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441" r:id="rId3"/>
    <p:sldId id="443" r:id="rId4"/>
    <p:sldId id="452" r:id="rId5"/>
    <p:sldId id="453" r:id="rId6"/>
    <p:sldId id="454" r:id="rId7"/>
    <p:sldId id="456" r:id="rId8"/>
    <p:sldId id="455" r:id="rId9"/>
    <p:sldId id="444" r:id="rId10"/>
    <p:sldId id="445" r:id="rId11"/>
    <p:sldId id="447" r:id="rId12"/>
    <p:sldId id="448" r:id="rId13"/>
    <p:sldId id="451" r:id="rId14"/>
    <p:sldId id="449" r:id="rId15"/>
    <p:sldId id="450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1"/>
    <p:restoredTop sz="94590"/>
  </p:normalViewPr>
  <p:slideViewPr>
    <p:cSldViewPr>
      <p:cViewPr varScale="1">
        <p:scale>
          <a:sx n="124" d="100"/>
          <a:sy n="124" d="100"/>
        </p:scale>
        <p:origin x="184" y="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903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6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857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589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3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8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77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63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78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462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6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6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05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1url.cz/@roledss2024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Seminární práce a popis rolí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VSTUPNÍ ANALYTIK/MARKETÉR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699542"/>
            <a:ext cx="626469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200" b="1" dirty="0"/>
              <a:t>Náplň práce: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Analýza současných webových stránek (ve spolupráci s UX/UI designérem, ideálně prostřednictvím uživatelského testování s cílovou skupinou)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Analýza konkurence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Segmentace, </a:t>
            </a:r>
            <a:r>
              <a:rPr lang="cs-CZ" sz="1200" dirty="0" err="1"/>
              <a:t>targeting</a:t>
            </a:r>
            <a:r>
              <a:rPr lang="cs-CZ" sz="1200" dirty="0"/>
              <a:t> a positioning značky</a:t>
            </a:r>
          </a:p>
          <a:p>
            <a:pPr marL="285750" indent="-285750">
              <a:buFont typeface="Arial" charset="0"/>
              <a:buChar char="•"/>
            </a:pPr>
            <a:endParaRPr lang="cs-CZ" sz="1200" dirty="0"/>
          </a:p>
          <a:p>
            <a:r>
              <a:rPr lang="cs-CZ" sz="1200" b="1" dirty="0"/>
              <a:t>Výstup</a:t>
            </a:r>
            <a:r>
              <a:rPr lang="cs-CZ" sz="1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Stanovené STP – Společný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Vypracovaná analýza současného webu – Společný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Vypracovaná analýza konkurence – Společný dokument</a:t>
            </a:r>
          </a:p>
          <a:p>
            <a:br>
              <a:rPr lang="cs-CZ" sz="1200" dirty="0"/>
            </a:br>
            <a:r>
              <a:rPr lang="cs-CZ" sz="1200" b="1" dirty="0"/>
              <a:t>Doporučené nástroje: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Google </a:t>
            </a:r>
            <a:r>
              <a:rPr lang="cs-CZ" sz="1200" dirty="0" err="1"/>
              <a:t>Page</a:t>
            </a:r>
            <a:r>
              <a:rPr lang="cs-CZ" sz="1200" dirty="0"/>
              <a:t> Speed </a:t>
            </a:r>
            <a:r>
              <a:rPr lang="cs-CZ" sz="1200" dirty="0" err="1"/>
              <a:t>Insights</a:t>
            </a:r>
            <a:endParaRPr lang="cs-CZ" sz="1200" dirty="0"/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Síla SEO (SEO analýza)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Google</a:t>
            </a:r>
          </a:p>
          <a:p>
            <a:endParaRPr lang="cs-CZ" sz="1200" dirty="0"/>
          </a:p>
          <a:p>
            <a:r>
              <a:rPr lang="cs-CZ" sz="1200" b="1" dirty="0"/>
              <a:t>Co vám role přinese: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Naučíte se analyzovat trh a konkurenci v kontextu webových stránek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Získáte znalosti o segmentaci trhu a cílení zákazníků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Rozvoj strategického myšlení</a:t>
            </a:r>
          </a:p>
          <a:p>
            <a:br>
              <a:rPr lang="cs-CZ" sz="1200" dirty="0"/>
            </a:br>
            <a:r>
              <a:rPr lang="cs-CZ" sz="1200" b="1" dirty="0"/>
              <a:t>Specifika: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Role je silně analytická</a:t>
            </a:r>
          </a:p>
          <a:p>
            <a:pPr marL="285750" indent="-285750">
              <a:buFont typeface="Arial" charset="0"/>
              <a:buChar char="•"/>
            </a:pP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80EED7B-B956-141D-C6A5-F1AF2218B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02" y="0"/>
            <a:ext cx="25671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UX/UI DESIGNÉR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653639"/>
            <a:ext cx="626469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200" b="1" dirty="0"/>
              <a:t>Náplň práce: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Spolupráce se vstupním analytikem při analýze současného webu (ideálně prostřednictvím uživatelského testování s cílovou skupinou).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Sestavení informační architektury nového webu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Příprava </a:t>
            </a:r>
            <a:r>
              <a:rPr lang="cs-CZ" sz="1200" dirty="0" err="1"/>
              <a:t>wireframů</a:t>
            </a:r>
            <a:r>
              <a:rPr lang="cs-CZ" sz="1200" dirty="0"/>
              <a:t> pro všechny podstránky webu (dle výstupů ze vstupní analýzy)</a:t>
            </a:r>
          </a:p>
          <a:p>
            <a:pPr marL="285750" indent="-285750">
              <a:buFont typeface="Arial" charset="0"/>
              <a:buChar char="•"/>
            </a:pPr>
            <a:endParaRPr lang="cs-CZ" sz="1200" dirty="0"/>
          </a:p>
          <a:p>
            <a:r>
              <a:rPr lang="cs-CZ" sz="1200" b="1" dirty="0"/>
              <a:t>Výstupy: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1200" dirty="0"/>
              <a:t>Informační architektura webu ve vhodném nástroji (</a:t>
            </a:r>
            <a:r>
              <a:rPr lang="cs-CZ" sz="1200" dirty="0" err="1"/>
              <a:t>Whimsical</a:t>
            </a:r>
            <a:r>
              <a:rPr lang="cs-CZ" sz="1200" dirty="0"/>
              <a:t>, Miro atd.) – </a:t>
            </a:r>
            <a:r>
              <a:rPr lang="cs-CZ" sz="1200" dirty="0" err="1"/>
              <a:t>screen</a:t>
            </a:r>
            <a:r>
              <a:rPr lang="cs-CZ" sz="1200" dirty="0"/>
              <a:t> myšlenkové mapy ve společném dokumentu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cs-CZ" sz="1200" dirty="0" err="1"/>
              <a:t>Wireframy</a:t>
            </a:r>
            <a:r>
              <a:rPr lang="cs-CZ" sz="1200" dirty="0"/>
              <a:t> pro všechny podstránky webu  (</a:t>
            </a:r>
            <a:r>
              <a:rPr lang="cs-CZ" sz="1200" dirty="0" err="1"/>
              <a:t>Figma</a:t>
            </a:r>
            <a:r>
              <a:rPr lang="cs-CZ" sz="1200" dirty="0"/>
              <a:t>, nákresy atd.) – </a:t>
            </a:r>
            <a:r>
              <a:rPr lang="cs-CZ" sz="1200" dirty="0" err="1"/>
              <a:t>screen</a:t>
            </a:r>
            <a:r>
              <a:rPr lang="cs-CZ" sz="1200" dirty="0"/>
              <a:t> ve společném dokumentu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Doporučené nástroje: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Z počátku tužka a papír, následně </a:t>
            </a:r>
            <a:r>
              <a:rPr lang="cs-CZ" sz="1200" dirty="0" err="1"/>
              <a:t>Figma</a:t>
            </a:r>
            <a:r>
              <a:rPr lang="cs-CZ" sz="1200" dirty="0"/>
              <a:t> (</a:t>
            </a:r>
            <a:r>
              <a:rPr lang="cs-CZ" sz="1200" dirty="0" err="1"/>
              <a:t>wireframe</a:t>
            </a:r>
            <a:r>
              <a:rPr lang="cs-CZ" sz="1200" dirty="0"/>
              <a:t>, prototyp)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 err="1"/>
              <a:t>Whimsical</a:t>
            </a:r>
            <a:r>
              <a:rPr lang="cs-CZ" sz="1200" dirty="0"/>
              <a:t>/Miro (myšlenkové mapy)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Strukturované rozhovory s cílovou skupinou, uživatelské testování (současný web)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Co vám role přinese: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Rozvoj dovedností v oblasti uživatelské zkušenosti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Osvojení základních principů výzkumu v kontextu webových stránek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Zlepšení kreativity a technických dovedností</a:t>
            </a:r>
          </a:p>
          <a:p>
            <a:endParaRPr lang="cs-CZ" sz="1200" dirty="0"/>
          </a:p>
          <a:p>
            <a:r>
              <a:rPr lang="cs-CZ" sz="1200" b="1" dirty="0"/>
              <a:t>Specifika: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Role kombinuje kreativitu s technickým, analytickým myšlením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36CDF6-771A-E848-AD48-8E815D40D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02" y="3446"/>
            <a:ext cx="25671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5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COPYWRITER + SEO SPECIALISTA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699542"/>
            <a:ext cx="626469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200" b="1" dirty="0"/>
              <a:t>Náplň práce: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 err="1"/>
              <a:t>Navnímání</a:t>
            </a:r>
            <a:r>
              <a:rPr lang="cs-CZ" sz="1200" dirty="0"/>
              <a:t> tonality značky a její konkretizace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Analýza klíčových slov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Příprava textace webu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Příprava meta nadpisů a popisků pro web</a:t>
            </a:r>
          </a:p>
          <a:p>
            <a:pPr marL="285750" indent="-285750">
              <a:buFont typeface="Arial" charset="0"/>
              <a:buChar char="•"/>
            </a:pPr>
            <a:endParaRPr lang="cs-CZ" sz="1200" dirty="0"/>
          </a:p>
          <a:p>
            <a:r>
              <a:rPr lang="cs-CZ" sz="1200" b="1" dirty="0"/>
              <a:t>Výstupy</a:t>
            </a:r>
            <a:r>
              <a:rPr lang="cs-CZ" sz="1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Analýza klíčových slov -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Textace nového webu, text přijde na místa vyznačená UX designérem – Společný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Meta nadpisy a popisky – Společný dokument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Doporučené nástroje: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Google </a:t>
            </a:r>
            <a:r>
              <a:rPr lang="cs-CZ" sz="1200" dirty="0" err="1"/>
              <a:t>Trends</a:t>
            </a:r>
            <a:r>
              <a:rPr lang="cs-CZ" sz="1200" dirty="0"/>
              <a:t>, </a:t>
            </a:r>
            <a:r>
              <a:rPr lang="cs-CZ" sz="1200" dirty="0" err="1"/>
              <a:t>Collabim</a:t>
            </a:r>
            <a:r>
              <a:rPr lang="cs-CZ" sz="1200" dirty="0"/>
              <a:t> (trial verze)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 err="1"/>
              <a:t>ChatGPT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Co vám role přinese: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Naučíte se psát přesvědčivě a účelně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Porozumíte vyhledávání klíčových slov a jejich citlivému zanesení do textace webu</a:t>
            </a:r>
          </a:p>
          <a:p>
            <a:endParaRPr lang="cs-CZ" sz="1200" dirty="0"/>
          </a:p>
          <a:p>
            <a:r>
              <a:rPr lang="cs-CZ" sz="1200" b="1" dirty="0"/>
              <a:t>Specifika: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Role vyžaduje analytické myšlení a vlohy pro psaní textů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5149947-24CD-9A27-2556-0E8339D57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153" y="0"/>
            <a:ext cx="26277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3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 idx="4294967295"/>
          </p:nvPr>
        </p:nvSpPr>
        <p:spPr>
          <a:xfrm>
            <a:off x="212617" y="195486"/>
            <a:ext cx="777716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GRAFIK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08294" y="605125"/>
            <a:ext cx="626469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200" b="1" dirty="0"/>
              <a:t>Náplň práce: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Definování barevné palety pro nový web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Výběr Google fontů pro nový web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Nafocení vlastních fotografií NEBO vygenerování obrázků pomocí AI. - Webová stránka nebude obsahovat žádné fotky z fotobank či internetu. </a:t>
            </a:r>
            <a:r>
              <a:rPr lang="cs-CZ" sz="1200" b="1" dirty="0"/>
              <a:t>Pouze vlastní tvorbu.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Vytvoření grafického návrhu webu ve </a:t>
            </a:r>
            <a:r>
              <a:rPr lang="cs-CZ" sz="1200" dirty="0" err="1"/>
              <a:t>Figma</a:t>
            </a:r>
            <a:r>
              <a:rPr lang="cs-CZ" sz="1200" dirty="0"/>
              <a:t> (dobrovolné)</a:t>
            </a:r>
          </a:p>
          <a:p>
            <a:pPr marL="285750" indent="-285750">
              <a:buFont typeface="Arial" charset="0"/>
              <a:buChar char="•"/>
            </a:pPr>
            <a:endParaRPr lang="cs-CZ" sz="1200" dirty="0"/>
          </a:p>
          <a:p>
            <a:r>
              <a:rPr lang="cs-CZ" sz="1200" b="1" dirty="0"/>
              <a:t>Výstupy</a:t>
            </a:r>
            <a:r>
              <a:rPr lang="cs-CZ" sz="1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Barevná paleta – konkrétní kódy barev – Společný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Vybraná písma – názvy fontů a odkazy na jejich náhled v Google </a:t>
            </a:r>
            <a:r>
              <a:rPr lang="cs-CZ" sz="1200" dirty="0" err="1"/>
              <a:t>Fonts</a:t>
            </a:r>
            <a:r>
              <a:rPr lang="cs-CZ" sz="1200" dirty="0"/>
              <a:t> – Společný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Fotografie </a:t>
            </a:r>
            <a:r>
              <a:rPr lang="cs-CZ" sz="1200" b="1" dirty="0"/>
              <a:t>vlastní tvorby </a:t>
            </a:r>
            <a:r>
              <a:rPr lang="cs-CZ" sz="1200" dirty="0"/>
              <a:t>NEBO </a:t>
            </a:r>
            <a:r>
              <a:rPr lang="cs-CZ" sz="1200" b="1" dirty="0"/>
              <a:t>vygenerované obrázky pomocí AI </a:t>
            </a:r>
            <a:r>
              <a:rPr lang="cs-CZ" sz="1200" dirty="0"/>
              <a:t>+ prompty, které jste při generování zadávali.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Doporučené nástroje: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Google </a:t>
            </a:r>
            <a:r>
              <a:rPr lang="cs-CZ" sz="1200" dirty="0" err="1"/>
              <a:t>Fonts</a:t>
            </a:r>
            <a:r>
              <a:rPr lang="cs-CZ" sz="1200" dirty="0"/>
              <a:t> (</a:t>
            </a:r>
            <a:r>
              <a:rPr lang="cs-CZ" sz="1200" dirty="0">
                <a:hlinkClick r:id="rId3"/>
              </a:rPr>
              <a:t>https://fonts.google.com</a:t>
            </a:r>
            <a:r>
              <a:rPr lang="cs-CZ" sz="1200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 err="1"/>
              <a:t>Dall</a:t>
            </a:r>
            <a:r>
              <a:rPr lang="cs-CZ" sz="1200" dirty="0"/>
              <a:t>-E, </a:t>
            </a:r>
            <a:r>
              <a:rPr lang="cs-CZ" sz="1200" dirty="0" err="1"/>
              <a:t>MidJourney</a:t>
            </a:r>
            <a:endParaRPr lang="cs-CZ" sz="1200" dirty="0"/>
          </a:p>
          <a:p>
            <a:pPr marL="285750" indent="-285750">
              <a:buFont typeface="Arial" charset="0"/>
              <a:buChar char="•"/>
            </a:pPr>
            <a:r>
              <a:rPr lang="cs-CZ" sz="1200" dirty="0" err="1"/>
              <a:t>Figma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Co vám role přinese: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Naučíte se vytvářet fotografie či je generovat prostřednictvím AI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Rozvinete a otestujete své dovednosti v oblasti grafiky a estetiky.</a:t>
            </a:r>
          </a:p>
          <a:p>
            <a:pPr marL="285750" indent="-285750">
              <a:buFont typeface="Arial" charset="0"/>
              <a:buChar char="•"/>
            </a:pPr>
            <a:endParaRPr lang="cs-CZ" sz="1200" dirty="0"/>
          </a:p>
          <a:p>
            <a:r>
              <a:rPr lang="cs-CZ" sz="1200" b="1" dirty="0"/>
              <a:t>Specifika: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Role vyžaduje estetické cítění a dobrý grafický úsudek.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2D80F0-442F-E40E-C85F-6172EC16A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731" y="-150938"/>
            <a:ext cx="2665676" cy="26917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FB4A022-D143-76B0-BAC4-17989C9E8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730" y="2538034"/>
            <a:ext cx="2665675" cy="26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WEB DESIGNÉR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699542"/>
            <a:ext cx="626469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200" b="1" dirty="0"/>
              <a:t>Náplň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Převzetí práce od všech členů týmu.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Osvojení základů práce s platformou pro tvorbu webu.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Vytvoření webové stránky na základě získaných podkladů.</a:t>
            </a:r>
          </a:p>
          <a:p>
            <a:endParaRPr lang="cs-CZ" sz="1200" dirty="0"/>
          </a:p>
          <a:p>
            <a:r>
              <a:rPr lang="cs-CZ" sz="1200" b="1" dirty="0"/>
              <a:t>Výstupy:</a:t>
            </a:r>
          </a:p>
          <a:p>
            <a:pPr marL="319088" indent="-319088">
              <a:buFont typeface="Arial" panose="020B0604020202020204" pitchFamily="34" charset="0"/>
              <a:buChar char="•"/>
            </a:pPr>
            <a:r>
              <a:rPr lang="cs-CZ" sz="1200" dirty="0"/>
              <a:t>Funkční webová stránka – odkaz na web a </a:t>
            </a:r>
            <a:r>
              <a:rPr lang="cs-CZ" sz="1200" dirty="0" err="1"/>
              <a:t>screeny</a:t>
            </a:r>
            <a:r>
              <a:rPr lang="cs-CZ" sz="1200" dirty="0"/>
              <a:t> ve společném dokumentu</a:t>
            </a:r>
          </a:p>
          <a:p>
            <a:endParaRPr lang="cs-CZ" sz="1200" b="1" dirty="0"/>
          </a:p>
          <a:p>
            <a:r>
              <a:rPr lang="cs-CZ" sz="1200" b="1" dirty="0"/>
              <a:t>Doporučené nástroje: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/>
              <a:t>Wordpress</a:t>
            </a:r>
            <a:r>
              <a:rPr lang="cs-CZ" sz="1200" dirty="0"/>
              <a:t>, </a:t>
            </a:r>
            <a:r>
              <a:rPr lang="cs-CZ" sz="1200" dirty="0" err="1"/>
              <a:t>Wix</a:t>
            </a:r>
            <a:r>
              <a:rPr lang="cs-CZ" sz="1200" dirty="0"/>
              <a:t>, </a:t>
            </a:r>
            <a:r>
              <a:rPr lang="cs-CZ" sz="1200" dirty="0" err="1"/>
              <a:t>Webnode</a:t>
            </a:r>
            <a:r>
              <a:rPr lang="cs-CZ" sz="1200" dirty="0"/>
              <a:t>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/>
              <a:t>ChatGPT</a:t>
            </a:r>
            <a:r>
              <a:rPr lang="cs-CZ" sz="1200" dirty="0"/>
              <a:t> (při nesnázích).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Dokumentace nástrojů, návody na YouTube, diskuzní fóra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Co vám role přinese: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Osvojení základní práce s </a:t>
            </a:r>
            <a:r>
              <a:rPr lang="cs-CZ" sz="1200" dirty="0" err="1"/>
              <a:t>Wordpressem</a:t>
            </a:r>
            <a:endParaRPr lang="cs-CZ" sz="1200" dirty="0"/>
          </a:p>
          <a:p>
            <a:endParaRPr lang="cs-CZ" sz="1200" dirty="0"/>
          </a:p>
          <a:p>
            <a:r>
              <a:rPr lang="cs-CZ" sz="1200" b="1" dirty="0"/>
              <a:t>Specifika: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/>
              <a:t>Role vyžaduje technickou zdatnost a dobrý estetický úsudek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6920489-4F2B-BECC-8A36-1CF29AB2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75" y="4809"/>
            <a:ext cx="26240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8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780839" y="4280054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4000" b="1" dirty="0">
                <a:hlinkClick r:id="rId3"/>
              </a:rPr>
              <a:t>https://1url.cz/@roledss2024</a:t>
            </a:r>
            <a:r>
              <a:rPr lang="cs-CZ" sz="4000" b="1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6920489-4F2B-BECC-8A36-1CF29AB2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0"/>
            <a:ext cx="2185504" cy="42839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ADB1BE1-5C04-EB0A-F8AD-72963E3A7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386" y="0"/>
            <a:ext cx="2188621" cy="42839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9BAC0C2-D0FA-FD6F-1816-B23D88C43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91" y="1"/>
            <a:ext cx="2138161" cy="42839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7E49AB-3169-3D33-E25A-772FDBA17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111" y="0"/>
            <a:ext cx="2138161" cy="42839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0FE323B-8CFC-DC14-5B2F-33F9191B2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059" y="-22747"/>
            <a:ext cx="2138161" cy="43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5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ZADÁNÍ SEMINÁRNÍ PRÁCE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13257" y="987574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dirty="0"/>
              <a:t>Dnes budete rozděleni do týmů. Každý člen týmu bude zastávat konkrétní roli projektu tvorby webu.</a:t>
            </a:r>
            <a:br>
              <a:rPr lang="cs-CZ" sz="2000" dirty="0"/>
            </a:br>
            <a:endParaRPr lang="cs-CZ" sz="2000" dirty="0"/>
          </a:p>
          <a:p>
            <a:r>
              <a:rPr lang="cs-CZ" sz="2000" dirty="0"/>
              <a:t>Vaším úkolem bude dostatečně proniknout do oboru role, kterou jste si vybrali, a společnými silami se svým týmem vytvořit webovou stránku.</a:t>
            </a:r>
            <a:br>
              <a:rPr lang="cs-CZ" sz="2000" dirty="0"/>
            </a:br>
            <a:endParaRPr lang="cs-CZ" sz="2000" dirty="0"/>
          </a:p>
          <a:p>
            <a:r>
              <a:rPr lang="cs-CZ" sz="2000" b="1" dirty="0"/>
              <a:t>Požadavky na webovou stránku: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Nový web děláte pro již existující firmu, která má webovou stránku.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Tvoříte firemní web (e-shop 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Vytvořený web bude funkční (ne pouze grafika)</a:t>
            </a:r>
          </a:p>
        </p:txBody>
      </p:sp>
    </p:spTree>
    <p:extLst>
      <p:ext uri="{BB962C8B-B14F-4D97-AF65-F5344CB8AC3E}">
        <p14:creationId xmlns:p14="http://schemas.microsoft.com/office/powerpoint/2010/main" val="23829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ZADÁNÍ SEMINÁRNÍ PRÁCE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09237" y="843558"/>
            <a:ext cx="8368141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/>
              <a:t>Hodnocení předmětu je složeno z následujících částí. Všechny musí být pro úspěšné absolvování předmětu splněny.</a:t>
            </a:r>
            <a:endParaRPr lang="cs-CZ" sz="2000" dirty="0"/>
          </a:p>
          <a:p>
            <a:endParaRPr lang="cs-CZ" dirty="0"/>
          </a:p>
          <a:p>
            <a:r>
              <a:rPr lang="cs-CZ" dirty="0"/>
              <a:t>a) Sepsání </a:t>
            </a:r>
            <a:r>
              <a:rPr lang="cs-CZ" dirty="0" err="1"/>
              <a:t>reflective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, v rámci kterého </a:t>
            </a:r>
            <a:r>
              <a:rPr lang="cs-CZ" dirty="0" err="1"/>
              <a:t>zreflektujte</a:t>
            </a:r>
            <a:r>
              <a:rPr lang="cs-CZ" dirty="0"/>
              <a:t>, jak jste si počínali při své roli, jaké nové věci jste se při jejím studiu nad rámec výuky naučili a jak se s rolí ztotožnili. (Max. 20 bodů).</a:t>
            </a:r>
            <a:br>
              <a:rPr lang="cs-CZ" dirty="0"/>
            </a:br>
            <a:endParaRPr lang="cs-CZ" dirty="0"/>
          </a:p>
          <a:p>
            <a:r>
              <a:rPr lang="cs-CZ" dirty="0"/>
              <a:t>b) Týmový výstup v podobě vytvořené funkční webové stránky.</a:t>
            </a:r>
          </a:p>
          <a:p>
            <a:endParaRPr lang="cs-CZ" dirty="0"/>
          </a:p>
          <a:p>
            <a:r>
              <a:rPr lang="cs-CZ" dirty="0"/>
              <a:t>c) Společný dokument, kde každý za svou roli popíše strategii, která stála za dodanými výstupy. (Max. 40 bodů).</a:t>
            </a:r>
            <a:br>
              <a:rPr lang="cs-CZ" dirty="0"/>
            </a:br>
            <a:endParaRPr lang="cs-CZ" dirty="0"/>
          </a:p>
          <a:p>
            <a:r>
              <a:rPr lang="cs-CZ" dirty="0"/>
              <a:t>d) Týmová zkouška (Max. 40 bodů).</a:t>
            </a:r>
          </a:p>
        </p:txBody>
      </p:sp>
    </p:spTree>
    <p:extLst>
      <p:ext uri="{BB962C8B-B14F-4D97-AF65-F5344CB8AC3E}">
        <p14:creationId xmlns:p14="http://schemas.microsoft.com/office/powerpoint/2010/main" val="125511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ZADÁNÍ SEMINÁRNÍ PRÁCE – </a:t>
            </a:r>
            <a:r>
              <a:rPr lang="cs-CZ" sz="2000" b="1" dirty="0" err="1"/>
              <a:t>Reflective</a:t>
            </a:r>
            <a:r>
              <a:rPr lang="cs-CZ" sz="2000" b="1" dirty="0"/>
              <a:t> </a:t>
            </a:r>
            <a:r>
              <a:rPr lang="cs-CZ" sz="2000" b="1" dirty="0" err="1"/>
              <a:t>paper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09237" y="843558"/>
            <a:ext cx="8368141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Vlastní reflexe </a:t>
            </a:r>
            <a:r>
              <a:rPr lang="cs-CZ" dirty="0"/>
              <a:t>- jak jste si VY konkrétně počínal/a při práci na projektu.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Reflexe nám pomáhá uvědomit si momenty, které jsme zvládli s přehledem a zároveň se pozastavit nad tím, na co si v příštích (nejen) webových projektech dát pozor.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Vyvarujte se hodnocení ostatních členů </a:t>
            </a:r>
            <a:r>
              <a:rPr lang="cs-CZ" dirty="0"/>
              <a:t>– tento je prioritně o Vaší sebereflexi.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Vyvarujte se popisování realizovaných činností krok za krokem </a:t>
            </a:r>
            <a:r>
              <a:rPr lang="cs-CZ" dirty="0"/>
              <a:t>– nejedná se o reflexi.</a:t>
            </a:r>
            <a:endParaRPr lang="cs-CZ" sz="2000" dirty="0"/>
          </a:p>
          <a:p>
            <a:pPr>
              <a:spcBef>
                <a:spcPts val="600"/>
              </a:spcBef>
            </a:pPr>
            <a:r>
              <a:rPr lang="cs-CZ" b="1" dirty="0"/>
              <a:t>Podpůrné otázky (pro inspiraci):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Jak jste vnímali svou roli na začátku projektu? Měli jste nějaké představy nebo obavy?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Jaké konkrétní kroky jste podnikli, aby jste se v roli cítili jistěji? Co Vám pomohlo roli lépe zvládnout?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Jaké dovednosti jste při této roli nejvíce rozvíjeli? Byly mezi nimi nějaké, které nebyly primárně součástí výuky?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Jak jste se s rolí, kterou jste zastávali, ztotožnili? Jakým způsobem Vám role umožnila projevit Vaše silné stránky nebo odhalit oblasti k dalšímu rozvoji?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V jakých situacích jste museli improvizovat nebo se vypořádat s nečekanými výzvami? Co Vám to přineslo?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Co byste udělali jinak, kdybyste mohli svou roli zopakovat? Jak byste využili nové poznatky?</a:t>
            </a:r>
          </a:p>
        </p:txBody>
      </p:sp>
    </p:spTree>
    <p:extLst>
      <p:ext uri="{BB962C8B-B14F-4D97-AF65-F5344CB8AC3E}">
        <p14:creationId xmlns:p14="http://schemas.microsoft.com/office/powerpoint/2010/main" val="271682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ZADÁNÍ SEMINÁRNÍ PRÁCE – Společný dokument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09237" y="843558"/>
            <a:ext cx="8368141" cy="370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Vytvoření společného dokumentu, do kterého každý za svoji roli napíše, jak při své práci postupoval.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Důležité – nejde o pouhý popis činností, je nezbytné popsat i strategickou rovinu, která stála za vaší prací. Jakou jste zvolili strategii pro uchopení dané role?</a:t>
            </a:r>
          </a:p>
          <a:p>
            <a:pPr>
              <a:spcBef>
                <a:spcPts val="600"/>
              </a:spcBef>
            </a:pPr>
            <a:r>
              <a:rPr lang="cs-CZ" b="1" dirty="0"/>
              <a:t>Podpůrné body (pro inspiraci):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Popis role a cíle, které jste se za svou roli v rámci projektu pokoušeli naplnit.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Nástroje a metody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Postup práce a </a:t>
            </a:r>
            <a:r>
              <a:rPr lang="cs-CZ" sz="1400" b="1" u="sng" dirty="0"/>
              <a:t>jednotlivé výstupy za svoji roli</a:t>
            </a:r>
            <a:r>
              <a:rPr lang="cs-CZ" sz="1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Strategický přístup  (Jaké konkrétní strategické kroky a rozhodnutí vedly k dosažení cíle? Popište, jak a proč jste zvolili konkrétní strategii, a případně jaké změny jste museli provést.)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Jak jste svojí prací přispěli k týmovým cílům?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Atd.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3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ZADÁNÍ SEMINÁRNÍ PRÁCE – Web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09237" y="843558"/>
            <a:ext cx="836814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Tvoříte podnikový (firemní) web. </a:t>
            </a:r>
            <a:r>
              <a:rPr lang="cs-CZ" sz="2000" b="1" dirty="0"/>
              <a:t>E-shopy NE</a:t>
            </a:r>
            <a:r>
              <a:rPr lang="cs-CZ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Ke tvorbě webu zaujímáte strategický přístup. – Tvoříte až když máte k dispozici základní analýzy.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Vytvořená webová stránka může být na libovolné doméně.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Základní funkcionality webu by měly být funkční. (Např. Pokud na web umístíte kontaktní formulář – měl by fungovat).</a:t>
            </a:r>
          </a:p>
        </p:txBody>
      </p:sp>
    </p:spTree>
    <p:extLst>
      <p:ext uri="{BB962C8B-B14F-4D97-AF65-F5344CB8AC3E}">
        <p14:creationId xmlns:p14="http://schemas.microsoft.com/office/powerpoint/2010/main" val="178820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ZADÁNÍ SEMINÁRNÍ PRÁCE – Odevzdání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09237" y="843558"/>
            <a:ext cx="8368141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Seminární práce se bude odevzdávat do IS přes odevzdávárnu.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Deadline</a:t>
            </a:r>
            <a:r>
              <a:rPr lang="cs-CZ" dirty="0"/>
              <a:t> pro odevzdání všech výstupů je </a:t>
            </a:r>
            <a:r>
              <a:rPr lang="cs-CZ" b="1" dirty="0"/>
              <a:t>31. 12. 2024.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Všechny výstupy budou pojmenovány podle názvu projektu, který jste zadali do tabulky při sestavování týmu. (Např. „Autosalon Zajíc – společný dokument“)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Co se odevzdává: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Projektový manažer nahrává </a:t>
            </a:r>
            <a:r>
              <a:rPr lang="cs-CZ" b="1" dirty="0"/>
              <a:t>společný dokument </a:t>
            </a:r>
            <a:r>
              <a:rPr lang="cs-CZ" dirty="0"/>
              <a:t>(za celý tým).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Projektový manažer nahrává veškeré </a:t>
            </a:r>
            <a:r>
              <a:rPr lang="cs-CZ" b="1" dirty="0"/>
              <a:t>další soubory</a:t>
            </a:r>
            <a:r>
              <a:rPr lang="cs-CZ" dirty="0"/>
              <a:t>, které souvisí s výstupy – např. analýza klíčových slov v Excelu atd. (za celý tým, který je zodpovědný za to, že projektovému manažerovi tyto výstupy včas dodá).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Všichni sami za sebe nahrávají </a:t>
            </a:r>
            <a:r>
              <a:rPr lang="cs-CZ" b="1" dirty="0" err="1"/>
              <a:t>reflective</a:t>
            </a:r>
            <a:r>
              <a:rPr lang="cs-CZ" b="1" dirty="0"/>
              <a:t> </a:t>
            </a:r>
            <a:r>
              <a:rPr lang="cs-CZ" b="1" dirty="0" err="1"/>
              <a:t>paper</a:t>
            </a:r>
            <a:r>
              <a:rPr lang="cs-CZ" b="1" dirty="0"/>
              <a:t> </a:t>
            </a:r>
            <a:r>
              <a:rPr lang="cs-CZ" dirty="0"/>
              <a:t>(jako jednotlivci).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Ústní zkouška probíhá v týmu. Tzn. Přihlašujete se na ni spolu se svým týmem ve stejný termín.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48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TÝM = ZÁKLAD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213257" y="987574"/>
            <a:ext cx="836814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dirty="0"/>
              <a:t>Úspěch Vašeho projektu bude stát zejména na tom, že každý člen týmu pojme zodpovědně svoji roli.</a:t>
            </a:r>
          </a:p>
          <a:p>
            <a:endParaRPr lang="cs-CZ" sz="2000" dirty="0"/>
          </a:p>
          <a:p>
            <a:r>
              <a:rPr lang="cs-CZ" sz="2000" b="1" dirty="0"/>
              <a:t>Pokud selže 1 článek, velmi snadno mohou selhat všechny.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Buďte si vzájemně oporou.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Dodržujte </a:t>
            </a:r>
            <a:r>
              <a:rPr lang="cs-CZ" sz="2000" dirty="0" err="1"/>
              <a:t>deadliny</a:t>
            </a:r>
            <a:r>
              <a:rPr lang="cs-CZ" sz="2000" dirty="0"/>
              <a:t>, ať funguje dobře návaznost práce.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Buďte v pravidelném kontaktu, realizujte projektové schůzky a sdílejte aktuální stav vaší práce.</a:t>
            </a:r>
          </a:p>
        </p:txBody>
      </p:sp>
    </p:spTree>
    <p:extLst>
      <p:ext uri="{BB962C8B-B14F-4D97-AF65-F5344CB8AC3E}">
        <p14:creationId xmlns:p14="http://schemas.microsoft.com/office/powerpoint/2010/main" val="195117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PROJEKTOVÝ MANAŽER</a:t>
            </a:r>
            <a:endParaRPr dirty="0"/>
          </a:p>
        </p:txBody>
      </p:sp>
      <p:sp>
        <p:nvSpPr>
          <p:cNvPr id="82" name="Google Shape;82;p6"/>
          <p:cNvSpPr txBox="1"/>
          <p:nvPr/>
        </p:nvSpPr>
        <p:spPr>
          <a:xfrm>
            <a:off x="179512" y="708313"/>
            <a:ext cx="626469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200" b="1" dirty="0"/>
              <a:t>Náplň práce: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Koordinace týmové práce, nastavení vhodných komunikačních kanálů.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Sestavení harmonogramu projektu a hlídání dodržování </a:t>
            </a:r>
            <a:r>
              <a:rPr lang="cs-CZ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deadlinů</a:t>
            </a:r>
            <a:r>
              <a:rPr lang="cs-CZ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Dohled nad na správnou posloupností úkolů a jejich logickou návazností.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Poskytování podpory přetíženým členům týmu.</a:t>
            </a:r>
          </a:p>
          <a:p>
            <a:pPr marL="285750" indent="-285750">
              <a:buFont typeface="Arial" charset="0"/>
              <a:buChar char="•"/>
            </a:pPr>
            <a:endParaRPr lang="cs-CZ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cs-CZ" sz="1200" b="1" dirty="0"/>
              <a:t>Výstup:</a:t>
            </a:r>
          </a:p>
          <a:p>
            <a:pPr marL="319088" indent="-319088">
              <a:buFont typeface="Arial" panose="020B0604020202020204" pitchFamily="34" charset="0"/>
              <a:buChar char="•"/>
            </a:pPr>
            <a:r>
              <a:rPr lang="cs-CZ" sz="1200" dirty="0"/>
              <a:t>Harmonogram (plán projektu) – Společný dokument (</a:t>
            </a:r>
            <a:r>
              <a:rPr lang="cs-CZ" sz="1200" dirty="0" err="1"/>
              <a:t>word</a:t>
            </a:r>
            <a:r>
              <a:rPr lang="cs-CZ" sz="1200" dirty="0"/>
              <a:t>)</a:t>
            </a:r>
          </a:p>
          <a:p>
            <a:pPr marL="319088" indent="-319088">
              <a:buFont typeface="Arial" panose="020B0604020202020204" pitchFamily="34" charset="0"/>
              <a:buChar char="•"/>
            </a:pPr>
            <a:r>
              <a:rPr lang="cs-CZ" sz="1200" dirty="0"/>
              <a:t>Vytvoření a správa platforem pro projektovou práci (Google Disk, </a:t>
            </a:r>
            <a:r>
              <a:rPr lang="cs-CZ" sz="1200" dirty="0" err="1"/>
              <a:t>Trello</a:t>
            </a:r>
            <a:r>
              <a:rPr lang="cs-CZ" sz="1200" dirty="0"/>
              <a:t>, Teams atd.) - </a:t>
            </a:r>
            <a:r>
              <a:rPr lang="cs-CZ" sz="1200" dirty="0" err="1"/>
              <a:t>screen</a:t>
            </a:r>
            <a:endParaRPr lang="cs-CZ" sz="1200" dirty="0"/>
          </a:p>
          <a:p>
            <a:pPr marL="319088" indent="-319088">
              <a:buFont typeface="Arial" panose="020B0604020202020204" pitchFamily="34" charset="0"/>
              <a:buChar char="•"/>
            </a:pPr>
            <a:r>
              <a:rPr lang="cs-CZ" sz="1200" dirty="0"/>
              <a:t>Projekt je dokončen v termínu</a:t>
            </a:r>
            <a:br>
              <a:rPr lang="cs-CZ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endParaRPr lang="cs-CZ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cs-CZ" sz="1200" b="1" dirty="0"/>
              <a:t>Doporučené nástroje a kroky: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 err="1"/>
              <a:t>Trello</a:t>
            </a:r>
            <a:r>
              <a:rPr lang="cs-CZ" sz="1200" dirty="0"/>
              <a:t>, MS </a:t>
            </a:r>
            <a:r>
              <a:rPr lang="cs-CZ" sz="1200" dirty="0" err="1"/>
              <a:t>Teams</a:t>
            </a:r>
            <a:r>
              <a:rPr lang="cs-CZ" sz="1200" dirty="0"/>
              <a:t>, Google Disk, Tabulky Google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Co vám role přinese: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Zlepšení dovedností v projektovém řízení a </a:t>
            </a:r>
            <a:r>
              <a:rPr lang="cs-CZ" sz="1200" dirty="0" err="1"/>
              <a:t>leadershipu</a:t>
            </a:r>
            <a:endParaRPr lang="cs-CZ" sz="1200" dirty="0"/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Zkušenosti s vedením projektu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Rozvoj organizačních a komunikačních schopností</a:t>
            </a:r>
            <a:br>
              <a:rPr lang="cs-CZ" sz="1200" dirty="0"/>
            </a:br>
            <a:endParaRPr lang="cs-CZ" sz="1200" dirty="0"/>
          </a:p>
          <a:p>
            <a:r>
              <a:rPr lang="cs-CZ" sz="1200" b="1" dirty="0"/>
              <a:t>Specifika: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200" dirty="0"/>
              <a:t>Role vyžaduje silné organizační a komunikační dovednosti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083BC8-C511-6362-ADA1-8652979C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61" y="0"/>
            <a:ext cx="25536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679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1553</Words>
  <Application>Microsoft Macintosh PowerPoint</Application>
  <PresentationFormat>Předvádění na obrazovce (16:9)</PresentationFormat>
  <Paragraphs>198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SLU</vt:lpstr>
      <vt:lpstr>Seminární práce a popis rolí</vt:lpstr>
      <vt:lpstr>ZADÁNÍ SEMINÁRNÍ PRÁCE</vt:lpstr>
      <vt:lpstr>ZADÁNÍ SEMINÁRNÍ PRÁCE</vt:lpstr>
      <vt:lpstr>ZADÁNÍ SEMINÁRNÍ PRÁCE – Reflective paper</vt:lpstr>
      <vt:lpstr>ZADÁNÍ SEMINÁRNÍ PRÁCE – Společný dokument</vt:lpstr>
      <vt:lpstr>ZADÁNÍ SEMINÁRNÍ PRÁCE – Web</vt:lpstr>
      <vt:lpstr>ZADÁNÍ SEMINÁRNÍ PRÁCE – Odevzdání</vt:lpstr>
      <vt:lpstr>TÝM = ZÁKLAD</vt:lpstr>
      <vt:lpstr>PROJEKTOVÝ MANAŽER</vt:lpstr>
      <vt:lpstr>VSTUPNÍ ANALYTIK/MARKETÉR</vt:lpstr>
      <vt:lpstr>UX/UI DESIGNÉR</vt:lpstr>
      <vt:lpstr>COPYWRITER + SEO SPECIALISTA</vt:lpstr>
      <vt:lpstr>GRAFIK</vt:lpstr>
      <vt:lpstr>WEB DESIGNÉR</vt:lpstr>
      <vt:lpstr>https://1url.cz/@roledss2024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199</cp:revision>
  <dcterms:created xsi:type="dcterms:W3CDTF">2016-07-06T15:42:34Z</dcterms:created>
  <dcterms:modified xsi:type="dcterms:W3CDTF">2024-10-29T09:58:29Z</dcterms:modified>
</cp:coreProperties>
</file>