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492" r:id="rId2"/>
    <p:sldId id="463" r:id="rId3"/>
    <p:sldId id="258" r:id="rId4"/>
    <p:sldId id="320" r:id="rId5"/>
    <p:sldId id="321" r:id="rId6"/>
    <p:sldId id="322" r:id="rId7"/>
    <p:sldId id="324" r:id="rId8"/>
    <p:sldId id="325" r:id="rId9"/>
    <p:sldId id="326" r:id="rId10"/>
    <p:sldId id="327" r:id="rId11"/>
    <p:sldId id="328" r:id="rId12"/>
    <p:sldId id="329" r:id="rId13"/>
    <p:sldId id="274" r:id="rId14"/>
    <p:sldId id="276" r:id="rId15"/>
    <p:sldId id="330" r:id="rId16"/>
    <p:sldId id="331" r:id="rId17"/>
    <p:sldId id="332" r:id="rId18"/>
    <p:sldId id="333" r:id="rId19"/>
    <p:sldId id="334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508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3"/>
    <p:restoredTop sz="94626"/>
  </p:normalViewPr>
  <p:slideViewPr>
    <p:cSldViewPr>
      <p:cViewPr varScale="1">
        <p:scale>
          <a:sx n="113" d="100"/>
          <a:sy n="113" d="100"/>
        </p:scale>
        <p:origin x="192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litmetrics.com/resources/what-is-ab-testing-and-why-it-matters-for-mobile-developer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33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https://splitmetrics.com/resources/what-is-ab-testing-and-why-it-matters-for-mobile-developers/</a:t>
            </a:r>
            <a:endParaRPr/>
          </a:p>
        </p:txBody>
      </p:sp>
      <p:sp>
        <p:nvSpPr>
          <p:cNvPr id="235" name="Google Shape;2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https://medium.com/house-of-%C5%99ez%C3%A1%C4%8D/ned%C4%9Blejte-u%C5%BEivatelsk%C3%BD-v%C3%BDzkum-d0724c3fde7c</a:t>
            </a:r>
            <a:endParaRPr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@dss-feedback-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EVALUACE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43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EYE TRACKING</a:t>
            </a:r>
            <a:endParaRPr sz="2000" dirty="0"/>
          </a:p>
        </p:txBody>
      </p:sp>
      <p:sp>
        <p:nvSpPr>
          <p:cNvPr id="164" name="Google Shape;164;p15"/>
          <p:cNvSpPr txBox="1"/>
          <p:nvPr/>
        </p:nvSpPr>
        <p:spPr>
          <a:xfrm>
            <a:off x="99516" y="987574"/>
            <a:ext cx="8648948" cy="422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dk1"/>
                </a:solidFill>
                <a:cs typeface="Times New Roman"/>
              </a:rPr>
              <a:t>Eye</a:t>
            </a:r>
            <a:r>
              <a:rPr lang="cs-CZ" sz="2000" b="1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cs-CZ" sz="2000" b="1" dirty="0" err="1">
                <a:solidFill>
                  <a:schemeClr val="dk1"/>
                </a:solidFill>
                <a:cs typeface="Times New Roman"/>
              </a:rPr>
              <a:t>tracking</a:t>
            </a:r>
            <a:r>
              <a:rPr lang="cs-CZ" sz="2000" b="1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- technologie, která sleduje pohyby a fixace oka, čímž zaznamenává, kam se osoba dívá.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Umožňuje analyzovat, na které části obrazovky nebo materiálu uživatel nejvíce zaměřuje svůj pohled.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dk1"/>
              </a:solidFill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Usadíte respondenta za počítač, zapnete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tracking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, provedete kalibraci a zadáte respondentovi úkol na daném webu.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Výsledkem jsou fixační mapy či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heat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 mapy, které znázorňují, kam se respondent díval a jak dlouho.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Nezbytná fyzická účast při testování – nelze realizovat na dálku.</a:t>
            </a:r>
          </a:p>
          <a:p>
            <a:endParaRPr lang="cs-CZ" sz="2000" dirty="0">
              <a:solidFill>
                <a:schemeClr val="dk1"/>
              </a:solidFill>
              <a:cs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EYE TRACKING</a:t>
            </a:r>
            <a:endParaRPr sz="2000" dirty="0"/>
          </a:p>
        </p:txBody>
      </p:sp>
      <p:sp>
        <p:nvSpPr>
          <p:cNvPr id="182" name="Google Shape;182;p17"/>
          <p:cNvSpPr txBox="1"/>
          <p:nvPr/>
        </p:nvSpPr>
        <p:spPr>
          <a:xfrm>
            <a:off x="99516" y="987574"/>
            <a:ext cx="3680396" cy="145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Výstup v podobě tepelné mapy.</a:t>
            </a:r>
            <a:endParaRPr sz="2000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Červená teplá místa zobrazují kde se uživatel díval.</a:t>
            </a:r>
            <a:endParaRPr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7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151" y="771550"/>
            <a:ext cx="3387989" cy="3867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EYE TRACKING</a:t>
            </a:r>
            <a:endParaRPr sz="2000" dirty="0"/>
          </a:p>
        </p:txBody>
      </p:sp>
      <p:pic>
        <p:nvPicPr>
          <p:cNvPr id="193" name="Google Shape;193;p18" descr="VÃ½sledek obrÃ¡zku pro heatmaps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910" y="699542"/>
            <a:ext cx="5804123" cy="40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EYE TRACKING</a:t>
            </a:r>
            <a:endParaRPr sz="2000" dirty="0"/>
          </a:p>
        </p:txBody>
      </p:sp>
      <p:pic>
        <p:nvPicPr>
          <p:cNvPr id="202" name="Google Shape;202;p19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655618"/>
            <a:ext cx="2992040" cy="418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99516" y="987574"/>
            <a:ext cx="360838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se osoba dívá do objektivu, lidé se zaměřují na její tvář.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se osoba dívá na text, lidé se zaměřují na obsah textu.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EYE TRACKING</a:t>
            </a:r>
            <a:endParaRPr sz="2000" b="1" dirty="0"/>
          </a:p>
        </p:txBody>
      </p:sp>
      <p:pic>
        <p:nvPicPr>
          <p:cNvPr id="221" name="Google Shape;221;p21" descr="VÃ½sledek obrÃ¡zku pro path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20" y="931471"/>
            <a:ext cx="3921434" cy="3507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99516" y="987574"/>
            <a:ext cx="360838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(analýza cesty pohybu očí) umožňuje oproti tepelným mapám zobrazit, jak oči uživatele putovaly po webové stránce.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A/B TESTOVÁNÍ</a:t>
            </a:r>
            <a:endParaRPr sz="2000" dirty="0"/>
          </a:p>
        </p:txBody>
      </p:sp>
      <p:sp>
        <p:nvSpPr>
          <p:cNvPr id="230" name="Google Shape;230;p22"/>
          <p:cNvSpPr txBox="1"/>
          <p:nvPr/>
        </p:nvSpPr>
        <p:spPr>
          <a:xfrm>
            <a:off x="99516" y="987574"/>
            <a:ext cx="8648948" cy="281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A/B testování představuje metody, které umožňují testovat dvě či více variant určité webové stránky.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Výzkumník pozoruje rozdíly v konverzních poměrech a je schopný vyhodnotit, která testovaná stránky je pro uživatele přívětivější, snadnější na ovládání, atraktivnější a tím také lépe plní svůj účel.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Oproti metodám dotazování je experiment formou techniky A/B testování věrohodnější, jelikož se uživatel chová zcela přirozeně a v podstatě ani neví, že je součástí výzkumu.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A/B TESTOVÁNÍ</a:t>
            </a:r>
            <a:endParaRPr sz="2000" dirty="0"/>
          </a:p>
        </p:txBody>
      </p:sp>
      <p:pic>
        <p:nvPicPr>
          <p:cNvPr id="240" name="Google Shape;240;p23" descr="VÃ½sledek obrÃ¡zku pro ab tes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813" y="853827"/>
            <a:ext cx="5128318" cy="343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  <p:sp>
        <p:nvSpPr>
          <p:cNvPr id="248" name="Google Shape;248;p24"/>
          <p:cNvSpPr txBox="1"/>
          <p:nvPr/>
        </p:nvSpPr>
        <p:spPr>
          <a:xfrm>
            <a:off x="99516" y="987574"/>
            <a:ext cx="864894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patří do sekce nástrojů pro na analýzu a získávání zpětné vazby z webové stránky, eshopu či webové aplikace.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Poskytuje přehled o chování návštěvníků, které se opírá data zpracovaná ve formě tepelných map, nahrávání návštěvníků a jejich chování na webu.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/>
        </p:nvSpPr>
        <p:spPr>
          <a:xfrm>
            <a:off x="99516" y="987574"/>
            <a:ext cx="8648948" cy="114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Využití tepelných map (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potřeby případové studie jsme vybrali internetový obchod s kováním pro posuvné dveře Laporte.cz</a:t>
            </a:r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E4CF8D06-EC64-24A0-CE02-974130A952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319381" y="976848"/>
            <a:ext cx="454449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Nejdříve se podíváme jak využít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obrázku vidíme screenshot ze vzorku 1000 návštěv všech kategorií, což je pro potřeby naší analýzy dostačující vzorek. Jak vidíme, nejvíce uživatelé klikají na první produkty, kategorie a poté na průvodce výběrem kování a kontakty na hlavní navigaci.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26" descr="https://lh5.googleusercontent.com/tY_rI-0rusjEPQ1DQSYdbzApaaehCPw_lg35d2ged42VYEKS7arxKcQx807qijf8LX0mtQTX6uYPaDSebRBuA9vFksa5bkDSD7921_mbp1Pf4cQhDcjyG3sCi6neCGAJ4ulo8-5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678091"/>
            <a:ext cx="3960440" cy="44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7;p24">
            <a:extLst>
              <a:ext uri="{FF2B5EF4-FFF2-40B4-BE49-F238E27FC236}">
                <a16:creationId xmlns:a16="http://schemas.microsoft.com/office/drawing/2014/main" id="{55E2B46F-1B05-4F31-6DC1-0E5A61682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5426304" y="2323153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CF81EAF-9A8A-4C4A-B5F0-C05F9F3DC75C}"/>
              </a:ext>
            </a:extLst>
          </p:cNvPr>
          <p:cNvSpPr/>
          <p:nvPr/>
        </p:nvSpPr>
        <p:spPr>
          <a:xfrm>
            <a:off x="7815923" y="2323486"/>
            <a:ext cx="203188" cy="2031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97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/>
        </p:nvSpPr>
        <p:spPr>
          <a:xfrm>
            <a:off x="151871" y="843558"/>
            <a:ext cx="8648948" cy="214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návštěvníci ale minimálně využívají jsou filtry.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Zde vzniká otázka proč?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Jsou snad špatně vyřešené designově?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jsou v takto specifickém oboru nevyužitelné?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na e-shopu není velké množství produktů, aby by byly filtry přínosné?</a:t>
            </a:r>
            <a:endParaRPr sz="2000" dirty="0"/>
          </a:p>
        </p:txBody>
      </p:sp>
      <p:sp>
        <p:nvSpPr>
          <p:cNvPr id="5" name="Google Shape;247;p24">
            <a:extLst>
              <a:ext uri="{FF2B5EF4-FFF2-40B4-BE49-F238E27FC236}">
                <a16:creationId xmlns:a16="http://schemas.microsoft.com/office/drawing/2014/main" id="{362F8269-E6A0-133B-8F14-CDE04703C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236239" y="915566"/>
            <a:ext cx="8430683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nám v tomto případě sloužil jako dobrý nástroj na zjištění problému a stanovení předpokladů.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už nám ale neprozradí je proč tomu tak je.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Tuto cenou informaci je potřeba dále otestovat, abychom na otázky získali odpovědi.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našem případě nepoužívaných filtrů je vhodné využít uživatelské testování či a/b testování. </a:t>
            </a:r>
            <a:endParaRPr sz="2000" dirty="0"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EE66F508-EC5F-7BEA-2BEF-8AC2B9DC8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/>
        </p:nvSpPr>
        <p:spPr>
          <a:xfrm>
            <a:off x="236239" y="843558"/>
            <a:ext cx="6325043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Scrollmapa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další velice užitečná funkce, která nám ukazuje, jak daleko uživatelé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doscrollují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obrázku jde vidět, že se jedná o stránku s produktem, kde je předpoklad, že uživatel má zájem si o produktu zjistit něco více. </a:t>
            </a:r>
            <a:endParaRPr sz="2000" dirty="0"/>
          </a:p>
        </p:txBody>
      </p:sp>
      <p:pic>
        <p:nvPicPr>
          <p:cNvPr id="296" name="Google Shape;296;p29" descr="https://lh5.googleusercontent.com/Y-t8IzLbtWr5yky2DfK9iOu3zQmHmk-Q3_qKB8A1vT1fR9cHuFMr2qeM8Mm17VQqCvH3rGzup5Nnx2S9LraKYXb8XizyAaWi-K8YJSyl6GN2-Ne47kdS0fdbuBr2zh1qjBbo2J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1"/>
            <a:ext cx="21510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64B69FEB-7A3B-D4A3-1BF5-C5AAFD7B5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6552728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/>
        </p:nvSpPr>
        <p:spPr>
          <a:xfrm>
            <a:off x="179512" y="1045447"/>
            <a:ext cx="8280920" cy="15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 první věc v popisu produktu se momentálně nachází video.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Ještě do nedávna bylo video úplně dole a dostalo se k němu pouze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20 % uživatelů a přitom mělo pořád slušnou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proklikovost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Jakmile jsme ale video přemístili nahoru, narostl zájem o video přes 400 %. </a:t>
            </a:r>
            <a:endParaRPr sz="2000" dirty="0"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E35C360C-C4EF-08F9-D4B3-7C5E0D38F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/>
        </p:nvSpPr>
        <p:spPr>
          <a:xfrm>
            <a:off x="179512" y="1045447"/>
            <a:ext cx="8502972" cy="188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Využití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funnelu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nahrávání uživatelů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nabízí možnost sledování uživatelů pomocí nahrávání obrazovky. </a:t>
            </a:r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všech záznamů je časově neefektivní a pro nás nemá úplně vypovídající hodnotu, pokud nesledujeme konkrétní věci, jako například využívání určitého prvku na webu. (Filtrace, navigace, formuláře…).</a:t>
            </a:r>
            <a:endParaRPr sz="2000" dirty="0"/>
          </a:p>
        </p:txBody>
      </p:sp>
      <p:sp>
        <p:nvSpPr>
          <p:cNvPr id="5" name="Google Shape;247;p24">
            <a:extLst>
              <a:ext uri="{FF2B5EF4-FFF2-40B4-BE49-F238E27FC236}">
                <a16:creationId xmlns:a16="http://schemas.microsoft.com/office/drawing/2014/main" id="{3D0BFB96-0B76-BFFD-D9A4-8F631035C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/>
        </p:nvSpPr>
        <p:spPr>
          <a:xfrm>
            <a:off x="179512" y="1045447"/>
            <a:ext cx="8502972" cy="219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Dobře optimalizovaný objednávkový proces je jednou z nejdůležitějších věcí na internetovém obchodu.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 můžeme nastavit trychtýř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funnel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který nám ukáže kolik lidí došlo až na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stránku, viz obrázek.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Takže vidíme, kolik návštěvníků se dostalo z košíku přes pokladnu až k odeslání objednávky a děkovné stránce.</a:t>
            </a:r>
            <a:endParaRPr sz="2000" dirty="0"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95F583FE-6118-D629-B90E-7E34639A6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33" descr="https://lh5.googleusercontent.com/vBsQzfiRFB-EJNYMKNirrpiCx57swCx_78mwKpEXjJ10zE2Llw-TSMvnDKHzdFuR6lbOYm3dk5D6BzcllQ2oAQUWlevgBqIoJJFm2Xa2n8_chyOdoZxtTpKnx6C5aTebiu6Usd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610" y="1203599"/>
            <a:ext cx="7250780" cy="27363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44DE7608-C815-4669-9FCA-4D3412EAC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236240" y="1045447"/>
            <a:ext cx="8446244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vidíme na obrázku tak konverzní poměr z pokladny na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relativně dobrý (tyto data si můžeme ještě překontrolovat také v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Analytics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Ovšem jak vidíme tak je 67 %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dropout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(úbytek) při kroku z košíku do pokladny, což už může značit jistý problém. </a:t>
            </a:r>
            <a:endParaRPr sz="2000" dirty="0"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A12E90AC-58DF-342E-45C3-FC3D75D9B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959682"/>
            <a:ext cx="3600400" cy="122413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Týmová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4" name="Google Shape;180;p18">
            <a:extLst>
              <a:ext uri="{FF2B5EF4-FFF2-40B4-BE49-F238E27FC236}">
                <a16:creationId xmlns:a16="http://schemas.microsoft.com/office/drawing/2014/main" id="{8320F324-23ED-9BD2-D84A-E9E9B713808E}"/>
              </a:ext>
            </a:extLst>
          </p:cNvPr>
          <p:cNvSpPr txBox="1"/>
          <p:nvPr/>
        </p:nvSpPr>
        <p:spPr>
          <a:xfrm>
            <a:off x="4486400" y="2067694"/>
            <a:ext cx="4657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hlinkClick r:id="rId3"/>
              </a:rPr>
              <a:t>https://1url.cz/@dss-feedback-2024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Pokračování na seminární práci.</a:t>
            </a:r>
          </a:p>
        </p:txBody>
      </p:sp>
    </p:spTree>
    <p:extLst>
      <p:ext uri="{BB962C8B-B14F-4D97-AF65-F5344CB8AC3E}">
        <p14:creationId xmlns:p14="http://schemas.microsoft.com/office/powerpoint/2010/main" val="387752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VÝZKUM</a:t>
            </a:r>
            <a:endParaRPr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5" y="1139551"/>
            <a:ext cx="6048670" cy="315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TESTOVÁNÍ POUŽITELNOSTI</a:t>
            </a:r>
            <a:endParaRPr sz="2000" dirty="0"/>
          </a:p>
        </p:txBody>
      </p:sp>
      <p:sp>
        <p:nvSpPr>
          <p:cNvPr id="90" name="Google Shape;90;p7"/>
          <p:cNvSpPr txBox="1"/>
          <p:nvPr/>
        </p:nvSpPr>
        <p:spPr>
          <a:xfrm>
            <a:off x="27508" y="699542"/>
            <a:ext cx="864894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Použitelnost je definována 5 komponenty: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Naučitelnost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 snadné je pro uživatele splnit základní úkoly při prvním se-tkání s rozhraním?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Účinnost: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Jakmile se uživatelé naučili rozhraní, jak rychle mohou provádět úkoly?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Zapamatovatelnost: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Když se uživatelé vrátí k návrhu po období, kdy ho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-užívají, jak snadno mohou provádět úkoly?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Chyby: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chyb udělají uživatelé, jak závažné jsou tyto chyby a jak snadno mohou tyto chyby napravit?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Spokojenost: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příjemné je používat design?</a:t>
            </a:r>
            <a:endParaRPr dirty="0"/>
          </a:p>
          <a:p>
            <a:pPr marL="342900" marR="0" lvl="0" indent="-215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TESTOVÁNÍ POUŽITELNOSTI</a:t>
            </a:r>
            <a:endParaRPr sz="2000" dirty="0"/>
          </a:p>
        </p:txBody>
      </p:sp>
      <p:sp>
        <p:nvSpPr>
          <p:cNvPr id="99" name="Google Shape;99;p8"/>
          <p:cNvSpPr txBox="1"/>
          <p:nvPr/>
        </p:nvSpPr>
        <p:spPr>
          <a:xfrm>
            <a:off x="236240" y="1249871"/>
            <a:ext cx="389642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Testování se skládá z několika částí, jejichž rozsah se může různit.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Opomenutí některé z nich však může mít na jeho přínos negativní dopad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8" descr="VÃ½sledek obrÃ¡zku pro usability t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818" y="1249871"/>
            <a:ext cx="4400646" cy="283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TESTOVÁNÍ POUŽITELNOSTI </a:t>
            </a:r>
            <a:r>
              <a:rPr lang="cs-CZ" sz="1400" b="1" dirty="0"/>
              <a:t>(postup)</a:t>
            </a:r>
            <a:endParaRPr dirty="0"/>
          </a:p>
        </p:txBody>
      </p:sp>
      <p:sp>
        <p:nvSpPr>
          <p:cNvPr id="109" name="Google Shape;109;p9"/>
          <p:cNvSpPr txBox="1"/>
          <p:nvPr/>
        </p:nvSpPr>
        <p:spPr>
          <a:xfrm>
            <a:off x="99516" y="843558"/>
            <a:ext cx="8648948" cy="342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Analýza cílových skupin webu a jejich potřeb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Kdo jsou zákazníci? Co jim má web nabídnout?</a:t>
            </a:r>
          </a:p>
          <a:p>
            <a:pPr marL="457200"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Výběr respondentů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vzorek účastníků testování by měl odpovídat cílové skupině webu. Rovněž je třeba získat zhruba rovnoměrný podíl pokročilých a nezkušených uživatelů internetu – každá skupina totiž narazí na zcela jiný typ problémů.</a:t>
            </a:r>
            <a:endParaRPr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Vytvoření scénáře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seznam úkolů, které jsou jednotlivým testerům uloženy. Jedná se o většinou typické akce cílových skupin webu.</a:t>
            </a:r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Samotný průběh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pod dohledem zkušeného odborníka na použitelnost plní testeři úkoly dle scénáře testování.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TESTOVÁNÍ POUŽITELNOSTI </a:t>
            </a:r>
            <a:r>
              <a:rPr lang="cs-CZ" sz="1400" b="1" dirty="0"/>
              <a:t>(postup)</a:t>
            </a:r>
            <a:endParaRPr dirty="0"/>
          </a:p>
        </p:txBody>
      </p:sp>
      <p:sp>
        <p:nvSpPr>
          <p:cNvPr id="127" name="Google Shape;127;p11"/>
          <p:cNvSpPr txBox="1"/>
          <p:nvPr/>
        </p:nvSpPr>
        <p:spPr>
          <a:xfrm>
            <a:off x="99516" y="987574"/>
            <a:ext cx="8648948" cy="219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Analýza výsledků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je potřeba setřídit poznatky získané během testování, zanalyzovat je, a především vymyslet nejvhodnější řešení vedoucí ke zvýšení použitelnosti webu.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Prezentace výsledků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seznámení s průběhem testování, komentář k výsledkům a detailní výklad aplikace doporučených opatření.</a:t>
            </a:r>
            <a:endParaRPr sz="2000" dirty="0"/>
          </a:p>
          <a:p>
            <a:pPr marL="584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MOUSE TRACKING</a:t>
            </a:r>
            <a:endParaRPr sz="2000" dirty="0"/>
          </a:p>
        </p:txBody>
      </p:sp>
      <p:sp>
        <p:nvSpPr>
          <p:cNvPr id="136" name="Google Shape;136;p12"/>
          <p:cNvSpPr txBox="1"/>
          <p:nvPr/>
        </p:nvSpPr>
        <p:spPr>
          <a:xfrm>
            <a:off x="83038" y="976848"/>
            <a:ext cx="864894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Přesné sledování pohybu uživatele na webu.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Instalovaný software sleduje pohyb myši uživatele na webové stránce a poskytuje informace o nejčastějších návštěvách.</a:t>
            </a:r>
          </a:p>
          <a:p>
            <a:pPr marL="342900" indent="-342900" algn="just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marketéra či designéra webové stránky tak tato technika přináší cenné informace o celkovém designu webového rozhraní.</a:t>
            </a:r>
          </a:p>
          <a:p>
            <a:pPr marL="342900" indent="-342900" algn="just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 - tepelné mapy, které ukazují na nejfrekventovanější místa výskytu kurzoru.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EVALUACE – MOUSE TRACKING</a:t>
            </a:r>
            <a:endParaRPr sz="2000" dirty="0"/>
          </a:p>
        </p:txBody>
      </p:sp>
      <p:sp>
        <p:nvSpPr>
          <p:cNvPr id="154" name="Google Shape;154;p14"/>
          <p:cNvSpPr txBox="1"/>
          <p:nvPr/>
        </p:nvSpPr>
        <p:spPr>
          <a:xfrm>
            <a:off x="99516" y="987574"/>
            <a:ext cx="3176340" cy="206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 v podobě tepelné mapy.</a:t>
            </a:r>
            <a:endParaRPr sz="20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Červená teplá místa zobrazují kde se pohyboval kurzor uživatele.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4" descr="VÃ½sledek obrÃ¡zku pro clickma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414" y="1028432"/>
            <a:ext cx="5367637" cy="351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</TotalTime>
  <Words>1318</Words>
  <Application>Microsoft Macintosh PowerPoint</Application>
  <PresentationFormat>Předvádění na obrazovce (16:9)</PresentationFormat>
  <Paragraphs>134</Paragraphs>
  <Slides>28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SLU</vt:lpstr>
      <vt:lpstr>EVALUACE</vt:lpstr>
      <vt:lpstr>PROCES TVORBY WEBU</vt:lpstr>
      <vt:lpstr>VÝZKUM</vt:lpstr>
      <vt:lpstr>EVALUACE – TESTOVÁNÍ POUŽITELNOSTI</vt:lpstr>
      <vt:lpstr>EVALUACE – TESTOVÁNÍ POUŽITELNOSTI</vt:lpstr>
      <vt:lpstr>EVALUACE – TESTOVÁNÍ POUŽITELNOSTI (postup)</vt:lpstr>
      <vt:lpstr>EVALUACE – TESTOVÁNÍ POUŽITELNOSTI (postup)</vt:lpstr>
      <vt:lpstr>EVALUACE – MOUSE TRACKING</vt:lpstr>
      <vt:lpstr>EVALUACE – MOUSE TRACKING</vt:lpstr>
      <vt:lpstr>EVALUACE – EYE TRACKING</vt:lpstr>
      <vt:lpstr>EVALUACE – EYE TRACKING</vt:lpstr>
      <vt:lpstr>EVALUACE – EYE TRACKING</vt:lpstr>
      <vt:lpstr>EVALUACE – EYE TRACKING</vt:lpstr>
      <vt:lpstr>EVALUACE – EYE TRACKING</vt:lpstr>
      <vt:lpstr>EVALUACE – A/B TESTOVÁNÍ</vt:lpstr>
      <vt:lpstr>EVALUACE – A/B TESTOVÁNÍ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EVALUACE (PŘÍPADOVÁ STUDIE HOT JAR)</vt:lpstr>
      <vt:lpstr>Týmová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218</cp:revision>
  <dcterms:created xsi:type="dcterms:W3CDTF">2016-07-06T15:42:34Z</dcterms:created>
  <dcterms:modified xsi:type="dcterms:W3CDTF">2024-12-09T11:52:23Z</dcterms:modified>
</cp:coreProperties>
</file>