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492" r:id="rId2"/>
    <p:sldId id="327" r:id="rId3"/>
    <p:sldId id="509" r:id="rId4"/>
    <p:sldId id="510" r:id="rId5"/>
    <p:sldId id="511" r:id="rId6"/>
    <p:sldId id="512" r:id="rId7"/>
    <p:sldId id="514" r:id="rId8"/>
    <p:sldId id="516" r:id="rId9"/>
    <p:sldId id="515" r:id="rId10"/>
    <p:sldId id="513" r:id="rId11"/>
    <p:sldId id="517" r:id="rId12"/>
    <p:sldId id="508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8"/>
    <p:restoredTop sz="94626"/>
  </p:normalViewPr>
  <p:slideViewPr>
    <p:cSldViewPr>
      <p:cViewPr varScale="1">
        <p:scale>
          <a:sx n="85" d="100"/>
          <a:sy n="85" d="100"/>
        </p:scale>
        <p:origin x="192" y="9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>
          <a:extLst>
            <a:ext uri="{FF2B5EF4-FFF2-40B4-BE49-F238E27FC236}">
              <a16:creationId xmlns:a16="http://schemas.microsoft.com/office/drawing/2014/main" id="{F15111A3-7501-985F-2038-5D647DB95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>
            <a:extLst>
              <a:ext uri="{FF2B5EF4-FFF2-40B4-BE49-F238E27FC236}">
                <a16:creationId xmlns:a16="http://schemas.microsoft.com/office/drawing/2014/main" id="{2C34EEBC-2F75-865D-DEE5-8CBEB72E89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5:notes">
            <a:extLst>
              <a:ext uri="{FF2B5EF4-FFF2-40B4-BE49-F238E27FC236}">
                <a16:creationId xmlns:a16="http://schemas.microsoft.com/office/drawing/2014/main" id="{85A4439F-252F-09DC-F4F0-3F72571109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0" name="Google Shape;160;p15:notes">
            <a:extLst>
              <a:ext uri="{FF2B5EF4-FFF2-40B4-BE49-F238E27FC236}">
                <a16:creationId xmlns:a16="http://schemas.microsoft.com/office/drawing/2014/main" id="{62762CA8-5F55-391A-BC1F-FCE92CAF2A1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6229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>
          <a:extLst>
            <a:ext uri="{FF2B5EF4-FFF2-40B4-BE49-F238E27FC236}">
              <a16:creationId xmlns:a16="http://schemas.microsoft.com/office/drawing/2014/main" id="{C65814C5-06FE-E735-ACE1-2D8D2EFFF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>
            <a:extLst>
              <a:ext uri="{FF2B5EF4-FFF2-40B4-BE49-F238E27FC236}">
                <a16:creationId xmlns:a16="http://schemas.microsoft.com/office/drawing/2014/main" id="{DCC567D3-58B9-1E9F-8A44-29F354B184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5:notes">
            <a:extLst>
              <a:ext uri="{FF2B5EF4-FFF2-40B4-BE49-F238E27FC236}">
                <a16:creationId xmlns:a16="http://schemas.microsoft.com/office/drawing/2014/main" id="{2B283675-27CE-5472-4DA4-C30D995D78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5:notes">
            <a:extLst>
              <a:ext uri="{FF2B5EF4-FFF2-40B4-BE49-F238E27FC236}">
                <a16:creationId xmlns:a16="http://schemas.microsoft.com/office/drawing/2014/main" id="{EB2B50EF-4C50-A814-3697-5887D5A9B37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8100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>
          <a:extLst>
            <a:ext uri="{FF2B5EF4-FFF2-40B4-BE49-F238E27FC236}">
              <a16:creationId xmlns:a16="http://schemas.microsoft.com/office/drawing/2014/main" id="{DB31CB47-97CE-8698-DDAA-0C65B93CE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>
            <a:extLst>
              <a:ext uri="{FF2B5EF4-FFF2-40B4-BE49-F238E27FC236}">
                <a16:creationId xmlns:a16="http://schemas.microsoft.com/office/drawing/2014/main" id="{C4E085BE-EFAD-444E-78B6-5FF43D09F1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5:notes">
            <a:extLst>
              <a:ext uri="{FF2B5EF4-FFF2-40B4-BE49-F238E27FC236}">
                <a16:creationId xmlns:a16="http://schemas.microsoft.com/office/drawing/2014/main" id="{C15462F9-D0AF-D89E-F15A-3004C2A247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5:notes">
            <a:extLst>
              <a:ext uri="{FF2B5EF4-FFF2-40B4-BE49-F238E27FC236}">
                <a16:creationId xmlns:a16="http://schemas.microsoft.com/office/drawing/2014/main" id="{0419DEF6-C3C3-AD43-CE51-0BB17E22AE0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992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>
          <a:extLst>
            <a:ext uri="{FF2B5EF4-FFF2-40B4-BE49-F238E27FC236}">
              <a16:creationId xmlns:a16="http://schemas.microsoft.com/office/drawing/2014/main" id="{AF3BC260-9A65-A207-2BD3-2D69ABBC38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>
            <a:extLst>
              <a:ext uri="{FF2B5EF4-FFF2-40B4-BE49-F238E27FC236}">
                <a16:creationId xmlns:a16="http://schemas.microsoft.com/office/drawing/2014/main" id="{2AFE9D0E-B4EA-00F8-7215-FAEAB96E45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5:notes">
            <a:extLst>
              <a:ext uri="{FF2B5EF4-FFF2-40B4-BE49-F238E27FC236}">
                <a16:creationId xmlns:a16="http://schemas.microsoft.com/office/drawing/2014/main" id="{AF52E616-0348-C960-E161-05E286A646B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5:notes">
            <a:extLst>
              <a:ext uri="{FF2B5EF4-FFF2-40B4-BE49-F238E27FC236}">
                <a16:creationId xmlns:a16="http://schemas.microsoft.com/office/drawing/2014/main" id="{DD57E507-F71B-0BAA-25E4-ACBE14D004B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7672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>
          <a:extLst>
            <a:ext uri="{FF2B5EF4-FFF2-40B4-BE49-F238E27FC236}">
              <a16:creationId xmlns:a16="http://schemas.microsoft.com/office/drawing/2014/main" id="{38360179-2D99-9312-6093-EA4509734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>
            <a:extLst>
              <a:ext uri="{FF2B5EF4-FFF2-40B4-BE49-F238E27FC236}">
                <a16:creationId xmlns:a16="http://schemas.microsoft.com/office/drawing/2014/main" id="{25505D00-6012-6CFF-0346-E4DEEBE74F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5:notes">
            <a:extLst>
              <a:ext uri="{FF2B5EF4-FFF2-40B4-BE49-F238E27FC236}">
                <a16:creationId xmlns:a16="http://schemas.microsoft.com/office/drawing/2014/main" id="{C3CABA0B-3FFD-730F-AC6F-F6B1B30376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5:notes">
            <a:extLst>
              <a:ext uri="{FF2B5EF4-FFF2-40B4-BE49-F238E27FC236}">
                <a16:creationId xmlns:a16="http://schemas.microsoft.com/office/drawing/2014/main" id="{571FBDDC-9A4F-897B-221D-0F08F3DDE56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986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>
          <a:extLst>
            <a:ext uri="{FF2B5EF4-FFF2-40B4-BE49-F238E27FC236}">
              <a16:creationId xmlns:a16="http://schemas.microsoft.com/office/drawing/2014/main" id="{5D5AE99B-EB61-5B2F-29E9-FB52F6DE5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>
            <a:extLst>
              <a:ext uri="{FF2B5EF4-FFF2-40B4-BE49-F238E27FC236}">
                <a16:creationId xmlns:a16="http://schemas.microsoft.com/office/drawing/2014/main" id="{9BF11EB3-FC1E-E2AD-CB0B-67981183F2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5:notes">
            <a:extLst>
              <a:ext uri="{FF2B5EF4-FFF2-40B4-BE49-F238E27FC236}">
                <a16:creationId xmlns:a16="http://schemas.microsoft.com/office/drawing/2014/main" id="{8CDEAA3D-E9D0-DDA9-68BD-09C08BD2619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5:notes">
            <a:extLst>
              <a:ext uri="{FF2B5EF4-FFF2-40B4-BE49-F238E27FC236}">
                <a16:creationId xmlns:a16="http://schemas.microsoft.com/office/drawing/2014/main" id="{636C625E-F4EF-EA1F-0502-21F4BD6B6D9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4296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>
          <a:extLst>
            <a:ext uri="{FF2B5EF4-FFF2-40B4-BE49-F238E27FC236}">
              <a16:creationId xmlns:a16="http://schemas.microsoft.com/office/drawing/2014/main" id="{1631C751-132D-8036-38C4-35251A620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>
            <a:extLst>
              <a:ext uri="{FF2B5EF4-FFF2-40B4-BE49-F238E27FC236}">
                <a16:creationId xmlns:a16="http://schemas.microsoft.com/office/drawing/2014/main" id="{26360A99-08E3-4F19-3BB6-BE87A88836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5:notes">
            <a:extLst>
              <a:ext uri="{FF2B5EF4-FFF2-40B4-BE49-F238E27FC236}">
                <a16:creationId xmlns:a16="http://schemas.microsoft.com/office/drawing/2014/main" id="{D8646D21-B18F-0F8A-AC05-BFFC152926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5:notes">
            <a:extLst>
              <a:ext uri="{FF2B5EF4-FFF2-40B4-BE49-F238E27FC236}">
                <a16:creationId xmlns:a16="http://schemas.microsoft.com/office/drawing/2014/main" id="{EFF59A1A-970D-B5CB-A443-227A3792B4E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0321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>
          <a:extLst>
            <a:ext uri="{FF2B5EF4-FFF2-40B4-BE49-F238E27FC236}">
              <a16:creationId xmlns:a16="http://schemas.microsoft.com/office/drawing/2014/main" id="{E922A02A-C595-76F0-AB24-392EC8CE0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>
            <a:extLst>
              <a:ext uri="{FF2B5EF4-FFF2-40B4-BE49-F238E27FC236}">
                <a16:creationId xmlns:a16="http://schemas.microsoft.com/office/drawing/2014/main" id="{0C24D948-C6A0-7409-DE8B-FBE3C49F32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5:notes">
            <a:extLst>
              <a:ext uri="{FF2B5EF4-FFF2-40B4-BE49-F238E27FC236}">
                <a16:creationId xmlns:a16="http://schemas.microsoft.com/office/drawing/2014/main" id="{58570F05-CCEA-65E9-9538-6556611FB3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5:notes">
            <a:extLst>
              <a:ext uri="{FF2B5EF4-FFF2-40B4-BE49-F238E27FC236}">
                <a16:creationId xmlns:a16="http://schemas.microsoft.com/office/drawing/2014/main" id="{74B78207-6DF8-E624-5910-E8EFCCA710A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4059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>
          <a:extLst>
            <a:ext uri="{FF2B5EF4-FFF2-40B4-BE49-F238E27FC236}">
              <a16:creationId xmlns:a16="http://schemas.microsoft.com/office/drawing/2014/main" id="{FEB859F7-52F4-8F9E-D362-53064CDB22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>
            <a:extLst>
              <a:ext uri="{FF2B5EF4-FFF2-40B4-BE49-F238E27FC236}">
                <a16:creationId xmlns:a16="http://schemas.microsoft.com/office/drawing/2014/main" id="{54EB9833-2F1F-4C9F-0185-5FBF9398DE3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5:notes">
            <a:extLst>
              <a:ext uri="{FF2B5EF4-FFF2-40B4-BE49-F238E27FC236}">
                <a16:creationId xmlns:a16="http://schemas.microsoft.com/office/drawing/2014/main" id="{62DC845E-2C24-7EF8-71DE-820138F11F7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5:notes">
            <a:extLst>
              <a:ext uri="{FF2B5EF4-FFF2-40B4-BE49-F238E27FC236}">
                <a16:creationId xmlns:a16="http://schemas.microsoft.com/office/drawing/2014/main" id="{6F942A9D-9B8F-26F6-9757-5793683E78C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6218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Možnosti tvorby webové stránky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wwward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1url.cz/@dss-feedback-202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uckduckgo.com/settings#appeara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Neumorphism.i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potify.desig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ave.webaim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yberpunk.net/cz/e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e.com/airpods-pr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r3IIwCkVV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59532" y="267494"/>
            <a:ext cx="38164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1959682"/>
            <a:ext cx="3600400" cy="1224136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3000" b="1" dirty="0">
                <a:solidFill>
                  <a:schemeClr val="bg1"/>
                </a:solidFill>
                <a:cs typeface="Times New Roman" panose="02020603050405020304" pitchFamily="18" charset="0"/>
              </a:rPr>
              <a:t>TRENDY VE WEBOVÉM DESIGNU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E9B0C0-3BDA-A54A-B3CD-02C4270FE5A9}"/>
              </a:ext>
            </a:extLst>
          </p:cNvPr>
          <p:cNvSpPr txBox="1">
            <a:spLocks/>
          </p:cNvSpPr>
          <p:nvPr/>
        </p:nvSpPr>
        <p:spPr>
          <a:xfrm>
            <a:off x="7130447" y="4308326"/>
            <a:ext cx="2016224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Martin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Klepek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Tereza Pražáková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a správa webové stránky </a:t>
            </a:r>
          </a:p>
        </p:txBody>
      </p:sp>
    </p:spTree>
    <p:extLst>
      <p:ext uri="{BB962C8B-B14F-4D97-AF65-F5344CB8AC3E}">
        <p14:creationId xmlns:p14="http://schemas.microsoft.com/office/powerpoint/2010/main" val="2843449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>
          <a:extLst>
            <a:ext uri="{FF2B5EF4-FFF2-40B4-BE49-F238E27FC236}">
              <a16:creationId xmlns:a16="http://schemas.microsoft.com/office/drawing/2014/main" id="{7C1FAB90-EE33-9021-D1B6-416E2BF42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>
            <a:extLst>
              <a:ext uri="{FF2B5EF4-FFF2-40B4-BE49-F238E27FC236}">
                <a16:creationId xmlns:a16="http://schemas.microsoft.com/office/drawing/2014/main" id="{8B0F602D-40B4-D79A-0018-6689B8EB81C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 sz="2000" b="1" dirty="0"/>
              <a:t>KDE HLEDAT INSPIRACI?</a:t>
            </a:r>
            <a:endParaRPr sz="2000" dirty="0"/>
          </a:p>
        </p:txBody>
      </p:sp>
      <p:sp>
        <p:nvSpPr>
          <p:cNvPr id="164" name="Google Shape;164;p15">
            <a:extLst>
              <a:ext uri="{FF2B5EF4-FFF2-40B4-BE49-F238E27FC236}">
                <a16:creationId xmlns:a16="http://schemas.microsoft.com/office/drawing/2014/main" id="{64B79EE2-74FC-BC8C-6E3D-1E76AB5B7035}"/>
              </a:ext>
            </a:extLst>
          </p:cNvPr>
          <p:cNvSpPr txBox="1"/>
          <p:nvPr/>
        </p:nvSpPr>
        <p:spPr>
          <a:xfrm>
            <a:off x="251520" y="987574"/>
            <a:ext cx="849694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  <a:hlinkClick r:id="rId3"/>
              </a:rPr>
              <a:t>https://www.awwwards.com</a:t>
            </a:r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dk1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804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>
          <a:extLst>
            <a:ext uri="{FF2B5EF4-FFF2-40B4-BE49-F238E27FC236}">
              <a16:creationId xmlns:a16="http://schemas.microsoft.com/office/drawing/2014/main" id="{6447B30B-DB37-FF53-EA20-A88FA62D9D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>
            <a:extLst>
              <a:ext uri="{FF2B5EF4-FFF2-40B4-BE49-F238E27FC236}">
                <a16:creationId xmlns:a16="http://schemas.microsoft.com/office/drawing/2014/main" id="{39027D42-FE51-ECED-4592-1B172F0E85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 sz="2000" b="1" dirty="0"/>
              <a:t>PÁR SLOV ZÁVĚREM</a:t>
            </a:r>
            <a:endParaRPr sz="2000" dirty="0"/>
          </a:p>
        </p:txBody>
      </p:sp>
      <p:sp>
        <p:nvSpPr>
          <p:cNvPr id="164" name="Google Shape;164;p15">
            <a:extLst>
              <a:ext uri="{FF2B5EF4-FFF2-40B4-BE49-F238E27FC236}">
                <a16:creationId xmlns:a16="http://schemas.microsoft.com/office/drawing/2014/main" id="{C79BE1F0-6E4C-EF54-AB35-EFF1516B18FA}"/>
              </a:ext>
            </a:extLst>
          </p:cNvPr>
          <p:cNvSpPr txBox="1"/>
          <p:nvPr/>
        </p:nvSpPr>
        <p:spPr>
          <a:xfrm>
            <a:off x="251520" y="987574"/>
            <a:ext cx="8496944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Nenechte uživatele přemýšlet.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Web zvládne vytvořit každý.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Skutečně dobré weby stojí na výzkumu.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Objevování – Výzkum – Tvorba – Evaluace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Naučit se tvořit weby je o zkoušení, praxi, trpělivosti a fórech, kde vám kdyžtak pomohou. </a:t>
            </a:r>
            <a:r>
              <a:rPr lang="cs-CZ" sz="2400" dirty="0">
                <a:solidFill>
                  <a:schemeClr val="dk1"/>
                </a:solidFill>
                <a:cs typeface="Times New Roman"/>
                <a:sym typeface="Wingdings" pitchFamily="2" charset="2"/>
              </a:rPr>
              <a:t></a:t>
            </a:r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dk1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727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59532" y="267494"/>
            <a:ext cx="38164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1959682"/>
            <a:ext cx="3600400" cy="122413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cs typeface="Times New Roman" panose="02020603050405020304" pitchFamily="18" charset="0"/>
              </a:rPr>
              <a:t>Týmová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E9B0C0-3BDA-A54A-B3CD-02C4270FE5A9}"/>
              </a:ext>
            </a:extLst>
          </p:cNvPr>
          <p:cNvSpPr txBox="1">
            <a:spLocks/>
          </p:cNvSpPr>
          <p:nvPr/>
        </p:nvSpPr>
        <p:spPr>
          <a:xfrm>
            <a:off x="7130447" y="4308326"/>
            <a:ext cx="2016224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Martin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Klepek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Tereza Pražáková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a správa webové stránky </a:t>
            </a:r>
          </a:p>
        </p:txBody>
      </p:sp>
      <p:sp>
        <p:nvSpPr>
          <p:cNvPr id="4" name="Google Shape;180;p18">
            <a:extLst>
              <a:ext uri="{FF2B5EF4-FFF2-40B4-BE49-F238E27FC236}">
                <a16:creationId xmlns:a16="http://schemas.microsoft.com/office/drawing/2014/main" id="{8320F324-23ED-9BD2-D84A-E9E9B713808E}"/>
              </a:ext>
            </a:extLst>
          </p:cNvPr>
          <p:cNvSpPr txBox="1"/>
          <p:nvPr/>
        </p:nvSpPr>
        <p:spPr>
          <a:xfrm>
            <a:off x="4486400" y="2067694"/>
            <a:ext cx="4657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cs typeface="Times New Roman"/>
                <a:hlinkClick r:id="rId3"/>
              </a:rPr>
              <a:t>https://1url.cz/@dss-feedback-2024</a:t>
            </a:r>
            <a:r>
              <a:rPr lang="cs-CZ" sz="2000" dirty="0">
                <a:solidFill>
                  <a:schemeClr val="dk1"/>
                </a:solidFill>
                <a:latin typeface="Times New Roman"/>
                <a:cs typeface="Times New Roman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cs typeface="Times New Roman"/>
              </a:rPr>
              <a:t>Pokračování na seminární práci.</a:t>
            </a:r>
          </a:p>
        </p:txBody>
      </p:sp>
    </p:spTree>
    <p:extLst>
      <p:ext uri="{BB962C8B-B14F-4D97-AF65-F5344CB8AC3E}">
        <p14:creationId xmlns:p14="http://schemas.microsoft.com/office/powerpoint/2010/main" val="387752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 sz="2000" b="1" dirty="0"/>
              <a:t>MINIMALISTICKÝ DESIGN</a:t>
            </a:r>
            <a:endParaRPr sz="2000" dirty="0"/>
          </a:p>
        </p:txBody>
      </p:sp>
      <p:sp>
        <p:nvSpPr>
          <p:cNvPr id="164" name="Google Shape;164;p15"/>
          <p:cNvSpPr txBox="1"/>
          <p:nvPr/>
        </p:nvSpPr>
        <p:spPr>
          <a:xfrm>
            <a:off x="251520" y="987574"/>
            <a:ext cx="8496944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Důraz na jednoduchost, čistota, odstranění rušivých prvků.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Dostatek „prostoru“.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Omezená barevná paleta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Jednoduché tvary a linie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Důraz na typografii</a:t>
            </a:r>
            <a:br>
              <a:rPr lang="cs-CZ" sz="2400" dirty="0">
                <a:solidFill>
                  <a:schemeClr val="dk1"/>
                </a:solidFill>
                <a:cs typeface="Times New Roman"/>
              </a:rPr>
            </a:br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  <a:hlinkClick r:id="rId3"/>
              </a:rPr>
              <a:t>https://www.apple.com</a:t>
            </a:r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  <a:hlinkClick r:id="rId4"/>
              </a:rPr>
              <a:t>https://www.google.com</a:t>
            </a:r>
            <a:endParaRPr lang="cs-CZ" sz="2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>
          <a:extLst>
            <a:ext uri="{FF2B5EF4-FFF2-40B4-BE49-F238E27FC236}">
              <a16:creationId xmlns:a16="http://schemas.microsoft.com/office/drawing/2014/main" id="{F8F17926-9A59-42EF-FE93-9569748D8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>
            <a:extLst>
              <a:ext uri="{FF2B5EF4-FFF2-40B4-BE49-F238E27FC236}">
                <a16:creationId xmlns:a16="http://schemas.microsoft.com/office/drawing/2014/main" id="{B00AB71E-7CCD-03F9-4E92-DC2AE3DDDE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 sz="2000" b="1" dirty="0"/>
              <a:t>DARK MODE</a:t>
            </a:r>
            <a:endParaRPr sz="2000" dirty="0"/>
          </a:p>
        </p:txBody>
      </p:sp>
      <p:sp>
        <p:nvSpPr>
          <p:cNvPr id="164" name="Google Shape;164;p15">
            <a:extLst>
              <a:ext uri="{FF2B5EF4-FFF2-40B4-BE49-F238E27FC236}">
                <a16:creationId xmlns:a16="http://schemas.microsoft.com/office/drawing/2014/main" id="{49523059-EB9C-AE23-4652-C75CA93DD5C5}"/>
              </a:ext>
            </a:extLst>
          </p:cNvPr>
          <p:cNvSpPr txBox="1"/>
          <p:nvPr/>
        </p:nvSpPr>
        <p:spPr>
          <a:xfrm>
            <a:off x="251520" y="987574"/>
            <a:ext cx="8496944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Barevné schéma s tmavým pozadím a světlým textem.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Menší zátěž pro oči při nižším osvětlení.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Šetří baterii na zařízeních s OLED displeji.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  <a:hlinkClick r:id="rId3"/>
              </a:rPr>
              <a:t>https://duckduckgo.com/settings#appearance</a:t>
            </a:r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dk1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8771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>
          <a:extLst>
            <a:ext uri="{FF2B5EF4-FFF2-40B4-BE49-F238E27FC236}">
              <a16:creationId xmlns:a16="http://schemas.microsoft.com/office/drawing/2014/main" id="{9039F0FE-8375-D62C-D18B-AC0EA32F8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>
            <a:extLst>
              <a:ext uri="{FF2B5EF4-FFF2-40B4-BE49-F238E27FC236}">
                <a16:creationId xmlns:a16="http://schemas.microsoft.com/office/drawing/2014/main" id="{C02A9485-A4A0-A63B-F746-8875B5158A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 sz="2000" b="1" dirty="0"/>
              <a:t>SOFT UI (NEOMORFISMUS)</a:t>
            </a:r>
            <a:endParaRPr sz="2000" dirty="0"/>
          </a:p>
        </p:txBody>
      </p:sp>
      <p:sp>
        <p:nvSpPr>
          <p:cNvPr id="164" name="Google Shape;164;p15">
            <a:extLst>
              <a:ext uri="{FF2B5EF4-FFF2-40B4-BE49-F238E27FC236}">
                <a16:creationId xmlns:a16="http://schemas.microsoft.com/office/drawing/2014/main" id="{B6674378-0DA4-1835-2236-78BC9DEFBE83}"/>
              </a:ext>
            </a:extLst>
          </p:cNvPr>
          <p:cNvSpPr txBox="1"/>
          <p:nvPr/>
        </p:nvSpPr>
        <p:spPr>
          <a:xfrm>
            <a:off x="251520" y="987574"/>
            <a:ext cx="8496944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Designový styl kombinující minimalismus s jemnými stíny pro vytvoření plastického efektu.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Vhodný pro jednoduché UI prvky jako tlačítka a karty.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Pozor: Nevhodné pro špatně vidící uživatele kvůli nedostatečnému kontrastu.</a:t>
            </a:r>
          </a:p>
          <a:p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  <a:hlinkClick r:id="rId3"/>
              </a:rPr>
              <a:t>Neumorphism.io</a:t>
            </a:r>
            <a:endParaRPr lang="cs-CZ" sz="2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882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>
          <a:extLst>
            <a:ext uri="{FF2B5EF4-FFF2-40B4-BE49-F238E27FC236}">
              <a16:creationId xmlns:a16="http://schemas.microsoft.com/office/drawing/2014/main" id="{1CC51BE4-C8F1-6FDA-A835-E96F5CBAB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>
            <a:extLst>
              <a:ext uri="{FF2B5EF4-FFF2-40B4-BE49-F238E27FC236}">
                <a16:creationId xmlns:a16="http://schemas.microsoft.com/office/drawing/2014/main" id="{FD42178F-25C9-19C3-FCCB-02920125DB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 sz="2000" b="1" dirty="0"/>
              <a:t>DŮRAZ NA TYPOGRAFII</a:t>
            </a:r>
            <a:endParaRPr sz="2000" dirty="0"/>
          </a:p>
        </p:txBody>
      </p:sp>
      <p:sp>
        <p:nvSpPr>
          <p:cNvPr id="164" name="Google Shape;164;p15">
            <a:extLst>
              <a:ext uri="{FF2B5EF4-FFF2-40B4-BE49-F238E27FC236}">
                <a16:creationId xmlns:a16="http://schemas.microsoft.com/office/drawing/2014/main" id="{37BFFF77-EA3E-4D75-B373-83B61F4BFA97}"/>
              </a:ext>
            </a:extLst>
          </p:cNvPr>
          <p:cNvSpPr txBox="1"/>
          <p:nvPr/>
        </p:nvSpPr>
        <p:spPr>
          <a:xfrm>
            <a:off x="251520" y="987574"/>
            <a:ext cx="8496944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Velká, odvážná typografie upoutá pozornost tam, kde ji potřebujete.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Bezpatkové fonty jako Montserrat, </a:t>
            </a:r>
            <a:r>
              <a:rPr lang="cs-CZ" sz="2400" dirty="0" err="1">
                <a:solidFill>
                  <a:schemeClr val="dk1"/>
                </a:solidFill>
                <a:cs typeface="Times New Roman"/>
              </a:rPr>
              <a:t>Helvetica</a:t>
            </a:r>
            <a:r>
              <a:rPr lang="cs-CZ" sz="2400" dirty="0">
                <a:solidFill>
                  <a:schemeClr val="dk1"/>
                </a:solidFill>
                <a:cs typeface="Times New Roman"/>
              </a:rPr>
              <a:t>, Roboto.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Vhodné kombinovat s minimalistickým designem.</a:t>
            </a:r>
          </a:p>
          <a:p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  <a:hlinkClick r:id="rId3"/>
              </a:rPr>
              <a:t>Spotify Design</a:t>
            </a:r>
            <a:endParaRPr lang="cs-CZ" sz="2400" dirty="0">
              <a:solidFill>
                <a:schemeClr val="dk1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8656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>
          <a:extLst>
            <a:ext uri="{FF2B5EF4-FFF2-40B4-BE49-F238E27FC236}">
              <a16:creationId xmlns:a16="http://schemas.microsoft.com/office/drawing/2014/main" id="{5D357B7B-CD4A-04AC-21A4-642FFE0F7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>
            <a:extLst>
              <a:ext uri="{FF2B5EF4-FFF2-40B4-BE49-F238E27FC236}">
                <a16:creationId xmlns:a16="http://schemas.microsoft.com/office/drawing/2014/main" id="{DDFEFF78-EB41-97C1-E85B-F77FE15125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 sz="2000" b="1" dirty="0"/>
              <a:t>PŘÍSTUPNOST</a:t>
            </a:r>
            <a:endParaRPr sz="2000" dirty="0"/>
          </a:p>
        </p:txBody>
      </p:sp>
      <p:sp>
        <p:nvSpPr>
          <p:cNvPr id="164" name="Google Shape;164;p15">
            <a:extLst>
              <a:ext uri="{FF2B5EF4-FFF2-40B4-BE49-F238E27FC236}">
                <a16:creationId xmlns:a16="http://schemas.microsoft.com/office/drawing/2014/main" id="{071656D2-3FE1-8EFC-AF4F-8C22C63BA8EB}"/>
              </a:ext>
            </a:extLst>
          </p:cNvPr>
          <p:cNvSpPr txBox="1"/>
          <p:nvPr/>
        </p:nvSpPr>
        <p:spPr>
          <a:xfrm>
            <a:off x="251520" y="987574"/>
            <a:ext cx="8496944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Tvorba webů přístupných pro všechny uživatele, včetně osob s postižením.</a:t>
            </a:r>
          </a:p>
          <a:p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r>
              <a:rPr lang="cs-CZ" sz="2400" dirty="0">
                <a:solidFill>
                  <a:schemeClr val="dk1"/>
                </a:solidFill>
                <a:cs typeface="Times New Roman"/>
              </a:rPr>
              <a:t>Základní principy: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Dostatečný kontrast textu a pozadí.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Alt text pro obrázky.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Navigace pomocí klávesnice.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  <a:hlinkClick r:id="rId3"/>
              </a:rPr>
              <a:t>https://wave.webaim.org</a:t>
            </a:r>
            <a:r>
              <a:rPr lang="cs-CZ" sz="2400" dirty="0">
                <a:solidFill>
                  <a:schemeClr val="dk1"/>
                </a:solidFill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751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>
          <a:extLst>
            <a:ext uri="{FF2B5EF4-FFF2-40B4-BE49-F238E27FC236}">
              <a16:creationId xmlns:a16="http://schemas.microsoft.com/office/drawing/2014/main" id="{F9FF934D-1822-EDF5-B3E3-B40A9C116A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>
            <a:extLst>
              <a:ext uri="{FF2B5EF4-FFF2-40B4-BE49-F238E27FC236}">
                <a16:creationId xmlns:a16="http://schemas.microsoft.com/office/drawing/2014/main" id="{53DB0E97-5397-1524-529C-7C61B8215C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 sz="2000" b="1" dirty="0"/>
              <a:t>ANIMACE</a:t>
            </a:r>
            <a:endParaRPr sz="2000" dirty="0"/>
          </a:p>
        </p:txBody>
      </p:sp>
      <p:sp>
        <p:nvSpPr>
          <p:cNvPr id="164" name="Google Shape;164;p15">
            <a:extLst>
              <a:ext uri="{FF2B5EF4-FFF2-40B4-BE49-F238E27FC236}">
                <a16:creationId xmlns:a16="http://schemas.microsoft.com/office/drawing/2014/main" id="{0FACAEC6-A61D-4D4F-6FA9-752C186BB7C8}"/>
              </a:ext>
            </a:extLst>
          </p:cNvPr>
          <p:cNvSpPr txBox="1"/>
          <p:nvPr/>
        </p:nvSpPr>
        <p:spPr>
          <a:xfrm>
            <a:off x="251520" y="987574"/>
            <a:ext cx="8496944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Animace nemusí být vždy na škodu, mohou pomoci webu působit více „interaktivně“.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Jen se to s nimi nesmí přehnat. (Vzpomeňte si na </a:t>
            </a:r>
            <a:r>
              <a:rPr lang="cs-CZ" sz="2400" dirty="0" err="1">
                <a:solidFill>
                  <a:schemeClr val="dk1"/>
                </a:solidFill>
                <a:cs typeface="Times New Roman"/>
              </a:rPr>
              <a:t>LingsCars.com</a:t>
            </a:r>
            <a:r>
              <a:rPr lang="cs-CZ" sz="2400" dirty="0">
                <a:solidFill>
                  <a:schemeClr val="dk1"/>
                </a:solidFill>
                <a:cs typeface="Times New Roman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  <a:hlinkClick r:id="rId3"/>
              </a:rPr>
              <a:t>https://www.cyberpunk.net/cz/en/</a:t>
            </a:r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dk1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5747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>
          <a:extLst>
            <a:ext uri="{FF2B5EF4-FFF2-40B4-BE49-F238E27FC236}">
              <a16:creationId xmlns:a16="http://schemas.microsoft.com/office/drawing/2014/main" id="{CDFB5C26-4185-B244-B7BD-41CAC8C2D1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>
            <a:extLst>
              <a:ext uri="{FF2B5EF4-FFF2-40B4-BE49-F238E27FC236}">
                <a16:creationId xmlns:a16="http://schemas.microsoft.com/office/drawing/2014/main" id="{1CE06CFB-8CE3-A27A-7E31-4A36DFCB051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 sz="2000" b="1" dirty="0"/>
              <a:t>SCROLL ANIMACE</a:t>
            </a:r>
            <a:endParaRPr sz="2000" dirty="0"/>
          </a:p>
        </p:txBody>
      </p:sp>
      <p:sp>
        <p:nvSpPr>
          <p:cNvPr id="164" name="Google Shape;164;p15">
            <a:extLst>
              <a:ext uri="{FF2B5EF4-FFF2-40B4-BE49-F238E27FC236}">
                <a16:creationId xmlns:a16="http://schemas.microsoft.com/office/drawing/2014/main" id="{3F78F21C-D70F-4CC1-0831-54EBC3FD6E42}"/>
              </a:ext>
            </a:extLst>
          </p:cNvPr>
          <p:cNvSpPr txBox="1"/>
          <p:nvPr/>
        </p:nvSpPr>
        <p:spPr>
          <a:xfrm>
            <a:off x="251520" y="987574"/>
            <a:ext cx="8496944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Scroll animace (Scroll-</a:t>
            </a:r>
            <a:r>
              <a:rPr lang="cs-CZ" sz="2400" dirty="0" err="1">
                <a:solidFill>
                  <a:schemeClr val="dk1"/>
                </a:solidFill>
                <a:cs typeface="Times New Roman"/>
              </a:rPr>
              <a:t>triggered</a:t>
            </a:r>
            <a:r>
              <a:rPr lang="cs-CZ" sz="2400" dirty="0">
                <a:solidFill>
                  <a:schemeClr val="dk1"/>
                </a:solidFill>
                <a:cs typeface="Times New Roman"/>
              </a:rPr>
              <a:t> </a:t>
            </a:r>
            <a:r>
              <a:rPr lang="cs-CZ" sz="2400" dirty="0" err="1">
                <a:solidFill>
                  <a:schemeClr val="dk1"/>
                </a:solidFill>
                <a:cs typeface="Times New Roman"/>
              </a:rPr>
              <a:t>animations</a:t>
            </a:r>
            <a:r>
              <a:rPr lang="cs-CZ" sz="2400" dirty="0">
                <a:solidFill>
                  <a:schemeClr val="dk1"/>
                </a:solidFill>
                <a:cs typeface="Times New Roman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Animace, které se spustí při </a:t>
            </a:r>
            <a:r>
              <a:rPr lang="cs-CZ" sz="2400" dirty="0" err="1">
                <a:solidFill>
                  <a:schemeClr val="dk1"/>
                </a:solidFill>
                <a:cs typeface="Times New Roman"/>
              </a:rPr>
              <a:t>scrollování</a:t>
            </a:r>
            <a:r>
              <a:rPr lang="cs-CZ" sz="2400" dirty="0">
                <a:solidFill>
                  <a:schemeClr val="dk1"/>
                </a:solidFill>
                <a:cs typeface="Times New Roman"/>
              </a:rPr>
              <a:t> stránky.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Své využití najdou na zážitkových webech a </a:t>
            </a:r>
            <a:r>
              <a:rPr lang="cs-CZ" sz="2400" dirty="0" err="1">
                <a:solidFill>
                  <a:schemeClr val="dk1"/>
                </a:solidFill>
                <a:cs typeface="Times New Roman"/>
              </a:rPr>
              <a:t>landing</a:t>
            </a:r>
            <a:r>
              <a:rPr lang="cs-CZ" sz="2400" dirty="0">
                <a:solidFill>
                  <a:schemeClr val="dk1"/>
                </a:solidFill>
                <a:cs typeface="Times New Roman"/>
              </a:rPr>
              <a:t> </a:t>
            </a:r>
            <a:r>
              <a:rPr lang="cs-CZ" sz="2400" dirty="0" err="1">
                <a:solidFill>
                  <a:schemeClr val="dk1"/>
                </a:solidFill>
                <a:cs typeface="Times New Roman"/>
              </a:rPr>
              <a:t>pages</a:t>
            </a:r>
            <a:r>
              <a:rPr lang="cs-CZ" sz="2400" dirty="0">
                <a:solidFill>
                  <a:schemeClr val="dk1"/>
                </a:solidFill>
                <a:cs typeface="Times New Roman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Pozor: Animace by neměly zpomalovat uživatelský zážitek.</a:t>
            </a:r>
          </a:p>
          <a:p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  <a:hlinkClick r:id="rId3"/>
              </a:rPr>
              <a:t>https://www.apple.com/airpods-pro/</a:t>
            </a:r>
            <a:r>
              <a:rPr lang="cs-CZ" sz="2400" dirty="0">
                <a:solidFill>
                  <a:schemeClr val="dk1"/>
                </a:solidFill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9036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>
          <a:extLst>
            <a:ext uri="{FF2B5EF4-FFF2-40B4-BE49-F238E27FC236}">
              <a16:creationId xmlns:a16="http://schemas.microsoft.com/office/drawing/2014/main" id="{64740B1E-B906-CDEB-525B-1D8D89FD96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>
            <a:extLst>
              <a:ext uri="{FF2B5EF4-FFF2-40B4-BE49-F238E27FC236}">
                <a16:creationId xmlns:a16="http://schemas.microsoft.com/office/drawing/2014/main" id="{21DA6636-CE33-209B-4726-C786210889F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cs-CZ" sz="2000" b="1" dirty="0"/>
              <a:t>AI GENEROVÁNÍ WEBŮ</a:t>
            </a:r>
            <a:endParaRPr sz="2000" dirty="0"/>
          </a:p>
        </p:txBody>
      </p:sp>
      <p:sp>
        <p:nvSpPr>
          <p:cNvPr id="164" name="Google Shape;164;p15">
            <a:extLst>
              <a:ext uri="{FF2B5EF4-FFF2-40B4-BE49-F238E27FC236}">
                <a16:creationId xmlns:a16="http://schemas.microsoft.com/office/drawing/2014/main" id="{0B2CCD44-B9D7-B100-C306-E53A674AF98C}"/>
              </a:ext>
            </a:extLst>
          </p:cNvPr>
          <p:cNvSpPr txBox="1"/>
          <p:nvPr/>
        </p:nvSpPr>
        <p:spPr>
          <a:xfrm>
            <a:off x="251520" y="987574"/>
            <a:ext cx="8496944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</a:rPr>
              <a:t>Webové designéry prozatím nenahradila, ale těm (pod)průměrným brzy bude šlapat na paty.</a:t>
            </a:r>
            <a:br>
              <a:rPr lang="cs-CZ" sz="2400" dirty="0">
                <a:solidFill>
                  <a:schemeClr val="dk1"/>
                </a:solidFill>
                <a:cs typeface="Times New Roman"/>
              </a:rPr>
            </a:br>
            <a:endParaRPr lang="cs-CZ" sz="2400" dirty="0">
              <a:solidFill>
                <a:schemeClr val="dk1"/>
              </a:solidFill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cs typeface="Times New Roman"/>
                <a:hlinkClick r:id="rId3"/>
              </a:rPr>
              <a:t>https://www.youtube.com/watch?v=yr3IIwCkVVI</a:t>
            </a:r>
            <a:r>
              <a:rPr lang="cs-CZ" sz="2400" dirty="0">
                <a:solidFill>
                  <a:schemeClr val="dk1"/>
                </a:solidFill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06075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8668</TotalTime>
  <Words>437</Words>
  <Application>Microsoft Macintosh PowerPoint</Application>
  <PresentationFormat>Předvádění na obrazovce (16:9)</PresentationFormat>
  <Paragraphs>78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SLU</vt:lpstr>
      <vt:lpstr>TRENDY VE WEBOVÉM DESIGNU</vt:lpstr>
      <vt:lpstr>MINIMALISTICKÝ DESIGN</vt:lpstr>
      <vt:lpstr>DARK MODE</vt:lpstr>
      <vt:lpstr>SOFT UI (NEOMORFISMUS)</vt:lpstr>
      <vt:lpstr>DŮRAZ NA TYPOGRAFII</vt:lpstr>
      <vt:lpstr>PŘÍSTUPNOST</vt:lpstr>
      <vt:lpstr>ANIMACE</vt:lpstr>
      <vt:lpstr>SCROLL ANIMACE</vt:lpstr>
      <vt:lpstr>AI GENEROVÁNÍ WEBŮ</vt:lpstr>
      <vt:lpstr>KDE HLEDAT INSPIRACI?</vt:lpstr>
      <vt:lpstr>PÁR SLOV ZÁVĚREM</vt:lpstr>
      <vt:lpstr>Týmová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Tereza Pražáková</cp:lastModifiedBy>
  <cp:revision>219</cp:revision>
  <dcterms:created xsi:type="dcterms:W3CDTF">2016-07-06T15:42:34Z</dcterms:created>
  <dcterms:modified xsi:type="dcterms:W3CDTF">2024-12-16T18:52:00Z</dcterms:modified>
</cp:coreProperties>
</file>