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4" r:id="rId3"/>
    <p:sldId id="260" r:id="rId4"/>
    <p:sldId id="317" r:id="rId5"/>
    <p:sldId id="318" r:id="rId6"/>
    <p:sldId id="319" r:id="rId7"/>
    <p:sldId id="316" r:id="rId8"/>
    <p:sldId id="265" r:id="rId9"/>
    <p:sldId id="266" r:id="rId10"/>
    <p:sldId id="267" r:id="rId11"/>
    <p:sldId id="268" r:id="rId12"/>
    <p:sldId id="270" r:id="rId13"/>
    <p:sldId id="306" r:id="rId14"/>
    <p:sldId id="307" r:id="rId15"/>
    <p:sldId id="308" r:id="rId16"/>
    <p:sldId id="314" r:id="rId17"/>
    <p:sldId id="309" r:id="rId18"/>
    <p:sldId id="310" r:id="rId19"/>
    <p:sldId id="311" r:id="rId20"/>
    <p:sldId id="312" r:id="rId21"/>
    <p:sldId id="315" r:id="rId22"/>
    <p:sldId id="293" r:id="rId23"/>
    <p:sldId id="258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8C2A15-D8A6-8644-9ECF-0E289BFD952C}" v="5" dt="2024-10-02T05:57:01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6"/>
  </p:normalViewPr>
  <p:slideViewPr>
    <p:cSldViewPr>
      <p:cViewPr varScale="1">
        <p:scale>
          <a:sx n="160" d="100"/>
          <a:sy n="160" d="100"/>
        </p:scale>
        <p:origin x="78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Klepek" userId="feb729e6-0e74-477c-a0ae-c9b68d8ac753" providerId="ADAL" clId="{76EFD198-CC3D-C643-9B0F-01F7B0F1E397}"/>
    <pc:docChg chg="undo custSel addSld modSld sldOrd">
      <pc:chgData name="Martin Klepek" userId="feb729e6-0e74-477c-a0ae-c9b68d8ac753" providerId="ADAL" clId="{76EFD198-CC3D-C643-9B0F-01F7B0F1E397}" dt="2024-09-29T20:51:37.104" v="155" actId="20577"/>
      <pc:docMkLst>
        <pc:docMk/>
      </pc:docMkLst>
      <pc:sldChg chg="modSp mod">
        <pc:chgData name="Martin Klepek" userId="feb729e6-0e74-477c-a0ae-c9b68d8ac753" providerId="ADAL" clId="{76EFD198-CC3D-C643-9B0F-01F7B0F1E397}" dt="2024-09-29T20:47:45.224" v="56" actId="14100"/>
        <pc:sldMkLst>
          <pc:docMk/>
          <pc:sldMk cId="280633465" sldId="256"/>
        </pc:sldMkLst>
        <pc:spChg chg="mod">
          <ac:chgData name="Martin Klepek" userId="feb729e6-0e74-477c-a0ae-c9b68d8ac753" providerId="ADAL" clId="{76EFD198-CC3D-C643-9B0F-01F7B0F1E397}" dt="2024-09-29T20:47:45.224" v="56" actId="14100"/>
          <ac:spMkLst>
            <pc:docMk/>
            <pc:sldMk cId="280633465" sldId="256"/>
            <ac:spMk id="12" creationId="{D4E659A6-18F1-45EA-A9DA-0DADAA910FA3}"/>
          </ac:spMkLst>
        </pc:spChg>
      </pc:sldChg>
      <pc:sldChg chg="modSp mod">
        <pc:chgData name="Martin Klepek" userId="feb729e6-0e74-477c-a0ae-c9b68d8ac753" providerId="ADAL" clId="{76EFD198-CC3D-C643-9B0F-01F7B0F1E397}" dt="2024-09-29T20:51:37.104" v="155" actId="20577"/>
        <pc:sldMkLst>
          <pc:docMk/>
          <pc:sldMk cId="1895849462" sldId="260"/>
        </pc:sldMkLst>
        <pc:spChg chg="mod">
          <ac:chgData name="Martin Klepek" userId="feb729e6-0e74-477c-a0ae-c9b68d8ac753" providerId="ADAL" clId="{76EFD198-CC3D-C643-9B0F-01F7B0F1E397}" dt="2024-09-29T20:48:21.914" v="70" actId="20577"/>
          <ac:spMkLst>
            <pc:docMk/>
            <pc:sldMk cId="1895849462" sldId="260"/>
            <ac:spMk id="2" creationId="{00000000-0000-0000-0000-000000000000}"/>
          </ac:spMkLst>
        </pc:spChg>
        <pc:spChg chg="mod">
          <ac:chgData name="Martin Klepek" userId="feb729e6-0e74-477c-a0ae-c9b68d8ac753" providerId="ADAL" clId="{76EFD198-CC3D-C643-9B0F-01F7B0F1E397}" dt="2024-09-29T20:51:37.104" v="155" actId="20577"/>
          <ac:spMkLst>
            <pc:docMk/>
            <pc:sldMk cId="1895849462" sldId="260"/>
            <ac:spMk id="6" creationId="{00000000-0000-0000-0000-000000000000}"/>
          </ac:spMkLst>
        </pc:spChg>
      </pc:sldChg>
      <pc:sldChg chg="modSp mod">
        <pc:chgData name="Martin Klepek" userId="feb729e6-0e74-477c-a0ae-c9b68d8ac753" providerId="ADAL" clId="{76EFD198-CC3D-C643-9B0F-01F7B0F1E397}" dt="2024-09-29T20:50:56.250" v="111" actId="20577"/>
        <pc:sldMkLst>
          <pc:docMk/>
          <pc:sldMk cId="2564312088" sldId="318"/>
        </pc:sldMkLst>
        <pc:spChg chg="mod">
          <ac:chgData name="Martin Klepek" userId="feb729e6-0e74-477c-a0ae-c9b68d8ac753" providerId="ADAL" clId="{76EFD198-CC3D-C643-9B0F-01F7B0F1E397}" dt="2024-09-29T20:50:56.250" v="111" actId="20577"/>
          <ac:spMkLst>
            <pc:docMk/>
            <pc:sldMk cId="2564312088" sldId="318"/>
            <ac:spMk id="2" creationId="{00000000-0000-0000-0000-000000000000}"/>
          </ac:spMkLst>
        </pc:spChg>
      </pc:sldChg>
      <pc:sldChg chg="add ord">
        <pc:chgData name="Martin Klepek" userId="feb729e6-0e74-477c-a0ae-c9b68d8ac753" providerId="ADAL" clId="{76EFD198-CC3D-C643-9B0F-01F7B0F1E397}" dt="2024-09-29T20:47:21.885" v="49" actId="20578"/>
        <pc:sldMkLst>
          <pc:docMk/>
          <pc:sldMk cId="1660095127" sldId="319"/>
        </pc:sldMkLst>
      </pc:sldChg>
    </pc:docChg>
  </pc:docChgLst>
  <pc:docChgLst>
    <pc:chgData name="Martin Klepek" userId="feb729e6-0e74-477c-a0ae-c9b68d8ac753" providerId="ADAL" clId="{EF7841F1-D87C-0D49-B5C9-87903BFA4A5F}"/>
    <pc:docChg chg="modSld">
      <pc:chgData name="Martin Klepek" userId="feb729e6-0e74-477c-a0ae-c9b68d8ac753" providerId="ADAL" clId="{EF7841F1-D87C-0D49-B5C9-87903BFA4A5F}" dt="2023-09-18T11:38:46.840" v="50" actId="6549"/>
      <pc:docMkLst>
        <pc:docMk/>
      </pc:docMkLst>
      <pc:sldChg chg="modSp mod">
        <pc:chgData name="Martin Klepek" userId="feb729e6-0e74-477c-a0ae-c9b68d8ac753" providerId="ADAL" clId="{EF7841F1-D87C-0D49-B5C9-87903BFA4A5F}" dt="2023-09-18T11:38:46.840" v="50" actId="6549"/>
        <pc:sldMkLst>
          <pc:docMk/>
          <pc:sldMk cId="1895849462" sldId="260"/>
        </pc:sldMkLst>
        <pc:spChg chg="mod">
          <ac:chgData name="Martin Klepek" userId="feb729e6-0e74-477c-a0ae-c9b68d8ac753" providerId="ADAL" clId="{EF7841F1-D87C-0D49-B5C9-87903BFA4A5F}" dt="2023-09-18T11:38:46.840" v="50" actId="6549"/>
          <ac:spMkLst>
            <pc:docMk/>
            <pc:sldMk cId="1895849462" sldId="260"/>
            <ac:spMk id="2" creationId="{00000000-0000-0000-0000-000000000000}"/>
          </ac:spMkLst>
        </pc:spChg>
      </pc:sldChg>
    </pc:docChg>
  </pc:docChgLst>
  <pc:docChgLst>
    <pc:chgData name="Martin Klepek" userId="feb729e6-0e74-477c-a0ae-c9b68d8ac753" providerId="ADAL" clId="{588C2A15-D8A6-8644-9ECF-0E289BFD952C}"/>
    <pc:docChg chg="delSld modSld">
      <pc:chgData name="Martin Klepek" userId="feb729e6-0e74-477c-a0ae-c9b68d8ac753" providerId="ADAL" clId="{588C2A15-D8A6-8644-9ECF-0E289BFD952C}" dt="2024-10-02T05:57:21.264" v="35" actId="2696"/>
      <pc:docMkLst>
        <pc:docMk/>
      </pc:docMkLst>
      <pc:sldChg chg="del">
        <pc:chgData name="Martin Klepek" userId="feb729e6-0e74-477c-a0ae-c9b68d8ac753" providerId="ADAL" clId="{588C2A15-D8A6-8644-9ECF-0E289BFD952C}" dt="2024-10-02T05:57:21.264" v="35" actId="2696"/>
        <pc:sldMkLst>
          <pc:docMk/>
          <pc:sldMk cId="2885814273" sldId="313"/>
        </pc:sldMkLst>
      </pc:sldChg>
      <pc:sldChg chg="addSp modSp mod">
        <pc:chgData name="Martin Klepek" userId="feb729e6-0e74-477c-a0ae-c9b68d8ac753" providerId="ADAL" clId="{588C2A15-D8A6-8644-9ECF-0E289BFD952C}" dt="2024-10-02T05:57:01.327" v="34" actId="1076"/>
        <pc:sldMkLst>
          <pc:docMk/>
          <pc:sldMk cId="1188826967" sldId="314"/>
        </pc:sldMkLst>
        <pc:spChg chg="mod">
          <ac:chgData name="Martin Klepek" userId="feb729e6-0e74-477c-a0ae-c9b68d8ac753" providerId="ADAL" clId="{588C2A15-D8A6-8644-9ECF-0E289BFD952C}" dt="2024-10-02T05:56:52.860" v="29" actId="14100"/>
          <ac:spMkLst>
            <pc:docMk/>
            <pc:sldMk cId="1188826967" sldId="314"/>
            <ac:spMk id="2" creationId="{00000000-0000-0000-0000-000000000000}"/>
          </ac:spMkLst>
        </pc:spChg>
        <pc:picChg chg="add mod">
          <ac:chgData name="Martin Klepek" userId="feb729e6-0e74-477c-a0ae-c9b68d8ac753" providerId="ADAL" clId="{588C2A15-D8A6-8644-9ECF-0E289BFD952C}" dt="2024-10-02T05:57:01.327" v="34" actId="1076"/>
          <ac:picMkLst>
            <pc:docMk/>
            <pc:sldMk cId="1188826967" sldId="314"/>
            <ac:picMk id="1026" creationId="{56A9EAAC-F536-C8A1-DD94-183A5330354D}"/>
          </ac:picMkLst>
        </pc:picChg>
      </pc:sldChg>
      <pc:sldChg chg="modSp mod">
        <pc:chgData name="Martin Klepek" userId="feb729e6-0e74-477c-a0ae-c9b68d8ac753" providerId="ADAL" clId="{588C2A15-D8A6-8644-9ECF-0E289BFD952C}" dt="2024-10-02T05:55:32.919" v="26" actId="404"/>
        <pc:sldMkLst>
          <pc:docMk/>
          <pc:sldMk cId="286116801" sldId="317"/>
        </pc:sldMkLst>
        <pc:spChg chg="mod">
          <ac:chgData name="Martin Klepek" userId="feb729e6-0e74-477c-a0ae-c9b68d8ac753" providerId="ADAL" clId="{588C2A15-D8A6-8644-9ECF-0E289BFD952C}" dt="2024-10-02T05:55:32.919" v="26" actId="404"/>
          <ac:spMkLst>
            <pc:docMk/>
            <pc:sldMk cId="286116801" sldId="317"/>
            <ac:spMk id="2" creationId="{00000000-0000-0000-0000-000000000000}"/>
          </ac:spMkLst>
        </pc:spChg>
      </pc:sldChg>
    </pc:docChg>
  </pc:docChgLst>
  <pc:docChgLst>
    <pc:chgData name="Martin Klepek" userId="S::kle0001@ad.slu.cz::feb729e6-0e74-477c-a0ae-c9b68d8ac753" providerId="AD" clId="Web-{778C6C81-834E-64C8-134D-FB9BB7520501}"/>
    <pc:docChg chg="modSld">
      <pc:chgData name="Martin Klepek" userId="S::kle0001@ad.slu.cz::feb729e6-0e74-477c-a0ae-c9b68d8ac753" providerId="AD" clId="Web-{778C6C81-834E-64C8-134D-FB9BB7520501}" dt="2024-09-30T05:45:35.511" v="24" actId="20577"/>
      <pc:docMkLst>
        <pc:docMk/>
      </pc:docMkLst>
      <pc:sldChg chg="modSp">
        <pc:chgData name="Martin Klepek" userId="S::kle0001@ad.slu.cz::feb729e6-0e74-477c-a0ae-c9b68d8ac753" providerId="AD" clId="Web-{778C6C81-834E-64C8-134D-FB9BB7520501}" dt="2024-09-30T05:45:35.511" v="24" actId="20577"/>
        <pc:sldMkLst>
          <pc:docMk/>
          <pc:sldMk cId="2564312088" sldId="318"/>
        </pc:sldMkLst>
        <pc:spChg chg="mod">
          <ac:chgData name="Martin Klepek" userId="S::kle0001@ad.slu.cz::feb729e6-0e74-477c-a0ae-c9b68d8ac753" providerId="AD" clId="Web-{778C6C81-834E-64C8-134D-FB9BB7520501}" dt="2024-09-30T05:45:35.511" v="24" actId="20577"/>
          <ac:spMkLst>
            <pc:docMk/>
            <pc:sldMk cId="2564312088" sldId="318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00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208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210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8157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522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788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7596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0313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6723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772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829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959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583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047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412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684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894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261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86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07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59532" y="267494"/>
            <a:ext cx="38164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40624" y="1707654"/>
            <a:ext cx="3600400" cy="293931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cs typeface="Times New Roman" panose="02020603050405020304" pitchFamily="18" charset="0"/>
              </a:rPr>
              <a:t>1. DESIGN V MARKETINGU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499992" y="2283718"/>
            <a:ext cx="4064495" cy="15121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b="1" i="1" dirty="0">
                <a:solidFill>
                  <a:srgbClr val="002060"/>
                </a:solidFill>
              </a:rPr>
              <a:t>Cílem této přednášky je charakterizovat pojem design a jeho využití v oblasti marketingu. Dále chceme ukázat na oblasti ve kterých se s designem setkáváme a </a:t>
            </a:r>
            <a:r>
              <a:rPr lang="cs-CZ" sz="1600" b="1" i="1">
                <a:solidFill>
                  <a:srgbClr val="002060"/>
                </a:solidFill>
              </a:rPr>
              <a:t>to nejen </a:t>
            </a:r>
            <a:r>
              <a:rPr lang="cs-CZ" sz="1600" b="1" i="1" dirty="0">
                <a:solidFill>
                  <a:srgbClr val="002060"/>
                </a:solidFill>
              </a:rPr>
              <a:t>v souvislosti s webovou stránkou.</a:t>
            </a:r>
            <a:endParaRPr lang="en-GB" sz="16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D4E659A6-18F1-45EA-A9DA-0DADAA910FA3}"/>
              </a:ext>
            </a:extLst>
          </p:cNvPr>
          <p:cNvSpPr txBox="1">
            <a:spLocks/>
          </p:cNvSpPr>
          <p:nvPr/>
        </p:nvSpPr>
        <p:spPr>
          <a:xfrm>
            <a:off x="6978047" y="4155926"/>
            <a:ext cx="2016224" cy="678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Martin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Klepek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Tereza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Ikášová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a správa webové stránky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Co je to design?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Zároveň nejlepších výsledků dosahují týmy, nikoliv jednotlivci.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Navíc se prokazuje, že týmy pestré svou skladbou, kde jsou lidé z různých oborů a odvětví přináší do problematiky nečekaná řešení díky tomu, že jsou zvyklí přistupovat k problémům z rozdílných hledisek (HCR – design zaměřený na člověka)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1762382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DEFINICE DESIGNU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Design je lidská činnost, během které tvoříme plán pro tvorbu věcí, které mají za cíl přinášet hodnotu pro potenciální uživatele, tak aby jim pomáhaly v dosahování jejich vlastních cílů. </a:t>
            </a:r>
          </a:p>
          <a:p>
            <a:pPr algn="r"/>
            <a:r>
              <a:rPr lang="cs-CZ" sz="2800" dirty="0"/>
              <a:t>				(</a:t>
            </a:r>
            <a:r>
              <a:rPr lang="cs-CZ" sz="2800" dirty="0" err="1"/>
              <a:t>Dorst</a:t>
            </a:r>
            <a:r>
              <a:rPr lang="cs-CZ" sz="2800" dirty="0"/>
              <a:t> and </a:t>
            </a:r>
            <a:r>
              <a:rPr lang="cs-CZ" sz="2800" dirty="0" err="1"/>
              <a:t>Overveld</a:t>
            </a:r>
            <a:r>
              <a:rPr lang="cs-CZ" sz="2800" dirty="0"/>
              <a:t>, 2009)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573348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a umění, rozdíly…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BC0B9AC-2C0A-4A8F-83EB-0F7BEFA02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632301"/>
              </p:ext>
            </p:extLst>
          </p:nvPr>
        </p:nvGraphicFramePr>
        <p:xfrm>
          <a:off x="755576" y="1211061"/>
          <a:ext cx="7632848" cy="28855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41285124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1068262010"/>
                    </a:ext>
                  </a:extLst>
                </a:gridCol>
              </a:tblGrid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Design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Umění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5784716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Motivuje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Inspiruje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6403245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Je pochopen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Je interpretováno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9890033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Je otázkou schopností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Je otázkou talentu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7799677"/>
                  </a:ext>
                </a:extLst>
              </a:tr>
              <a:tr h="57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Každý jej chápe stejně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Každý ho chápe po svém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3962091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BDB2F6E4-6B10-46C6-99AB-9548065EC152}"/>
              </a:ext>
            </a:extLst>
          </p:cNvPr>
          <p:cNvSpPr txBox="1"/>
          <p:nvPr/>
        </p:nvSpPr>
        <p:spPr>
          <a:xfrm>
            <a:off x="2123728" y="4198872"/>
            <a:ext cx="51365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Zdroj: Webový portál Web Designer Depot [online] [vid. 14. března 2019]. Dostupné z: https://www.webdesignerdepot.com/2009/09/the-difference-between-art-and-design/</a:t>
            </a:r>
          </a:p>
        </p:txBody>
      </p:sp>
    </p:spTree>
    <p:extLst>
      <p:ext uri="{BB962C8B-B14F-4D97-AF65-F5344CB8AC3E}">
        <p14:creationId xmlns:p14="http://schemas.microsoft.com/office/powerpoint/2010/main" val="984281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a marketing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Design v marketingu je více než loga, obrázky, rozvržení webových stránek a originální písma (fonty), zahrnující estetiku značky. Je to střed všeho dění, které spojuje firmu se značkou, a nakonec se zákazníkem. Logo vám dodá grafik, obrázky fotograf, s rozvržením webových stránek vám poradí webový designér a s fonty typograf. Značku vám dodá designové studio nebo marketingová agentura.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Stejně jako když stavíte dům budete potřebovat stavební firmu i projektovou kancelář s architekty. Každý má v projektu svou roli. Nechtějte, aby si je vyměnili.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727178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služeb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Design služeb je disciplína zabývající se tvorbou lepších řešení v oblasti služeb.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I zde platí tradiční marketingové posloupnost: diagnóza situace, náměty a návrhy, vývoj a testování řešení.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Výstupem procesu designu služby je pak zlepšení, které se projeví ve zvýšení úrovně poskytované služby.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/>
              <a:t>Hlavním cílem je zlepšení zákaznické zkušenosti </a:t>
            </a:r>
            <a:r>
              <a:rPr lang="cs-CZ" sz="2400" dirty="0"/>
              <a:t>(</a:t>
            </a:r>
            <a:r>
              <a:rPr lang="cs-CZ" sz="2400" dirty="0" err="1"/>
              <a:t>customer</a:t>
            </a:r>
            <a:r>
              <a:rPr lang="cs-CZ" sz="2400" dirty="0"/>
              <a:t> </a:t>
            </a:r>
            <a:r>
              <a:rPr lang="cs-CZ" sz="2400" dirty="0" err="1"/>
              <a:t>experience</a:t>
            </a:r>
            <a:r>
              <a:rPr lang="cs-CZ" sz="2400" dirty="0"/>
              <a:t> - CX), která je v odvětví služeb klíčová. 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028454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služeb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Složité na práci designera v oblasti služeb je, že je každá služba jiná a neexistuje jasně daný proces pro zlepšování.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Vždy ale narazíme na průzkum u klíčových zájmových skupin (zákazníci, zaměstnanci, manažeři, majitelé, zástupci místní samosprávy, partneři), často je také zapojíme do tvorby námětů a návrhů.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Vytvoříme prototyp služby a testujeme jej na zákaznících ideálně ve skutečných situacích. Tým může například připravit fiktivní pobočku, ve které bude testovat nové procesy pro zlepšení služby.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93320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Design služeb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1" y="894074"/>
            <a:ext cx="48397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Jedná se o poměrně nové odvětví, které nahlíží na funkcionalitu i formu služeb z pohledu jejich uživatele. „Aplikuje nástroje a metodologii designu na nehmotné produkty, tj. služby, za účelem tvorby řešení, která jsou užitečná, použitelná a atraktivní z pohledu zákazníka a efektivní a konkurenceschopná z pohledu poskytovatele.“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Spojuje v sobě několik různých disciplín, jako je marketing a chování zákazníka, management a řízení procesů, podniková strategie, rozvoj lidských zdrojů nebo IT a technologie.</a:t>
            </a:r>
            <a:endParaRPr lang="en-CA" sz="20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  <p:pic>
        <p:nvPicPr>
          <p:cNvPr id="1026" name="Picture 2" descr="Skvělé služby">
            <a:extLst>
              <a:ext uri="{FF2B5EF4-FFF2-40B4-BE49-F238E27FC236}">
                <a16:creationId xmlns:a16="http://schemas.microsoft.com/office/drawing/2014/main" id="{56A9EAAC-F536-C8A1-DD94-183A53303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829748"/>
            <a:ext cx="2413512" cy="346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826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Produktový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Definice produktového designu se různí ale například designové studio </a:t>
            </a:r>
            <a:r>
              <a:rPr lang="cs-CZ" sz="2400" dirty="0" err="1"/>
              <a:t>Cotu</a:t>
            </a:r>
            <a:r>
              <a:rPr lang="cs-CZ" sz="2400" dirty="0"/>
              <a:t> uvádí </a:t>
            </a:r>
            <a:r>
              <a:rPr lang="cs-CZ" sz="2400" b="1" dirty="0"/>
              <a:t>„že produktový design je kreativní proces, na jehož začátku identifikujeme nějakou potřebu trhu nebo zajímavou příležitost. Pro daný problém pak hledáme nejlepší řešení tak, aby vyhovovalo technickým požadavkům a zároveň bylo atraktivní. Při návrhu se zohledňuje mimo jiné poměr cena/kvalita, potřebné materiály, ergonomie a mnoho dalšího.“</a:t>
            </a:r>
          </a:p>
          <a:p>
            <a:pPr algn="just"/>
            <a:endParaRPr lang="cs-CZ" sz="2400" dirty="0"/>
          </a:p>
          <a:p>
            <a:pPr algn="ctr"/>
            <a:r>
              <a:rPr lang="cs-CZ" sz="1400" i="1" dirty="0"/>
              <a:t>Zdroj: </a:t>
            </a:r>
            <a:r>
              <a:rPr lang="en-CA" sz="1400" i="1" dirty="0"/>
              <a:t>https://www.cotu.cz/blog/29/produktovy-design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137690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Produktový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Součástí produktu je také velmi často jeho obal, obzvlášť na spotřebitelských trzích.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Obal můžeme vnímat ve dvou rovinách. Jako součást produktu, kdy jeho zpracování rozhoduje o tom, jak bude produkt jako celek použitelný, jak bude snadné jej přepravo-vat případně nést, jak pohodlné a jednoduché bude rozbalení a tak dále. Druhou rovinou je jeho grafický design, který ovlivní jeho viditelnost na prodejně. Zákazníci se právě na prodejně velmi často impulzivně rozhodnou o koupi produktu, proto je obal důležitým prvkem produktového designu.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175845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Grafický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Kromě designu obalu, o kterém jsme již mluvili, můžeme využít grafický design i v dalších oblastech vizuální komunikace.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 reklamě, při tvorbě vizuální identity značky (logo, barvy, tvary, písmo),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 prezentacích,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výročních zprávách,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na fakturách,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 publikacích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a samozřejmě také při </a:t>
            </a:r>
            <a:r>
              <a:rPr lang="cs-CZ" sz="2400" b="1" dirty="0"/>
              <a:t>tvorbě webu</a:t>
            </a:r>
            <a:r>
              <a:rPr lang="cs-CZ" sz="2400" dirty="0"/>
              <a:t>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2E56B06-C087-443E-963D-C49D2D028A1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004048" y="2427734"/>
            <a:ext cx="3312368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84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cs-CZ" sz="3000" b="1" dirty="0"/>
              <a:t>Marketingový výzkum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92961" y="1702977"/>
            <a:ext cx="4246919" cy="18168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jako pojem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služby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Produktový design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Grafický design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96952" y="2170528"/>
            <a:ext cx="2982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25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Grafický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Podle Unie grafického designu je grafický design důležitý, a to hned z několika hledisek: „Úhledná sazba prostá chyb usnadňuje čtení a šetří čtenáři zrak, ergonomicky navržená webová prezentace umožní návštěvníku rychle najít požadované informace. Přehledný internetový obchod vychází vstříc potřebám zákazníků, přinese svému majiteli o mnoho více realizovaných nákupů a výrazný finanční efekt….</a:t>
            </a:r>
          </a:p>
          <a:p>
            <a:pPr algn="ctr"/>
            <a:r>
              <a:rPr lang="cs-CZ" sz="1200" i="1" dirty="0"/>
              <a:t>Zdroj: https://unie-grafickeho-designu.cz/proc-je-graficky-design-uzitecny/#.XMvym-j7RPY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1321795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Grafický design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…Sjednocené vystupování uvnitř i vně firmy pomáhá srozumitelně komunikovat se všemi lidmi, kteří s ní přicházejí do styku. Na trhu, kde existuje celá řada obdobných produktů, se stává jejich prezentace konkurenční výhodou, znakem profesionality, progrese, péče o vlastní dílo. Je-li prezentace kvalitní, roste i prestiž firmy či instituce, zvyšuje se také povědomí o značce a s ní souvisejících službách.“</a:t>
            </a:r>
          </a:p>
          <a:p>
            <a:pPr algn="ctr"/>
            <a:r>
              <a:rPr lang="cs-CZ" sz="1200" i="1" dirty="0"/>
              <a:t>Zdroj: https://unie-grafickeho-designu.cz/proc-je-graficky-design-uzitecny/#.XMvym-j7RPY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873324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sz="2800" b="1" dirty="0"/>
              <a:t>SHRNUTÍ PŘEDNÁŠKY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6713" y="843558"/>
            <a:ext cx="8718573" cy="334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Definovali jsme pojem design a jeho souvislosti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Zmínili jsme jak vypadá proces designu a kdo je designér</a:t>
            </a:r>
            <a:endParaRPr lang="sk-SK" sz="2400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Určili jsme si rozdíl mezi designem a uměním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/>
              <a:t>Prošli </a:t>
            </a:r>
            <a:r>
              <a:rPr lang="cs-CZ" sz="2400" dirty="0"/>
              <a:t>jsme si tím co je design služby, produktový design a grafický design.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k-SK" sz="24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43483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2987824" y="2211710"/>
            <a:ext cx="3168352" cy="178669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 </a:t>
            </a:r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577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Ověření vašich znalostí </a:t>
            </a:r>
            <a:r>
              <a:rPr lang="cs-CZ" sz="2000" b="1"/>
              <a:t>a dovedností</a:t>
            </a:r>
            <a:endParaRPr lang="cs-CZ" sz="2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Reflektivní esej, v rámci které bude popsáno, jak si student počínal při své roli, jaké nové věci se při jejím studiu naučil a jak se s rolí ztotožnil. (Max. 20 bodů).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Týmový výstup v podobě vytvořené funkční webové stránky a krátkého průvodního textu za každou roli (v jednom společném týmovém dokumentu), který popisuje strategii, která stála za dodanými výstupy. (Max. 40 bodů).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Týmová ústní zkouška (Max. 40 bodů).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Zápočet min. 60b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189584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Týmová seminární práce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35901" y="771550"/>
            <a:ext cx="836814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Vyberete stávající web pro redesign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dirty="0"/>
              <a:t>Nesmí to být e-shop a musíte zapojit uživatele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b="1" dirty="0"/>
              <a:t>Výzkum</a:t>
            </a:r>
            <a:endParaRPr lang="cs-CZ" dirty="0"/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dirty="0"/>
              <a:t>Analýza konkurenčních webů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dirty="0"/>
              <a:t>Analýza zákazníka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dirty="0"/>
              <a:t>Analýza stávajícího webu (pro první typ zadání redesignu)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b="1" dirty="0"/>
              <a:t>Příprava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dirty="0"/>
              <a:t>Informační architektura (mapa webu)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dirty="0" err="1"/>
              <a:t>Wireframe</a:t>
            </a:r>
            <a:endParaRPr lang="cs-CZ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b="1" dirty="0"/>
              <a:t>Kreativita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dirty="0"/>
              <a:t>Grafický návrh domovské stránky (</a:t>
            </a:r>
            <a:r>
              <a:rPr lang="cs-CZ" dirty="0" err="1"/>
              <a:t>Canva</a:t>
            </a:r>
            <a:r>
              <a:rPr lang="cs-CZ" dirty="0"/>
              <a:t>, </a:t>
            </a:r>
            <a:r>
              <a:rPr lang="cs-CZ" dirty="0" err="1"/>
              <a:t>Macovna</a:t>
            </a:r>
            <a:r>
              <a:rPr lang="cs-CZ" dirty="0"/>
              <a:t>)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dirty="0"/>
              <a:t>Obsah jedné stránky (copywriting)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cs-CZ" dirty="0"/>
              <a:t>Webová stránka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86116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Týmová seminární práce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944206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Nebudeme web programovat (klid)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Proces tvorby seminární práce navazuje na obsah přednášek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Odevzdání do odevzdávárny v IS SU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Formát necháváme na vás (.</a:t>
            </a:r>
            <a:r>
              <a:rPr lang="cs-CZ" sz="2400" dirty="0" err="1"/>
              <a:t>pdf</a:t>
            </a:r>
            <a:r>
              <a:rPr lang="cs-CZ" sz="2400" dirty="0"/>
              <a:t>, .doc, .ppt) klidně nahrávejte i více souborů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Obsahově popíšete tři kroky (tři kapitoly):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Výzkum – co jste se dozvěděli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Příprava – co navrhujete a proč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Kreativita – ukážete to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Detaily zadání vám představíme v průběhu semestru</a:t>
            </a:r>
            <a:endParaRPr lang="cs-CZ" sz="2400" dirty="0">
              <a:cs typeface="Times New Roman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2564312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756DB8-FC84-3B2D-7B0F-9B9291B8B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A7473BF-3CC7-6AE3-9185-518FD6647AAA}"/>
              </a:ext>
            </a:extLst>
          </p:cNvPr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B8A5A12-E840-5161-6B14-DD48CC396988}"/>
              </a:ext>
            </a:extLst>
          </p:cNvPr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E395DD5B-727D-A6DD-3F40-A4922B6ABA49}"/>
              </a:ext>
            </a:extLst>
          </p:cNvPr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cs-CZ" sz="3000" b="1" dirty="0"/>
              <a:t>Marketingový výzkum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EB4C499-335F-6889-3621-0DD1A262295A}"/>
              </a:ext>
            </a:extLst>
          </p:cNvPr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1F8C74C-BA19-8955-23DD-44D330AE3A94}"/>
              </a:ext>
            </a:extLst>
          </p:cNvPr>
          <p:cNvSpPr txBox="1">
            <a:spLocks/>
          </p:cNvSpPr>
          <p:nvPr/>
        </p:nvSpPr>
        <p:spPr>
          <a:xfrm>
            <a:off x="4292961" y="1702977"/>
            <a:ext cx="4246919" cy="18168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jako pojem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služby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Produktový design</a:t>
            </a:r>
          </a:p>
          <a:p>
            <a:pPr marL="457200" indent="-457200">
              <a:buAutoNum type="arabicPeriod"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Grafický design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2FFD915-C0E6-CFD2-E3A3-6B3529E82DCB}"/>
              </a:ext>
            </a:extLst>
          </p:cNvPr>
          <p:cNvSpPr txBox="1"/>
          <p:nvPr/>
        </p:nvSpPr>
        <p:spPr>
          <a:xfrm>
            <a:off x="696952" y="2170528"/>
            <a:ext cx="2982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8D0338E-7184-7C80-CAB9-9EB77D732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4" y="143849"/>
            <a:ext cx="1411467" cy="11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095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Co je to design?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V literatuře nacházíme řadu definic konceptu s názvem „design“.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Pokud byste se zeptali deseti odborníků na to co je design, dostali byste jedenáct různých definic.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Jedná se o velmi abstraktní záležitost a lidé z různých oblastí přináší do diskuse své vlastní postoje a pohledy.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459457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Co je to design?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Co lze ale spatřit napříč všemi autorskými texty je shoda na tom, že design je proces.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b="1" dirty="0"/>
              <a:t>Proces, </a:t>
            </a:r>
            <a:r>
              <a:rPr lang="cs-CZ" sz="2800" dirty="0"/>
              <a:t>který má jasně stanovený začátek, prostředek a konec. Pro práci v oblasti designu jsou tak nutné také základy projektového řízení.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V rámci procesu je běžné pracovat v týmu, proto jsou pro bezproblémový chod projektu designu důležité také týmové kompetence.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Zřídka je proces zajištěn jednotlivcem.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209609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84887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</p:spPr>
        <p:txBody>
          <a:bodyPr/>
          <a:lstStyle/>
          <a:p>
            <a:r>
              <a:rPr lang="cs-CZ" sz="2000" b="1" dirty="0"/>
              <a:t>Co je to design?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2290" y="894075"/>
            <a:ext cx="836814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Často si toto slovo spojujeme s uměním a designéra s talentem a uměleckým cítěním.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Naše představa o procesu tvorby designéra pak sklouzává k výstředním podivínům v rolácích, zavřených ve studiích a ateliérech daleko od civilizace.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/>
              <a:t>Dlouhodobě ale všichni lidé, kteří používají různé designové metody prokazují, že design není výsadou talentovaných jednotlivců, ale je naučitelný. </a:t>
            </a:r>
            <a:endParaRPr lang="en-CA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267744" y="473199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1067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v marketingu</a:t>
            </a:r>
          </a:p>
        </p:txBody>
      </p:sp>
    </p:spTree>
    <p:extLst>
      <p:ext uri="{BB962C8B-B14F-4D97-AF65-F5344CB8AC3E}">
        <p14:creationId xmlns:p14="http://schemas.microsoft.com/office/powerpoint/2010/main" val="39761758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2951</TotalTime>
  <Words>1552</Words>
  <Application>Microsoft Macintosh PowerPoint</Application>
  <PresentationFormat>Předvádění na obrazovce (16:9)</PresentationFormat>
  <Paragraphs>183</Paragraphs>
  <Slides>23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SLU</vt:lpstr>
      <vt:lpstr>1. DESIGN V MARKETINGU</vt:lpstr>
      <vt:lpstr>Prezentace aplikace PowerPoint</vt:lpstr>
      <vt:lpstr>Ověření vašich znalostí a dovedností</vt:lpstr>
      <vt:lpstr>Týmová seminární práce</vt:lpstr>
      <vt:lpstr>Týmová seminární práce</vt:lpstr>
      <vt:lpstr>Prezentace aplikace PowerPoint</vt:lpstr>
      <vt:lpstr>Co je to design?</vt:lpstr>
      <vt:lpstr>Co je to design?</vt:lpstr>
      <vt:lpstr>Co je to design?</vt:lpstr>
      <vt:lpstr>Co je to design?</vt:lpstr>
      <vt:lpstr>DEFINICE DESIGNU</vt:lpstr>
      <vt:lpstr>Design a umění, rozdíly…</vt:lpstr>
      <vt:lpstr>Design a marketing</vt:lpstr>
      <vt:lpstr>Design služeb</vt:lpstr>
      <vt:lpstr>Design služeb</vt:lpstr>
      <vt:lpstr>Design služeb</vt:lpstr>
      <vt:lpstr>Produktový design</vt:lpstr>
      <vt:lpstr>Produktový design</vt:lpstr>
      <vt:lpstr>Grafický design</vt:lpstr>
      <vt:lpstr>Grafický design</vt:lpstr>
      <vt:lpstr>Grafický design</vt:lpstr>
      <vt:lpstr>SHRNUTÍ PŘEDNÁŠKY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Martin Klepek</cp:lastModifiedBy>
  <cp:revision>179</cp:revision>
  <dcterms:created xsi:type="dcterms:W3CDTF">2016-07-06T15:42:34Z</dcterms:created>
  <dcterms:modified xsi:type="dcterms:W3CDTF">2024-10-02T05:57:31Z</dcterms:modified>
</cp:coreProperties>
</file>