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315" r:id="rId3"/>
    <p:sldId id="296" r:id="rId4"/>
    <p:sldId id="297" r:id="rId5"/>
    <p:sldId id="433" r:id="rId6"/>
    <p:sldId id="260" r:id="rId7"/>
    <p:sldId id="294" r:id="rId8"/>
    <p:sldId id="432" r:id="rId9"/>
    <p:sldId id="434" r:id="rId10"/>
    <p:sldId id="303" r:id="rId11"/>
    <p:sldId id="302" r:id="rId12"/>
    <p:sldId id="304" r:id="rId13"/>
    <p:sldId id="305" r:id="rId14"/>
    <p:sldId id="435" r:id="rId15"/>
    <p:sldId id="436" r:id="rId16"/>
    <p:sldId id="298" r:id="rId17"/>
    <p:sldId id="308" r:id="rId18"/>
    <p:sldId id="312" r:id="rId19"/>
    <p:sldId id="437" r:id="rId20"/>
    <p:sldId id="313" r:id="rId21"/>
    <p:sldId id="314" r:id="rId22"/>
    <p:sldId id="443" r:id="rId23"/>
    <p:sldId id="438" r:id="rId24"/>
    <p:sldId id="316" r:id="rId25"/>
    <p:sldId id="416" r:id="rId26"/>
    <p:sldId id="442" r:id="rId27"/>
    <p:sldId id="440" r:id="rId28"/>
    <p:sldId id="262" r:id="rId29"/>
    <p:sldId id="263" r:id="rId30"/>
    <p:sldId id="272" r:id="rId31"/>
    <p:sldId id="273" r:id="rId32"/>
    <p:sldId id="264" r:id="rId33"/>
    <p:sldId id="413" r:id="rId34"/>
    <p:sldId id="417" r:id="rId35"/>
    <p:sldId id="279" r:id="rId36"/>
    <p:sldId id="418" r:id="rId37"/>
    <p:sldId id="280" r:id="rId38"/>
    <p:sldId id="265" r:id="rId39"/>
    <p:sldId id="266" r:id="rId40"/>
    <p:sldId id="267" r:id="rId41"/>
    <p:sldId id="269" r:id="rId42"/>
    <p:sldId id="270" r:id="rId4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/>
    <p:restoredTop sz="94590"/>
  </p:normalViewPr>
  <p:slideViewPr>
    <p:cSldViewPr>
      <p:cViewPr varScale="1">
        <p:scale>
          <a:sx n="81" d="100"/>
          <a:sy n="81" d="100"/>
        </p:scale>
        <p:origin x="184" y="10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yst%C3%A9m_pro_spr%C3%A1vu_obsahu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robertsmith_co/validating-your-product-design-ideas-with-low-fidelity-wireframes-fba03b84af23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30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5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7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72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911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9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https://www.ovh.cz/webhosting/website/porovnani-cms/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01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https://www.ovh.cz/webhosting/website/porovnani-cms/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49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https://cs.wikipedia.org/wiki/Syst%C3%A9m_pro_spr%C3%A1vu_obsahu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57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425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7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https://hosting.cz/nevite-si-rady/co-je-to-hosting-35/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3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025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16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949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317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30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85" name="Google Shape;1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https://mladypodnikatel.cz/informacni-architektura-webu-t26202</a:t>
            </a:r>
            <a:endParaRPr dirty="0"/>
          </a:p>
        </p:txBody>
      </p:sp>
      <p:sp>
        <p:nvSpPr>
          <p:cNvPr id="231" name="Google Shape;2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74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14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968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35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900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chemeClr val="hlink"/>
                </a:solidFill>
                <a:hlinkClick r:id="rId3"/>
              </a:rPr>
              <a:t>https://medium.com/@robertsmith_co/validating-your-product-design-ideas-with-low-fidelity-wireframes-fba03b84af23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37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38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39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40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41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0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6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17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86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8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Možnosti tvorby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Ikášová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9139" y="894075"/>
            <a:ext cx="8368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Možnosti zpracování webové stránky jsou různorodé a zahrnují činnosti od situace, kdy se nevyhneme programování až po „</a:t>
            </a:r>
            <a:r>
              <a:rPr lang="cs-CZ" sz="2000" dirty="0" err="1"/>
              <a:t>naklikání</a:t>
            </a:r>
            <a:r>
              <a:rPr lang="cs-CZ" sz="2000" dirty="0"/>
              <a:t>“ webové prezentace úplným laikem bez znalosti programovacích jazyků. </a:t>
            </a:r>
            <a:br>
              <a:rPr lang="cs-CZ" sz="2000" dirty="0"/>
            </a:br>
            <a:endParaRPr lang="cs-CZ" sz="2000" dirty="0"/>
          </a:p>
          <a:p>
            <a:r>
              <a:rPr lang="cs-CZ" sz="2000" b="1" dirty="0"/>
              <a:t>Rozhodovací kritéria pro výběr: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cíl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role webu v podnikové strategii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rozpočet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časové možnosti (jak moc to spěchá)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00156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 míru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Šablona s redakčním systémem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err="1"/>
              <a:t>Drag</a:t>
            </a:r>
            <a:r>
              <a:rPr lang="cs-CZ" sz="2000" dirty="0"/>
              <a:t> and drop systémy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4098" name="Picture 2" descr="VÃ½sledek obrÃ¡zku pro stavba domu">
            <a:extLst>
              <a:ext uri="{FF2B5EF4-FFF2-40B4-BE49-F238E27FC236}">
                <a16:creationId xmlns:a16="http://schemas.microsoft.com/office/drawing/2014/main" id="{226D817F-384B-4FCC-AEDB-7E18CB28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70" y="239578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stavba domu">
            <a:extLst>
              <a:ext uri="{FF2B5EF4-FFF2-40B4-BE49-F238E27FC236}">
                <a16:creationId xmlns:a16="http://schemas.microsoft.com/office/drawing/2014/main" id="{BAA28A22-AF8D-4DA4-8F7E-0F788FA6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0" y="24434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stavba domu svÃ©pomocÃ­">
            <a:extLst>
              <a:ext uri="{FF2B5EF4-FFF2-40B4-BE49-F238E27FC236}">
                <a16:creationId xmlns:a16="http://schemas.microsoft.com/office/drawing/2014/main" id="{2B035756-4EF9-4B02-ACE1-F5E14973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08" y="2292823"/>
            <a:ext cx="2608803" cy="1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3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5901" y="822940"/>
            <a:ext cx="83681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Obecně můžeme mluvit o třech základních situacích. </a:t>
            </a:r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Web na míru </a:t>
            </a:r>
            <a:r>
              <a:rPr lang="cs-CZ" sz="2000" dirty="0"/>
              <a:t>- staví profesionální studio s programátory a webdesignery. </a:t>
            </a:r>
            <a:br>
              <a:rPr lang="cs-CZ" sz="2000" dirty="0"/>
            </a:b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Redakční systém </a:t>
            </a:r>
            <a:r>
              <a:rPr lang="cs-CZ" sz="2000" dirty="0"/>
              <a:t>– předpřipravená šablona, kde je možné upravovat na webu barvy písmo, položky menu, texty, vkládat obrázky ale už méně můžeme měnit celkové rozvržení stránky. Základní nastavení zvládne i amatér ale častěji se při tvorbě obracíme na konzultanty a </a:t>
            </a:r>
            <a:r>
              <a:rPr lang="cs-CZ" sz="2000" dirty="0" err="1"/>
              <a:t>webdevelopery</a:t>
            </a:r>
            <a:r>
              <a:rPr lang="cs-CZ" sz="2000" dirty="0"/>
              <a:t>. Díky menší náročnosti to bude menší tým lidí. </a:t>
            </a:r>
            <a:br>
              <a:rPr lang="cs-CZ" sz="2000" dirty="0"/>
            </a:b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Cloudové služby </a:t>
            </a:r>
            <a:r>
              <a:rPr lang="cs-CZ" sz="2000" dirty="0"/>
              <a:t>- které využívají drag and drop  systémy – umisťování prvků a celkovou editaci tak zvládne skutečně každý.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8592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 POSTAVENÝ NA MÍRU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Vhodný pro projekty: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 kterých je web strategickým nástrojem podnikatelské činnosti.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Když požadujeme velmi specifické funkce. Např. web firmy Mixit.cz, kde si uživatel seskládá sám vlastní müsli. Tento interakční design šablonové řešení ani </a:t>
            </a:r>
            <a:r>
              <a:rPr lang="cs-CZ" sz="2000" dirty="0" err="1"/>
              <a:t>drag&amp;drop</a:t>
            </a:r>
            <a:r>
              <a:rPr lang="cs-CZ" sz="2000" dirty="0"/>
              <a:t> editory nesvedou.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Web na míru vyžaduje zapojení vývojářů ovládajících programovací jazyky, jako jsou například HTML, PHP, </a:t>
            </a:r>
            <a:r>
              <a:rPr lang="cs-CZ" sz="2000" dirty="0" err="1"/>
              <a:t>Javacsript</a:t>
            </a:r>
            <a:r>
              <a:rPr lang="cs-CZ" sz="2000" dirty="0"/>
              <a:t> a mnohé další.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72749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HTML – struktura webu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979F79-2471-054F-C8A1-5C653794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2" y="839009"/>
            <a:ext cx="5774954" cy="37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4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CSS – vzhled webu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E6A794-97D6-6258-1428-8B186486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771071"/>
            <a:ext cx="5102200" cy="38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8280920" cy="507703"/>
          </a:xfrm>
        </p:spPr>
        <p:txBody>
          <a:bodyPr/>
          <a:lstStyle/>
          <a:p>
            <a:r>
              <a:rPr lang="cs-CZ" sz="2000" b="1" dirty="0"/>
              <a:t>REDAKČNÍ SYSTÉM = CMS = CONTENT MANAGEMENT SYSTEM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5416" y="818713"/>
            <a:ext cx="475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Redakční systém se používá pro správu a publikování obsahu webu.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Nejčastěji pro správu: </a:t>
            </a:r>
            <a:r>
              <a:rPr lang="cs-CZ" sz="2000" dirty="0"/>
              <a:t>příspěvků, diskusí, komentářů, pro publikování obrázků nebo jiných multimediálních souborů.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CMS jsou vytvořeny tak, aby je i laik mohl jednoduše a efektivně ovládat.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CMS umožňují </a:t>
            </a:r>
            <a:r>
              <a:rPr lang="cs-CZ" sz="2000" b="1" dirty="0"/>
              <a:t>určovat práva jednotlivým uživatelům.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ek obrÃ¡zku pro redakÄnÃ­ systÃ©m">
            <a:extLst>
              <a:ext uri="{FF2B5EF4-FFF2-40B4-BE49-F238E27FC236}">
                <a16:creationId xmlns:a16="http://schemas.microsoft.com/office/drawing/2014/main" id="{88A9CD19-C07B-4D88-B2B7-F5F36036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4032"/>
            <a:ext cx="2957950" cy="24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4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 - Výhody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Jednoduché</a:t>
            </a:r>
            <a:r>
              <a:rPr lang="en-CA" sz="2000" b="1" dirty="0"/>
              <a:t> </a:t>
            </a:r>
            <a:r>
              <a:rPr lang="en-CA" sz="2000" b="1" dirty="0" err="1"/>
              <a:t>ovládání</a:t>
            </a:r>
            <a:r>
              <a:rPr lang="en-CA" sz="2000" b="1" dirty="0"/>
              <a:t> </a:t>
            </a:r>
            <a:r>
              <a:rPr lang="en-CA" sz="2000" dirty="0"/>
              <a:t>–WYSIWYG</a:t>
            </a:r>
            <a:r>
              <a:rPr lang="cs-CZ" sz="2000" dirty="0"/>
              <a:t> editor</a:t>
            </a:r>
            <a:r>
              <a:rPr lang="en-CA" sz="2000" dirty="0"/>
              <a:t> (What You See Is What You Get)</a:t>
            </a:r>
            <a:r>
              <a:rPr lang="cs-CZ" sz="2000" dirty="0"/>
              <a:t>, díky kterého vidíte prováděné změny v reálném čase.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Mobile friendly - </a:t>
            </a:r>
            <a:r>
              <a:rPr lang="cs-CZ" sz="2000" dirty="0"/>
              <a:t>R</a:t>
            </a:r>
            <a:r>
              <a:rPr lang="en-CA" sz="2000" dirty="0" err="1"/>
              <a:t>edakční</a:t>
            </a:r>
            <a:r>
              <a:rPr lang="en-CA" sz="2000" dirty="0"/>
              <a:t> </a:t>
            </a:r>
            <a:r>
              <a:rPr lang="en-CA" sz="2000" dirty="0" err="1"/>
              <a:t>systémy</a:t>
            </a:r>
            <a:r>
              <a:rPr lang="en-CA" sz="2000" dirty="0"/>
              <a:t> </a:t>
            </a:r>
            <a:r>
              <a:rPr lang="en-CA" sz="2000" dirty="0" err="1"/>
              <a:t>obsahují</a:t>
            </a:r>
            <a:r>
              <a:rPr lang="en-CA" sz="2000" dirty="0"/>
              <a:t> </a:t>
            </a:r>
            <a:r>
              <a:rPr lang="en-CA" sz="2000" dirty="0" err="1"/>
              <a:t>šablony</a:t>
            </a:r>
            <a:r>
              <a:rPr lang="en-CA" sz="2000" dirty="0"/>
              <a:t> pro r</a:t>
            </a:r>
            <a:r>
              <a:rPr lang="cs-CZ" sz="2000" dirty="0"/>
              <a:t>e</a:t>
            </a:r>
            <a:r>
              <a:rPr lang="en-CA" sz="2000" dirty="0" err="1"/>
              <a:t>sponzivní</a:t>
            </a:r>
            <a:r>
              <a:rPr lang="en-CA" sz="2000" dirty="0"/>
              <a:t> </a:t>
            </a:r>
            <a:r>
              <a:rPr lang="en-CA" sz="2000" dirty="0" err="1"/>
              <a:t>webové</a:t>
            </a:r>
            <a:r>
              <a:rPr lang="en-CA" sz="2000" dirty="0"/>
              <a:t> </a:t>
            </a:r>
            <a:r>
              <a:rPr lang="en-CA" sz="2000" dirty="0" err="1"/>
              <a:t>stránky</a:t>
            </a:r>
            <a:r>
              <a:rPr lang="cs-CZ" sz="2000" dirty="0"/>
              <a:t> (stránky optimalizované pro telefon)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Pokročilá personalizace </a:t>
            </a:r>
            <a:r>
              <a:rPr lang="cs-CZ" sz="2000" dirty="0"/>
              <a:t>– Stránky lze rozšířit o „plug-iny“, které dodávají systému další funkcionality a jsou zdarma ke stažení přímo v redakčním systému.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Multi-users - </a:t>
            </a:r>
            <a:r>
              <a:rPr lang="en-CA" sz="2000" dirty="0" err="1"/>
              <a:t>Každému</a:t>
            </a:r>
            <a:r>
              <a:rPr lang="en-CA" sz="2000" dirty="0"/>
              <a:t> </a:t>
            </a:r>
            <a:r>
              <a:rPr lang="cs-CZ" sz="2000" dirty="0"/>
              <a:t>uživateli</a:t>
            </a:r>
            <a:r>
              <a:rPr lang="en-CA" sz="2000" dirty="0"/>
              <a:t> </a:t>
            </a:r>
            <a:r>
              <a:rPr lang="en-CA" sz="2000" dirty="0" err="1"/>
              <a:t>lze</a:t>
            </a:r>
            <a:r>
              <a:rPr lang="en-CA" sz="2000" dirty="0"/>
              <a:t> </a:t>
            </a:r>
            <a:r>
              <a:rPr lang="en-CA" sz="2000" dirty="0" err="1"/>
              <a:t>přidělit</a:t>
            </a:r>
            <a:r>
              <a:rPr lang="en-CA" sz="2000" dirty="0"/>
              <a:t> </a:t>
            </a:r>
            <a:r>
              <a:rPr lang="en-CA" sz="2000" dirty="0" err="1"/>
              <a:t>specifická</a:t>
            </a:r>
            <a:r>
              <a:rPr lang="en-CA" sz="2000" dirty="0"/>
              <a:t> </a:t>
            </a:r>
            <a:r>
              <a:rPr lang="en-CA" sz="2000" dirty="0" err="1"/>
              <a:t>práva</a:t>
            </a:r>
            <a:r>
              <a:rPr lang="cs-CZ" sz="2000" dirty="0"/>
              <a:t> pro úpravy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Komunita</a:t>
            </a:r>
            <a:r>
              <a:rPr lang="en-CA" sz="2000" dirty="0"/>
              <a:t> – </a:t>
            </a:r>
            <a:r>
              <a:rPr lang="cs-CZ" sz="2000" dirty="0"/>
              <a:t>fóra, návody, </a:t>
            </a:r>
            <a:r>
              <a:rPr lang="cs-CZ" sz="2000" dirty="0" err="1"/>
              <a:t>WordCamp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SEO</a:t>
            </a:r>
            <a:r>
              <a:rPr lang="en-CA" sz="2000" dirty="0"/>
              <a:t> – </a:t>
            </a:r>
            <a:r>
              <a:rPr lang="cs-CZ" sz="2000" dirty="0"/>
              <a:t>CMS </a:t>
            </a:r>
            <a:r>
              <a:rPr lang="en-CA" sz="2000" dirty="0" err="1"/>
              <a:t>disponují</a:t>
            </a:r>
            <a:r>
              <a:rPr lang="en-CA" sz="2000" dirty="0"/>
              <a:t> </a:t>
            </a:r>
            <a:r>
              <a:rPr lang="en-CA" sz="2000" dirty="0" err="1"/>
              <a:t>mechanismy</a:t>
            </a:r>
            <a:r>
              <a:rPr lang="en-CA" sz="2000" dirty="0"/>
              <a:t> pro </a:t>
            </a:r>
            <a:r>
              <a:rPr lang="en-CA" sz="2000" dirty="0" err="1"/>
              <a:t>optimalizaci</a:t>
            </a:r>
            <a:r>
              <a:rPr lang="en-CA" sz="2000" dirty="0"/>
              <a:t> </a:t>
            </a:r>
            <a:r>
              <a:rPr lang="en-CA" sz="2000" dirty="0" err="1"/>
              <a:t>stránek</a:t>
            </a:r>
            <a:r>
              <a:rPr lang="en-CA" sz="2000" dirty="0"/>
              <a:t> pro </a:t>
            </a:r>
            <a:r>
              <a:rPr lang="en-CA" sz="2000" dirty="0" err="1"/>
              <a:t>internetové</a:t>
            </a:r>
            <a:r>
              <a:rPr lang="en-CA" sz="2000" dirty="0"/>
              <a:t> </a:t>
            </a:r>
            <a:r>
              <a:rPr lang="en-CA" sz="2000" dirty="0" err="1"/>
              <a:t>vyhledávače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21912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40943" y="1717526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POUŽITÍ REDAKČNÍHO SYSTÉMU A ŠABLONY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4479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Mezi oblíbené redakční systémy patří </a:t>
            </a:r>
            <a:r>
              <a:rPr lang="cs-CZ" sz="2000" b="1" dirty="0" err="1"/>
              <a:t>Wordpress</a:t>
            </a:r>
            <a:r>
              <a:rPr lang="cs-CZ" sz="2000" dirty="0"/>
              <a:t>, </a:t>
            </a:r>
            <a:r>
              <a:rPr lang="cs-CZ" sz="2000" dirty="0" err="1"/>
              <a:t>Joomla</a:t>
            </a:r>
            <a:r>
              <a:rPr lang="cs-CZ" sz="2000" dirty="0"/>
              <a:t> nebo </a:t>
            </a:r>
            <a:r>
              <a:rPr lang="cs-CZ" sz="2000" dirty="0" err="1"/>
              <a:t>Drupal</a:t>
            </a:r>
            <a:r>
              <a:rPr lang="cs-CZ" sz="2000" dirty="0"/>
              <a:t>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Všechny tyto systémy jsou zdarma, nicméně existují samozřejmě i placená řešení.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6146" name="Picture 2" descr="VÃ½sledek obrÃ¡zku pro wordpress logo">
            <a:extLst>
              <a:ext uri="{FF2B5EF4-FFF2-40B4-BE49-F238E27FC236}">
                <a16:creationId xmlns:a16="http://schemas.microsoft.com/office/drawing/2014/main" id="{A8ABB40C-5B6E-41DA-A33D-B9985FD9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9542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joomla logo">
            <a:extLst>
              <a:ext uri="{FF2B5EF4-FFF2-40B4-BE49-F238E27FC236}">
                <a16:creationId xmlns:a16="http://schemas.microsoft.com/office/drawing/2014/main" id="{4D9AE4C6-B888-4DA5-889E-E25833E9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2538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ek obrÃ¡zku pro drupallogo">
            <a:extLst>
              <a:ext uri="{FF2B5EF4-FFF2-40B4-BE49-F238E27FC236}">
                <a16:creationId xmlns:a16="http://schemas.microsoft.com/office/drawing/2014/main" id="{46444208-333B-4C83-807A-EC7A2637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1226"/>
            <a:ext cx="1157773" cy="14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8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4F68B6-6A2F-5DB0-9745-52E3C388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805899"/>
            <a:ext cx="6750781" cy="3857589"/>
          </a:xfrm>
          <a:prstGeom prst="rect">
            <a:avLst/>
          </a:prstGeom>
        </p:spPr>
      </p:pic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 - WORDPRESS</a:t>
            </a:r>
          </a:p>
        </p:txBody>
      </p:sp>
    </p:spTree>
    <p:extLst>
      <p:ext uri="{BB962C8B-B14F-4D97-AF65-F5344CB8AC3E}">
        <p14:creationId xmlns:p14="http://schemas.microsoft.com/office/powerpoint/2010/main" val="32919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Možnosti tvorby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1851670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Doména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tvorbě webové stránky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Redakční systémy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5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WORDPRESS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http://wordpress.org</a:t>
            </a:r>
            <a:r>
              <a:rPr lang="cs-CZ" sz="2000" dirty="0"/>
              <a:t> (Pozor! Neplést s wordpress.com.)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je software patřící mezi redakční systémy.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Má 2 části: </a:t>
            </a:r>
            <a:r>
              <a:rPr lang="cs-CZ" sz="2000" dirty="0"/>
              <a:t>administraci webového obsahu (</a:t>
            </a:r>
            <a:r>
              <a:rPr lang="cs-CZ" sz="2000" dirty="0" err="1"/>
              <a:t>backend</a:t>
            </a:r>
            <a:r>
              <a:rPr lang="cs-CZ" sz="2000" dirty="0"/>
              <a:t>, obslužnou aplikaci) a samotný výsledný webový obsah (</a:t>
            </a:r>
            <a:r>
              <a:rPr lang="cs-CZ" sz="2000" dirty="0" err="1"/>
              <a:t>frontend</a:t>
            </a:r>
            <a:r>
              <a:rPr lang="cs-CZ" sz="2000" dirty="0"/>
              <a:t>, webové stránky – to, co vidí návštěvník).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Instaluje se na webový </a:t>
            </a:r>
            <a:r>
              <a:rPr lang="cs-CZ" sz="2000" dirty="0" err="1"/>
              <a:t>hosting</a:t>
            </a:r>
            <a:r>
              <a:rPr lang="cs-CZ" sz="2000" dirty="0"/>
              <a:t> nebo server a k jeho obsluze potřebujete webový prohlížeč (tedy počítač, což je dnes také laptop, tablet nebo i chytrý mobil).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42455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WORDPRESS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dokáže fungovat jako e-shop, magazín s redakční radou, firemní prezentace nebo mobilní aplikace.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Umí se napojit na jiný software a číst z něj data nebo je tam posílat.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Web na </a:t>
            </a:r>
            <a:r>
              <a:rPr lang="cs-CZ" sz="2000" dirty="0" err="1"/>
              <a:t>WordPressu</a:t>
            </a:r>
            <a:r>
              <a:rPr lang="cs-CZ" sz="2000" dirty="0"/>
              <a:t> si můžete vyrobit sami, nebo si najmout dodavatele (firmu nebo konzultanta).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Vzhled výsledných stránek určují šablony vzhledu, které lze získat zdarma, koupit si je, nebo si je nechat naprogramovat na míru.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13339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DRAG &amp; DROP EDITOR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Wix</a:t>
            </a:r>
            <a:r>
              <a:rPr lang="cs-CZ" sz="2000" dirty="0"/>
              <a:t>, </a:t>
            </a:r>
            <a:r>
              <a:rPr lang="cs-CZ" sz="2000" dirty="0" err="1"/>
              <a:t>Webnode</a:t>
            </a:r>
            <a:r>
              <a:rPr lang="cs-CZ" sz="2000" dirty="0"/>
              <a:t>, E-</a:t>
            </a:r>
            <a:r>
              <a:rPr lang="cs-CZ" sz="2000" dirty="0" err="1"/>
              <a:t>stranky</a:t>
            </a:r>
            <a:r>
              <a:rPr lang="cs-CZ" sz="2000" dirty="0"/>
              <a:t>, …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Nevyžaduje</a:t>
            </a:r>
            <a:r>
              <a:rPr lang="en-CA" sz="2000" dirty="0"/>
              <a:t> </a:t>
            </a:r>
            <a:r>
              <a:rPr lang="en-CA" sz="2000" dirty="0" err="1"/>
              <a:t>znalost</a:t>
            </a:r>
            <a:r>
              <a:rPr lang="en-CA" sz="2000" dirty="0"/>
              <a:t> </a:t>
            </a:r>
            <a:r>
              <a:rPr lang="en-CA" sz="2000" dirty="0" err="1"/>
              <a:t>programování</a:t>
            </a:r>
            <a:r>
              <a:rPr lang="en-CA" sz="2000" dirty="0"/>
              <a:t>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Ideální</a:t>
            </a:r>
            <a:r>
              <a:rPr lang="en-CA" sz="2000" dirty="0"/>
              <a:t> pro </a:t>
            </a:r>
            <a:r>
              <a:rPr lang="en-CA" sz="2000" dirty="0" err="1"/>
              <a:t>tvorbu</a:t>
            </a:r>
            <a:r>
              <a:rPr lang="en-CA" sz="2000" dirty="0"/>
              <a:t> </a:t>
            </a:r>
            <a:r>
              <a:rPr lang="en-CA" sz="2000" dirty="0" err="1"/>
              <a:t>malých</a:t>
            </a:r>
            <a:r>
              <a:rPr lang="en-CA" sz="2000" dirty="0"/>
              <a:t>, </a:t>
            </a:r>
            <a:r>
              <a:rPr lang="en-CA" sz="2000" dirty="0" err="1"/>
              <a:t>nenáročných</a:t>
            </a:r>
            <a:r>
              <a:rPr lang="en-CA" sz="2000" dirty="0"/>
              <a:t> </a:t>
            </a:r>
            <a:r>
              <a:rPr lang="en-CA" sz="2000" dirty="0" err="1"/>
              <a:t>webů</a:t>
            </a:r>
            <a:r>
              <a:rPr lang="en-CA" sz="2000" dirty="0"/>
              <a:t>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Má</a:t>
            </a:r>
            <a:r>
              <a:rPr lang="en-CA" sz="2000" dirty="0"/>
              <a:t> </a:t>
            </a:r>
            <a:r>
              <a:rPr lang="en-CA" sz="2000" dirty="0" err="1"/>
              <a:t>omezené</a:t>
            </a:r>
            <a:r>
              <a:rPr lang="en-CA" sz="2000" dirty="0"/>
              <a:t> </a:t>
            </a:r>
            <a:r>
              <a:rPr lang="en-CA" sz="2000" dirty="0" err="1"/>
              <a:t>možnosti</a:t>
            </a:r>
            <a:r>
              <a:rPr lang="en-CA" sz="2000" dirty="0"/>
              <a:t> a </a:t>
            </a:r>
            <a:r>
              <a:rPr lang="en-CA" sz="2000" dirty="0" err="1"/>
              <a:t>funkcionality</a:t>
            </a:r>
            <a:r>
              <a:rPr lang="en-CA" sz="2000" dirty="0"/>
              <a:t>.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Je </a:t>
            </a:r>
            <a:r>
              <a:rPr lang="en-CA" sz="2000" dirty="0" err="1"/>
              <a:t>téměř</a:t>
            </a:r>
            <a:r>
              <a:rPr lang="en-CA" sz="2000" dirty="0"/>
              <a:t> </a:t>
            </a:r>
            <a:r>
              <a:rPr lang="en-CA" sz="2000" dirty="0" err="1"/>
              <a:t>nemožné</a:t>
            </a:r>
            <a:r>
              <a:rPr lang="en-CA" sz="2000" dirty="0"/>
              <a:t> </a:t>
            </a:r>
            <a:r>
              <a:rPr lang="en-CA" sz="2000" dirty="0" err="1"/>
              <a:t>přejít</a:t>
            </a:r>
            <a:r>
              <a:rPr lang="en-CA" sz="2000" dirty="0"/>
              <a:t> k </a:t>
            </a:r>
            <a:r>
              <a:rPr lang="en-CA" sz="2000" dirty="0" err="1"/>
              <a:t>jinému</a:t>
            </a:r>
            <a:r>
              <a:rPr lang="en-CA" sz="2000" dirty="0"/>
              <a:t> </a:t>
            </a:r>
            <a:r>
              <a:rPr lang="en-CA" sz="2000" dirty="0" err="1"/>
              <a:t>poskytovateli</a:t>
            </a:r>
            <a:r>
              <a:rPr lang="en-CA" sz="2000" dirty="0"/>
              <a:t>, </a:t>
            </a:r>
            <a:r>
              <a:rPr lang="en-CA" sz="2000" dirty="0" err="1"/>
              <a:t>aniž</a:t>
            </a:r>
            <a:r>
              <a:rPr lang="en-CA" sz="2000" dirty="0"/>
              <a:t> </a:t>
            </a:r>
            <a:r>
              <a:rPr lang="en-CA" sz="2000" dirty="0" err="1"/>
              <a:t>byste</a:t>
            </a:r>
            <a:r>
              <a:rPr lang="en-CA" sz="2000" dirty="0"/>
              <a:t> </a:t>
            </a:r>
            <a:r>
              <a:rPr lang="en-CA" sz="2000" dirty="0" err="1"/>
              <a:t>museli</a:t>
            </a:r>
            <a:r>
              <a:rPr lang="en-CA" sz="2000" dirty="0"/>
              <a:t> web </a:t>
            </a:r>
            <a:r>
              <a:rPr lang="en-CA" sz="2000" dirty="0" err="1"/>
              <a:t>tvořit</a:t>
            </a:r>
            <a:r>
              <a:rPr lang="en-CA" sz="2000" dirty="0"/>
              <a:t> </a:t>
            </a:r>
            <a:r>
              <a:rPr lang="en-CA" sz="2000" dirty="0" err="1"/>
              <a:t>odznovu</a:t>
            </a:r>
            <a:r>
              <a:rPr lang="en-CA" sz="2000" dirty="0"/>
              <a:t>.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11433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DRAG &amp; DROP EDITOR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8C639E-A87A-4939-DFB1-1A74A5DFC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92299"/>
            <a:ext cx="6740497" cy="38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9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Proces tvorby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2097189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tvorby webu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6561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74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Proces tvorby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1851670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Objevování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Evaluace</a:t>
            </a:r>
          </a:p>
        </p:txBody>
      </p:sp>
    </p:spTree>
    <p:extLst>
      <p:ext uri="{BB962C8B-B14F-4D97-AF65-F5344CB8AC3E}">
        <p14:creationId xmlns:p14="http://schemas.microsoft.com/office/powerpoint/2010/main" val="207659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1036866"/>
            <a:ext cx="83681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Objevování klienta, jeho podnikání, strategických cílů atd.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na podnikání, mise, vize, hodnoty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 business modelu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 zákazníků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Pochopení, jakou roli hraje web v businessu dané firmy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Potřebuje klient pro naplnění svých cílů webovou stránku?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Stanovení cílů webu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Více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poptávek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Vyšší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návštěvnost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?)</a:t>
            </a: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Rozpočet projektu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710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</a:t>
            </a:r>
            <a:endParaRPr dirty="0"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91" name="Google Shape;91;p7"/>
          <p:cNvSpPr txBox="1"/>
          <p:nvPr/>
        </p:nvSpPr>
        <p:spPr>
          <a:xfrm>
            <a:off x="179512" y="843558"/>
            <a:ext cx="8198994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první schůzce zpracuje agentura úvodní analýzu. Nejčastěji jde o analýzu konkurence, tržního prostředí a klíčových slov (SEO analýza).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analýze má agentura představu, o jak velký projekt pravděpodobně půjde, a zasílá klientovi nabídku s cenou za své služby. Ten ji může přijmout/odmítnout.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je analytická část důležitá?</a:t>
            </a:r>
            <a:endParaRPr lang="cs-CZ" sz="2000" b="1" dirty="0"/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Aby agentura pochopila klienta a trh, na kterém působí, včetně jeho zákonitostí, co je na něm běžné, důležité, nebo co má naopak ignorovat.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Dále jaké je postavení klienta na trhu, co jeho zákazníci hledají a chtějí a jak jim to nakonec co nejlépe podat.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 </a:t>
            </a:r>
            <a:r>
              <a:rPr lang="cs-CZ" sz="1400" b="1" dirty="0"/>
              <a:t>(VYŽÁDÁNÍ PODKLADŮ)</a:t>
            </a:r>
            <a:endParaRPr dirty="0"/>
          </a:p>
        </p:txBody>
      </p:sp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135901" y="841852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klient cenovou nabídku přijme, spolupráce pokračuje.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Agentura se znovu sejde s klientem, představí mu všechna zjištěná data a společně se dohodnou, jakým směrem se budou ubírat. Poté následuje výzva k dodání podkladů.</a:t>
            </a:r>
            <a:endParaRPr lang="cs-CZ" sz="2000" dirty="0"/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Agentura bude potřebovat fotografie a texty, které na web umístí. Pokud žádné fotografie nemá klient k dispozici, většina agentur se o nafocení vašich produktů postará.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Zároveň by se měla postarat o adekvátnost veškerých textů. Buď je agentura sama sepíše (tuto práci mají na starost copywriteři), nebo přepracuje texty, které zašle klient.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WEBHOSTING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Webhosting (hosting) </a:t>
            </a:r>
            <a:r>
              <a:rPr lang="cs-CZ" sz="2000" dirty="0"/>
              <a:t>- pronájem místa na internetu pro vaše webové stránky. Je to něco jako pozemek pro váš dům – stránky.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 webhostingu je umístěn web. Například redakční systém, ve kterém si stránky vytváříte a spravujete.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Dále jsou na hostingu nahrané všechny obrázky a fotky, které chcete na svých stránkách ukázat, a také sem směřuje vaše doména.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2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 </a:t>
            </a:r>
            <a:r>
              <a:rPr lang="cs-CZ" sz="1400" b="1" dirty="0"/>
              <a:t>(ANALÝZA KONKURENCE)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36814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současného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webů konkurence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klíčových slov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STP (segmentace,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targeting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positioning)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Hloubkové/strukturované rozhovory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Uživatelské testování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tracking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 </a:t>
            </a:r>
            <a:r>
              <a:rPr lang="cs-CZ" sz="1400" b="1" dirty="0"/>
              <a:t>(ANALÝZA KLÍČOVÝCH SLOV)</a:t>
            </a:r>
            <a:endParaRPr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92290" y="894075"/>
            <a:ext cx="83682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Soupis toho, co lidé nejčastěji hledají na internetu.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Naslouchání cílové skupině v tom, jaké konkrétní slova a slovní spojení vyhledávají v souvislosti s oblastí, které se má webová stránka týkat.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základě ní pak vznikají např. požadavky na vstupní stránky, návrh kategorií na e-shopu nebo filtrů pro zboží. 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text na webu zahrnuje oblíbená klíčová slova, podpoří to jeho návštěvnost a pozici ve vyhledávání.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/>
          </a:p>
        </p:txBody>
      </p:sp>
      <p:sp>
        <p:nvSpPr>
          <p:cNvPr id="190" name="Google Shape;190;p1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(INFORMAČNÍ ARCHITEKTURA)</a:t>
            </a:r>
            <a:endParaRPr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184823" y="1004936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Dříve, než se designéři pustí do tvorby, je potřeba promyslet, jak bude celý web strukturován z hlediska podstránek.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 tomu si můžete sestavit například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myšlenkovou mapu, která vám vizualizuje, jaké podstránky má web mít a jaké informace musí obsahovat.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Nikdy bychom stránky neměli vytvářet „do počtu“. Vždy by pro jejich existenci měl být důvod.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(INFORMAČNÍ ARCHITEKTURA)</a:t>
            </a:r>
            <a:endParaRPr dirty="0"/>
          </a:p>
        </p:txBody>
      </p:sp>
      <p:sp>
        <p:nvSpPr>
          <p:cNvPr id="236" name="Google Shape;236;p2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1026" name="Picture 2" descr="Informační architektura webu">
            <a:extLst>
              <a:ext uri="{FF2B5EF4-FFF2-40B4-BE49-F238E27FC236}">
                <a16:creationId xmlns:a16="http://schemas.microsoft.com/office/drawing/2014/main" id="{AD6FCAD6-C0D5-45B6-2F8D-D7A950C5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973"/>
            <a:ext cx="7776864" cy="38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33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(UX)</a:t>
            </a:r>
            <a:endParaRPr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179512" y="915858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UX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deisgnér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(UX = user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experience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neboli „uživatelský prožitek) v rámci plánovaného webu řeší to, aby zážitek jeho návštěvníků z prohlížení webu byl co nejlepší.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Jedná se o odbourání bariér, které lidem v prohlížení překáží (např. příliš agresivní pop-up okna) a šperkuje web tak, aby jeho prohlížení pro lidi bylo co nejpříjemnější a nejzáživnější (apeluje na zrychlení webu, snaží se vyzdvihnout nejdůležitější informace na webu atd.)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UX designer zpracuje svůj návrh v jedné ze tří podob: textové zadání,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nebo v podobě prototypu (funkční model webu, kde se před nakreslením vše vyzkouší vč. toho, jak jednotlivé prvky fungují).</a:t>
            </a:r>
          </a:p>
        </p:txBody>
      </p:sp>
    </p:spTree>
    <p:extLst>
      <p:ext uri="{BB962C8B-B14F-4D97-AF65-F5344CB8AC3E}">
        <p14:creationId xmlns:p14="http://schemas.microsoft.com/office/powerpoint/2010/main" val="541521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</a:t>
            </a:r>
            <a:r>
              <a:rPr lang="cs-CZ" sz="1400" b="1" dirty="0" err="1"/>
              <a:t>Wireframe</a:t>
            </a:r>
            <a:r>
              <a:rPr lang="cs-CZ" sz="1400" b="1" dirty="0"/>
              <a:t>)</a:t>
            </a:r>
            <a:endParaRPr dirty="0"/>
          </a:p>
        </p:txBody>
      </p:sp>
      <p:sp>
        <p:nvSpPr>
          <p:cNvPr id="244" name="Google Shape;244;p25"/>
          <p:cNvSpPr txBox="1"/>
          <p:nvPr/>
        </p:nvSpPr>
        <p:spPr>
          <a:xfrm>
            <a:off x="135901" y="976848"/>
            <a:ext cx="836814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Jakmile víme, jaké podstránky má web mít, potřebujeme si je rozvrhnout, jak budou vypadat. Bezcílná tvorba podstránky a ”zkoušení” skládání elementů bez dobrého plánu, je ztráta času a zejména peněz. Proto se tvoří tzv.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jsou podkladem pro zpracování grafického návrhu webové stránky.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definuje rozmístění funkčních prvků. Nejedná se v žádném případě o grafický návrh, neobsahuje obrázky a je tvořen pouze pomocí čar a textu (odtud drátěný model).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</a:t>
            </a:r>
            <a:r>
              <a:rPr lang="cs-CZ" sz="1400" b="1" dirty="0" err="1"/>
              <a:t>Wireframe</a:t>
            </a:r>
            <a:r>
              <a:rPr lang="cs-CZ" sz="1400" b="1" dirty="0"/>
              <a:t>)</a:t>
            </a:r>
            <a:endParaRPr dirty="0"/>
          </a:p>
        </p:txBody>
      </p:sp>
      <p:sp>
        <p:nvSpPr>
          <p:cNvPr id="244" name="Google Shape;244;p25"/>
          <p:cNvSpPr txBox="1"/>
          <p:nvPr/>
        </p:nvSpPr>
        <p:spPr>
          <a:xfrm>
            <a:off x="135901" y="807571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Nedoporučuje se použití barev, model by měl být co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nejjednoduší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připravuje informační architekt ve spolupráci s UX designérem. Do nákresů jsou přeneseny požadavky klienta.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Rozložení podstránek by mělo odpovídat domu, co lidé na webu hledají. Nejdůležitější informace jim předat ”na zlatém podnose”.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Důležité je nenutit uživatele přemýšlet. Tím přicházíme o možné konverze – lidé nemají čas a chuť zjišťovat, co a jak designéři webu mysleli.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9589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</a:t>
            </a:r>
            <a:r>
              <a:rPr lang="cs-CZ" sz="1400" b="1" dirty="0" err="1"/>
              <a:t>Wireframe</a:t>
            </a:r>
            <a:r>
              <a:rPr lang="cs-CZ" sz="1400" b="1" dirty="0"/>
              <a:t>)</a:t>
            </a:r>
            <a:endParaRPr dirty="0"/>
          </a:p>
        </p:txBody>
      </p:sp>
      <p:sp>
        <p:nvSpPr>
          <p:cNvPr id="253" name="Google Shape;253;p2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254" name="Google Shape;254;p26" descr="VÃ½sledek obrÃ¡zku pro wirefra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99542"/>
            <a:ext cx="7596336" cy="398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(Grafika)</a:t>
            </a:r>
            <a:endParaRPr dirty="0"/>
          </a:p>
        </p:txBody>
      </p:sp>
      <p:sp>
        <p:nvSpPr>
          <p:cNvPr id="117" name="Google Shape;117;p1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107504" y="915566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je vymyšlená celková vize vzhledu webu a jeho funkcí, předá se zadání grafikovi, který ho zpracuje do výsledné podoby.</a:t>
            </a:r>
            <a:endParaRPr lang="cs-CZ" dirty="0"/>
          </a:p>
          <a:p>
            <a:pPr marL="285750" marR="0" lvl="0" indent="-158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fáze je poměrně drahou záležitostí - U profesionálních webů totiž design nevychází pouze z jednoho návrhu, ale každá podstránka se kreslí atypicky svému obsahu, což vyžaduje mnohem více času.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Grafik při tvorbě vychází z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wireframů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(Kódování/Design)</a:t>
            </a:r>
            <a:endParaRPr dirty="0"/>
          </a:p>
        </p:txBody>
      </p:sp>
      <p:sp>
        <p:nvSpPr>
          <p:cNvPr id="126" name="Google Shape;126;p1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172546" y="843558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grafikovi se práce předává člověku, který z grafického návrhu tvoří funkční web. V případě, že se web tvoří na míru, předá se zadání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kodérovi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 případě redakčního systému, kde se řešení nasadí prostřednictvím šablony, předá se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designérovi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který grafický návrh přivede k životu.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kódování dochází k přepsání grafického návrhu do jazyka, kterému weby rozumí. Výsledkem je webová stránka.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/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Vše se musí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nakódovat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zvlášť pro desktop a mobilní zařízení, které navíc mají různé operační systémy.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WEBHOSTING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5901" y="915566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 hosting platí </a:t>
            </a:r>
            <a:r>
              <a:rPr lang="cs-CZ" sz="2000" b="1" dirty="0"/>
              <a:t>provozovatel</a:t>
            </a:r>
            <a:r>
              <a:rPr lang="cs-CZ" sz="2000" dirty="0"/>
              <a:t> webových stránek provozovateli webhostingu pravidelné splátky. (Nejčastěji na roční bázi).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Uživatel, nájemce webového prostoru, má </a:t>
            </a:r>
            <a:r>
              <a:rPr lang="cs-CZ" sz="2000" b="1" dirty="0"/>
              <a:t>neomezený přístup </a:t>
            </a:r>
            <a:r>
              <a:rPr lang="cs-CZ" sz="2000" dirty="0"/>
              <a:t>ke svým webovým stránkám. Ty může libovolně upravovat, přidávat nebo mazat.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Celková velikost stránek je přitom ohraničena velikostí vyhrazeného diskového prostoru na daném </a:t>
            </a:r>
            <a:r>
              <a:rPr lang="cs-CZ" sz="2000" dirty="0" err="1"/>
              <a:t>hostingu</a:t>
            </a:r>
            <a:r>
              <a:rPr lang="cs-CZ" sz="2000" dirty="0"/>
              <a:t>. Ta se dnes pohybuje v řádu gigabajtů.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3499884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(CMS)</a:t>
            </a:r>
            <a:endParaRPr dirty="0"/>
          </a:p>
        </p:txBody>
      </p:sp>
      <p:sp>
        <p:nvSpPr>
          <p:cNvPr id="135" name="Google Shape;135;p1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36" name="Google Shape;136;p12"/>
          <p:cNvSpPr txBox="1"/>
          <p:nvPr/>
        </p:nvSpPr>
        <p:spPr>
          <a:xfrm>
            <a:off x="222461" y="1032468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CMS (systém pro správu obsahu, redakční systém) - administrační systém, do kterého se web nasadí.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CMS může obsahovat pouhou správu textů a fotografií, ale také přes něj můžete zpracovávat objednávky, přidávat příspěvky na blog, vést firemní databáze, spravovat poptávky, rezervační systém, distribuční sítě atp.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Dodatečné funkcionality se přidávají pomocí plug-inů.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EVALUACE</a:t>
            </a:r>
            <a:endParaRPr dirty="0"/>
          </a:p>
        </p:txBody>
      </p:sp>
      <p:sp>
        <p:nvSpPr>
          <p:cNvPr id="153" name="Google Shape;153;p1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238937" y="954574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Vytvořením webu </a:t>
            </a:r>
            <a:r>
              <a:rPr lang="cs-CZ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dobrá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práce nekončí.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návštěvnosti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požadovaných konverzí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plnění požadovaného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webu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Ověření, že nový web je skutečně navržen dobře: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Přináší požadované konverze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Uživatelské testování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trackingový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experiment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A/B testování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Dotazníky/průzkumy (nejméně efektivní)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- EVALUACE </a:t>
            </a:r>
            <a:r>
              <a:rPr lang="cs-CZ" sz="1400" b="1" dirty="0"/>
              <a:t>(Uživatelské testování)</a:t>
            </a:r>
            <a:endParaRPr sz="1600" dirty="0"/>
          </a:p>
        </p:txBody>
      </p:sp>
      <p:sp>
        <p:nvSpPr>
          <p:cNvPr id="162" name="Google Shape;162;p1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236240" y="976848"/>
            <a:ext cx="836814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Skuteční uživatelé testují web za účelem identifikace možných problémů a zlepšení uživatelského zážitku.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Uživateli zadáte úkol (aniž byste mu vysvětlovali, jak jej na webu vyřešit) a pozorujete jeho kroky.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 musí spadat do vybrané cílové skupiny webu.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Na základě výsledků můžete určit slabá místa webu, nalézt nefunkčnosti či nejasnosti v designu.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2DDDEF-ABC8-764C-0459-3203F8C9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1118954"/>
            <a:ext cx="7775873" cy="3545675"/>
          </a:xfrm>
          <a:prstGeom prst="rect">
            <a:avLst/>
          </a:prstGeom>
        </p:spPr>
      </p:pic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WEBHOSTING</a:t>
            </a:r>
          </a:p>
        </p:txBody>
      </p:sp>
    </p:spTree>
    <p:extLst>
      <p:ext uri="{BB962C8B-B14F-4D97-AF65-F5344CB8AC3E}">
        <p14:creationId xmlns:p14="http://schemas.microsoft.com/office/powerpoint/2010/main" val="81569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Doménu lze chápat ve smyslu adresy.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Tak jako vaše trvalé bydliště je na nějaké adrese, tak i webová stránka je na nějaké adrese, což je doména.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Doména</a:t>
            </a:r>
            <a:r>
              <a:rPr lang="cs-CZ" sz="2000" dirty="0"/>
              <a:t> - Určuje jednoznačnou pozici vašich webových stránek v internetovém prostředí a za žádných okolností byste její výběr neměli podceňovat. 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89584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Požadavky na doménu: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Krátká</a:t>
            </a:r>
            <a:r>
              <a:rPr lang="cs-CZ" sz="2000" dirty="0"/>
              <a:t> – vyhněte se víceslovným výrazům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Výstižná</a:t>
            </a:r>
            <a:r>
              <a:rPr lang="cs-CZ" sz="2000" dirty="0"/>
              <a:t> – charakterizuje co nejpřesněji obor vaší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Dobře zapamatovatelná </a:t>
            </a:r>
            <a:r>
              <a:rPr lang="cs-CZ" sz="2000" dirty="0"/>
              <a:t>– zákazník si vás může podruhé lépe najít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Snadná písemná verze </a:t>
            </a:r>
            <a:r>
              <a:rPr lang="cs-CZ" sz="2000" dirty="0"/>
              <a:t>– snažte se o soulad písemné i slovní podoby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Bez hanlivých výrazů </a:t>
            </a:r>
            <a:r>
              <a:rPr lang="cs-CZ" sz="2000" dirty="0"/>
              <a:t>– vyvarujte se dvojsmyslným výrazům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B274FA-0AEE-5839-83A3-E3390333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076"/>
            <a:ext cx="9144000" cy="2637347"/>
          </a:xfrm>
          <a:prstGeom prst="rect">
            <a:avLst/>
          </a:prstGeom>
        </p:spPr>
      </p:pic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</p:spTree>
    <p:extLst>
      <p:ext uri="{BB962C8B-B14F-4D97-AF65-F5344CB8AC3E}">
        <p14:creationId xmlns:p14="http://schemas.microsoft.com/office/powerpoint/2010/main" val="95617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2211710"/>
            <a:ext cx="799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ÚKOL: </a:t>
            </a:r>
            <a:r>
              <a:rPr lang="cs-CZ" sz="2000" dirty="0"/>
              <a:t>Vymyslete název domény a zkontrolujte, zda je název volný.</a:t>
            </a:r>
          </a:p>
          <a:p>
            <a:r>
              <a:rPr lang="cs-CZ" sz="2000" dirty="0"/>
              <a:t>(Nic nenakupujte. </a:t>
            </a:r>
            <a:r>
              <a:rPr lang="cs-CZ" sz="2000" dirty="0">
                <a:sym typeface="Wingdings"/>
              </a:rPr>
              <a:t>)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</p:spTree>
    <p:extLst>
      <p:ext uri="{BB962C8B-B14F-4D97-AF65-F5344CB8AC3E}">
        <p14:creationId xmlns:p14="http://schemas.microsoft.com/office/powerpoint/2010/main" val="207715297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2473</Words>
  <Application>Microsoft Macintosh PowerPoint</Application>
  <PresentationFormat>Předvádění na obrazovce (16:9)</PresentationFormat>
  <Paragraphs>289</Paragraphs>
  <Slides>42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SLU</vt:lpstr>
      <vt:lpstr>Možnosti tvorby webové stránky</vt:lpstr>
      <vt:lpstr>Možnosti tvorby webové stránky</vt:lpstr>
      <vt:lpstr>WEBHOSTING</vt:lpstr>
      <vt:lpstr>WEBHOSTING</vt:lpstr>
      <vt:lpstr>WEBHOSTING</vt:lpstr>
      <vt:lpstr>DOMÉNA</vt:lpstr>
      <vt:lpstr>DOMÉNA</vt:lpstr>
      <vt:lpstr>DOMÉNA</vt:lpstr>
      <vt:lpstr>DOMÉNA</vt:lpstr>
      <vt:lpstr>PŘÍSTUPY K TVORBĚ WEBOVÉ STRÁNKY</vt:lpstr>
      <vt:lpstr>Přístupy k tvorbě webové stránky</vt:lpstr>
      <vt:lpstr>PŘÍSTUPY K TVORBĚ WEBOVÉ STRÁNKY</vt:lpstr>
      <vt:lpstr>WEB POSTAVENÝ NA MÍRU</vt:lpstr>
      <vt:lpstr>HTML – struktura webu</vt:lpstr>
      <vt:lpstr>CSS – vzhled webu</vt:lpstr>
      <vt:lpstr>REDAKČNÍ SYSTÉM = CMS = CONTENT MANAGEMENT SYSTEM</vt:lpstr>
      <vt:lpstr>REDAKČNÍ SYSTÉM - Výhody</vt:lpstr>
      <vt:lpstr>POUŽITÍ REDAKČNÍHO SYSTÉMU A ŠABLONY</vt:lpstr>
      <vt:lpstr>REDAKČNÍ SYSTÉM - WORDPRESS</vt:lpstr>
      <vt:lpstr>WORDPRESS</vt:lpstr>
      <vt:lpstr>WORDPRESS</vt:lpstr>
      <vt:lpstr>DRAG &amp; DROP EDITOR</vt:lpstr>
      <vt:lpstr>DRAG &amp; DROP EDITOR</vt:lpstr>
      <vt:lpstr>Proces tvorby webové stránky</vt:lpstr>
      <vt:lpstr>PROCES TVORBY WEBU</vt:lpstr>
      <vt:lpstr>Proces tvorby webové stránky</vt:lpstr>
      <vt:lpstr>PROCES TVORBY WEBU – OBJEVOVÁNÍ</vt:lpstr>
      <vt:lpstr>PROCES TVORBY WEBU – VÝZKUM</vt:lpstr>
      <vt:lpstr>PROCES TVORBY WEBU – VÝZKUM (VYŽÁDÁNÍ PODKLADŮ)</vt:lpstr>
      <vt:lpstr>PROCES TVORBY WEBU – VÝZKUM (ANALÝZA KONKURENCE)</vt:lpstr>
      <vt:lpstr>PROCES TVORBY WEBU – VÝZKUM (ANALÝZA KLÍČOVÝCH SLOV)</vt:lpstr>
      <vt:lpstr>PROCES TVORBY WEBU – TVORBA (INFORMAČNÍ ARCHITEKTURA)</vt:lpstr>
      <vt:lpstr>PROCES TVORBY WEBU – TVORBA (INFORMAČNÍ ARCHITEKTURA)</vt:lpstr>
      <vt:lpstr>PROCES TVORBY WEBU – TVORBA (UX)</vt:lpstr>
      <vt:lpstr>PROCES TVORBY WEBU – TVORBA (Wireframe)</vt:lpstr>
      <vt:lpstr>PROCES TVORBY WEBU – TVORBA (Wireframe)</vt:lpstr>
      <vt:lpstr>PROCES TVORBY WEBU – TVORBA (Wireframe)</vt:lpstr>
      <vt:lpstr>PROCES TVORBY WEBU – TVORBA (Grafika)</vt:lpstr>
      <vt:lpstr>PROCES TVORBY WEBU – TVORBA (Kódování/Design)</vt:lpstr>
      <vt:lpstr>PROCES TVORBY WEBU – TVORBA (CMS)</vt:lpstr>
      <vt:lpstr>PROCES TVORBY WEBU – EVALUACE</vt:lpstr>
      <vt:lpstr>PROCES TVORBY WEBU - EVALUACE (Uživatelské testování)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197</cp:revision>
  <dcterms:created xsi:type="dcterms:W3CDTF">2016-07-06T15:42:34Z</dcterms:created>
  <dcterms:modified xsi:type="dcterms:W3CDTF">2024-11-03T12:09:06Z</dcterms:modified>
</cp:coreProperties>
</file>