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463" r:id="rId3"/>
    <p:sldId id="473" r:id="rId4"/>
    <p:sldId id="440" r:id="rId5"/>
    <p:sldId id="474" r:id="rId6"/>
    <p:sldId id="464" r:id="rId7"/>
    <p:sldId id="470" r:id="rId8"/>
    <p:sldId id="465" r:id="rId9"/>
    <p:sldId id="466" r:id="rId10"/>
    <p:sldId id="467" r:id="rId11"/>
    <p:sldId id="468" r:id="rId12"/>
    <p:sldId id="469" r:id="rId13"/>
    <p:sldId id="462" r:id="rId14"/>
    <p:sldId id="475" r:id="rId15"/>
    <p:sldId id="260" r:id="rId16"/>
    <p:sldId id="451" r:id="rId17"/>
    <p:sldId id="459" r:id="rId18"/>
    <p:sldId id="471" r:id="rId19"/>
    <p:sldId id="460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76" r:id="rId28"/>
    <p:sldId id="477" r:id="rId29"/>
    <p:sldId id="472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77"/>
    <p:restoredTop sz="94590"/>
  </p:normalViewPr>
  <p:slideViewPr>
    <p:cSldViewPr>
      <p:cViewPr>
        <p:scale>
          <a:sx n="113" d="100"/>
          <a:sy n="113" d="100"/>
        </p:scale>
        <p:origin x="336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Dle</a:t>
            </a:r>
            <a:r>
              <a:rPr lang="en-CA" dirty="0"/>
              <a:t> Jana </a:t>
            </a:r>
            <a:r>
              <a:rPr lang="en-CA" dirty="0" err="1"/>
              <a:t>Řezáče</a:t>
            </a:r>
            <a:r>
              <a:rPr lang="en-CA" dirty="0"/>
              <a:t> (Web </a:t>
            </a:r>
            <a:r>
              <a:rPr lang="en-CA" dirty="0" err="1"/>
              <a:t>ostrý</a:t>
            </a:r>
            <a:r>
              <a:rPr lang="en-CA" dirty="0"/>
              <a:t> </a:t>
            </a:r>
            <a:r>
              <a:rPr lang="en-CA" dirty="0" err="1"/>
              <a:t>jako</a:t>
            </a:r>
            <a:r>
              <a:rPr lang="en-CA" dirty="0"/>
              <a:t> </a:t>
            </a:r>
            <a:r>
              <a:rPr lang="en-CA" dirty="0" err="1"/>
              <a:t>břitva</a:t>
            </a:r>
            <a:r>
              <a:rPr lang="en-CA" dirty="0"/>
              <a:t>)</a:t>
            </a:r>
            <a:endParaRPr dirty="0"/>
          </a:p>
        </p:txBody>
      </p:sp>
      <p:sp>
        <p:nvSpPr>
          <p:cNvPr id="68" name="Google Shape;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338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5030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41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300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00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826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259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81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1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017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26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639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777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210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11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90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944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607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26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64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96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570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24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43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825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32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wjob.com/__imgthumb/web/2245-3786/600-600/5b16-radikalni-otevrenost_model.p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Fáze objevování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OPF.SLU.CZ</a:t>
            </a:r>
            <a:endParaRPr dirty="0"/>
          </a:p>
        </p:txBody>
      </p:sp>
      <p:sp>
        <p:nvSpPr>
          <p:cNvPr id="81" name="Google Shape;81;p6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2879BCC-9655-46D7-5AA5-3A88CB8A2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2" y="699543"/>
            <a:ext cx="8926955" cy="444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7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OBJEVOVÁNÍ – RED FLAGS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192624" y="743124"/>
            <a:ext cx="836814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Chemie musí být.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„Nepotřebuji analytickou část. Něco prostě vytvořte.“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Klient nemá jasno v tom, co chce a jeho požadavky se stále mění.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Klient „expert“ (málo zkušeností v oboru, ale trvá na svých názorech)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Nereálná očekávání (web do 3 dnů, směšně nízký rozpočet)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Problémy s komunikací</a:t>
            </a:r>
          </a:p>
        </p:txBody>
      </p:sp>
      <p:sp>
        <p:nvSpPr>
          <p:cNvPr id="2" name="Google Shape;72;p5">
            <a:extLst>
              <a:ext uri="{FF2B5EF4-FFF2-40B4-BE49-F238E27FC236}">
                <a16:creationId xmlns:a16="http://schemas.microsoft.com/office/drawing/2014/main" id="{A216C544-0581-AD72-5464-C139BB8D59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Fáze</a:t>
            </a:r>
            <a:r>
              <a:rPr lang="en-CA" dirty="0"/>
              <a:t> </a:t>
            </a:r>
            <a:r>
              <a:rPr lang="en-CA" dirty="0" err="1"/>
              <a:t>objevování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029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OBJEVOVÁNÍ – RED FLAGS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202392" y="976848"/>
            <a:ext cx="8368141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Diskuze o ceně, klient chce slevy ještě dříve, než se začne diskutovat o projektu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Nedostatek respektu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Nedostatek důvěry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Negativní reference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Záloha = problém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72;p5">
            <a:extLst>
              <a:ext uri="{FF2B5EF4-FFF2-40B4-BE49-F238E27FC236}">
                <a16:creationId xmlns:a16="http://schemas.microsoft.com/office/drawing/2014/main" id="{8B2FC89F-70F1-39F4-DCCF-137D4C36135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Fáze</a:t>
            </a:r>
            <a:r>
              <a:rPr lang="en-CA" dirty="0"/>
              <a:t> </a:t>
            </a:r>
            <a:r>
              <a:rPr lang="en-CA" dirty="0" err="1"/>
              <a:t>objevování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26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Řízení projektu tvorby webu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</p:spTree>
    <p:extLst>
      <p:ext uri="{BB962C8B-B14F-4D97-AF65-F5344CB8AC3E}">
        <p14:creationId xmlns:p14="http://schemas.microsoft.com/office/powerpoint/2010/main" val="325403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PROJEKTOVÉ ŘÍZENÍ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0323" y="2217807"/>
            <a:ext cx="8368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/>
              <a:t>If</a:t>
            </a:r>
            <a:r>
              <a:rPr lang="cs-CZ" sz="4000" b="1" dirty="0"/>
              <a:t> </a:t>
            </a:r>
            <a:r>
              <a:rPr lang="cs-CZ" sz="4000" b="1" dirty="0" err="1"/>
              <a:t>you</a:t>
            </a:r>
            <a:r>
              <a:rPr lang="cs-CZ" sz="4000" b="1" dirty="0"/>
              <a:t> </a:t>
            </a:r>
            <a:r>
              <a:rPr lang="cs-CZ" sz="4000" b="1" dirty="0" err="1"/>
              <a:t>fail</a:t>
            </a:r>
            <a:r>
              <a:rPr lang="cs-CZ" sz="4000" b="1" dirty="0"/>
              <a:t> to </a:t>
            </a:r>
            <a:r>
              <a:rPr lang="cs-CZ" sz="4000" b="1" dirty="0" err="1"/>
              <a:t>plan</a:t>
            </a:r>
            <a:r>
              <a:rPr lang="cs-CZ" sz="4000" b="1" dirty="0"/>
              <a:t>, </a:t>
            </a:r>
            <a:r>
              <a:rPr lang="cs-CZ" sz="4000" b="1" dirty="0" err="1"/>
              <a:t>you</a:t>
            </a:r>
            <a:r>
              <a:rPr lang="cs-CZ" sz="4000" b="1" dirty="0"/>
              <a:t> </a:t>
            </a:r>
            <a:r>
              <a:rPr lang="cs-CZ" sz="4000" b="1" dirty="0" err="1"/>
              <a:t>plan</a:t>
            </a:r>
            <a:r>
              <a:rPr lang="cs-CZ" sz="4000" b="1" dirty="0"/>
              <a:t> to </a:t>
            </a:r>
            <a:r>
              <a:rPr lang="cs-CZ" sz="4000" b="1" dirty="0" err="1"/>
              <a:t>fail</a:t>
            </a:r>
            <a:r>
              <a:rPr lang="cs-CZ" sz="4000" b="1" dirty="0"/>
              <a:t>.</a:t>
            </a:r>
            <a:endParaRPr lang="en-CA" sz="4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Řízení projektu tvorby webu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07B472-6B9C-FDEE-766E-C68B770744C0}"/>
              </a:ext>
            </a:extLst>
          </p:cNvPr>
          <p:cNvSpPr txBox="1"/>
          <p:nvPr/>
        </p:nvSpPr>
        <p:spPr>
          <a:xfrm>
            <a:off x="5652120" y="3055897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/>
              <a:t>- Taylor </a:t>
            </a:r>
            <a:r>
              <a:rPr lang="cs-CZ" sz="2800" dirty="0" err="1"/>
              <a:t>Swift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0354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PROJEKTOVÉ ŘÍZENÍ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Projektové řízení </a:t>
            </a:r>
            <a:r>
              <a:rPr lang="cs-CZ" sz="2000" dirty="0"/>
              <a:t>- Disciplína plánování, organizování, řízení a kontroly zdrojů a postupů s cílem úspěšně dosáhnout konkrétních cílů projektu.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err="1"/>
              <a:t>Projektové</a:t>
            </a:r>
            <a:r>
              <a:rPr lang="en-CA" sz="2000" dirty="0"/>
              <a:t> </a:t>
            </a:r>
            <a:r>
              <a:rPr lang="en-CA" sz="2000" dirty="0" err="1"/>
              <a:t>řízení</a:t>
            </a:r>
            <a:r>
              <a:rPr lang="en-CA" sz="2000" dirty="0"/>
              <a:t> je </a:t>
            </a:r>
            <a:r>
              <a:rPr lang="en-CA" sz="2000" dirty="0" err="1"/>
              <a:t>klíčové</a:t>
            </a:r>
            <a:r>
              <a:rPr lang="en-CA" sz="2000" dirty="0"/>
              <a:t> pro </a:t>
            </a:r>
            <a:r>
              <a:rPr lang="en-CA" sz="2000" dirty="0" err="1"/>
              <a:t>úspěch</a:t>
            </a:r>
            <a:r>
              <a:rPr lang="en-CA" sz="2000" dirty="0"/>
              <a:t> </a:t>
            </a:r>
            <a:r>
              <a:rPr lang="en-CA" sz="2000" dirty="0" err="1"/>
              <a:t>jakéhokoliv</a:t>
            </a:r>
            <a:r>
              <a:rPr lang="en-CA" sz="2000" dirty="0"/>
              <a:t> </a:t>
            </a:r>
            <a:r>
              <a:rPr lang="en-CA" sz="2000" dirty="0" err="1"/>
              <a:t>projektu</a:t>
            </a:r>
            <a:r>
              <a:rPr lang="en-CA" sz="2000" dirty="0"/>
              <a:t>, </a:t>
            </a:r>
            <a:r>
              <a:rPr lang="en-CA" sz="2000" dirty="0" err="1"/>
              <a:t>neboť</a:t>
            </a:r>
            <a:r>
              <a:rPr lang="en-CA" sz="2000" dirty="0"/>
              <a:t> </a:t>
            </a:r>
            <a:r>
              <a:rPr lang="en-CA" sz="2000" dirty="0" err="1"/>
              <a:t>zajišťuje</a:t>
            </a:r>
            <a:r>
              <a:rPr lang="en-CA" sz="2000" dirty="0"/>
              <a:t>, </a:t>
            </a:r>
            <a:r>
              <a:rPr lang="en-CA" sz="2000" dirty="0" err="1"/>
              <a:t>že</a:t>
            </a:r>
            <a:r>
              <a:rPr lang="en-CA" sz="2000" dirty="0"/>
              <a:t> </a:t>
            </a:r>
            <a:r>
              <a:rPr lang="en-CA" sz="2000" dirty="0" err="1"/>
              <a:t>cíle</a:t>
            </a:r>
            <a:r>
              <a:rPr lang="en-CA" sz="2000" dirty="0"/>
              <a:t> </a:t>
            </a:r>
            <a:r>
              <a:rPr lang="en-CA" sz="2000" dirty="0" err="1"/>
              <a:t>jsou</a:t>
            </a:r>
            <a:r>
              <a:rPr lang="en-CA" sz="2000" dirty="0"/>
              <a:t> </a:t>
            </a:r>
            <a:r>
              <a:rPr lang="en-CA" sz="2000" dirty="0" err="1"/>
              <a:t>splněny</a:t>
            </a:r>
            <a:r>
              <a:rPr lang="en-CA" sz="2000" dirty="0"/>
              <a:t> </a:t>
            </a:r>
            <a:r>
              <a:rPr lang="en-CA" sz="2000" dirty="0" err="1"/>
              <a:t>včas</a:t>
            </a:r>
            <a:r>
              <a:rPr lang="en-CA" sz="2000" dirty="0"/>
              <a:t> a v </a:t>
            </a:r>
            <a:r>
              <a:rPr lang="en-CA" sz="2000" dirty="0" err="1"/>
              <a:t>rámci</a:t>
            </a:r>
            <a:r>
              <a:rPr lang="en-CA" sz="2000" dirty="0"/>
              <a:t> </a:t>
            </a:r>
            <a:r>
              <a:rPr lang="en-CA" sz="2000" dirty="0" err="1"/>
              <a:t>rozpočtu</a:t>
            </a:r>
            <a:r>
              <a:rPr lang="en-CA" sz="2000" dirty="0"/>
              <a:t>.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err="1"/>
              <a:t>Webové</a:t>
            </a:r>
            <a:r>
              <a:rPr lang="en-CA" sz="2000" dirty="0"/>
              <a:t> </a:t>
            </a:r>
            <a:r>
              <a:rPr lang="en-CA" sz="2000" dirty="0" err="1"/>
              <a:t>projekty</a:t>
            </a:r>
            <a:r>
              <a:rPr lang="en-CA" sz="2000" dirty="0"/>
              <a:t> </a:t>
            </a:r>
            <a:r>
              <a:rPr lang="en-CA" sz="2000" dirty="0" err="1"/>
              <a:t>jsou</a:t>
            </a:r>
            <a:r>
              <a:rPr lang="en-CA" sz="2000" dirty="0"/>
              <a:t> </a:t>
            </a:r>
            <a:r>
              <a:rPr lang="en-CA" sz="2000" dirty="0" err="1"/>
              <a:t>často</a:t>
            </a:r>
            <a:r>
              <a:rPr lang="en-CA" sz="2000" dirty="0"/>
              <a:t> </a:t>
            </a:r>
            <a:r>
              <a:rPr lang="en-CA" sz="2000" dirty="0" err="1"/>
              <a:t>komplexní</a:t>
            </a:r>
            <a:r>
              <a:rPr lang="en-CA" sz="2000" dirty="0"/>
              <a:t> a </a:t>
            </a:r>
            <a:r>
              <a:rPr lang="en-CA" sz="2000" dirty="0" err="1"/>
              <a:t>zahrnují</a:t>
            </a:r>
            <a:r>
              <a:rPr lang="en-CA" sz="2000" dirty="0"/>
              <a:t> </a:t>
            </a:r>
            <a:r>
              <a:rPr lang="en-CA" sz="2000" dirty="0" err="1"/>
              <a:t>mnoho</a:t>
            </a:r>
            <a:r>
              <a:rPr lang="en-CA" sz="2000" dirty="0"/>
              <a:t> </a:t>
            </a:r>
            <a:r>
              <a:rPr lang="en-CA" sz="2000" dirty="0" err="1"/>
              <a:t>různých</a:t>
            </a:r>
            <a:r>
              <a:rPr lang="en-CA" sz="2000" dirty="0"/>
              <a:t> </a:t>
            </a:r>
            <a:r>
              <a:rPr lang="en-CA" sz="2000" dirty="0" err="1"/>
              <a:t>aspektů</a:t>
            </a:r>
            <a:r>
              <a:rPr lang="en-CA" sz="2000" dirty="0"/>
              <a:t> – od </a:t>
            </a:r>
            <a:r>
              <a:rPr lang="en-CA" sz="2000" dirty="0" err="1"/>
              <a:t>designu</a:t>
            </a:r>
            <a:r>
              <a:rPr lang="en-CA" sz="2000" dirty="0"/>
              <a:t> a </a:t>
            </a:r>
            <a:r>
              <a:rPr lang="en-CA" sz="2000" dirty="0" err="1"/>
              <a:t>vývoje</a:t>
            </a:r>
            <a:r>
              <a:rPr lang="en-CA" sz="2000" dirty="0"/>
              <a:t> po </a:t>
            </a:r>
            <a:r>
              <a:rPr lang="en-CA" sz="2000" dirty="0" err="1"/>
              <a:t>obsah</a:t>
            </a:r>
            <a:r>
              <a:rPr lang="en-CA" sz="2000" dirty="0"/>
              <a:t> a marketing.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Řízení projektu tvorby webu</a:t>
            </a:r>
          </a:p>
        </p:txBody>
      </p:sp>
    </p:spTree>
    <p:extLst>
      <p:ext uri="{BB962C8B-B14F-4D97-AF65-F5344CB8AC3E}">
        <p14:creationId xmlns:p14="http://schemas.microsoft.com/office/powerpoint/2010/main" val="189584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PROJEKTOVÉ ŘÍZENÍ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Specifikace projektu s klientem</a:t>
            </a:r>
            <a:r>
              <a:rPr lang="cs-CZ" sz="2000" dirty="0"/>
              <a:t> – Schůzka ke specifikaci zadání, zjištění cílů. </a:t>
            </a:r>
            <a:br>
              <a:rPr lang="cs-CZ" sz="2000" dirty="0"/>
            </a:b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Cíl projektu </a:t>
            </a:r>
            <a:r>
              <a:rPr lang="cs-CZ" sz="2000" dirty="0"/>
              <a:t>(redesign webu, tvorba nového webu, optimalizace stávajícího webu, audit webu,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Sestavení</a:t>
            </a:r>
            <a:r>
              <a:rPr lang="en-CA" sz="2000" b="1" dirty="0"/>
              <a:t> </a:t>
            </a:r>
            <a:r>
              <a:rPr lang="en-CA" sz="2000" b="1" dirty="0" err="1"/>
              <a:t>týmu</a:t>
            </a:r>
            <a:r>
              <a:rPr lang="en-CA" sz="2000" b="1" dirty="0"/>
              <a:t> a </a:t>
            </a:r>
            <a:r>
              <a:rPr lang="en-CA" sz="2000" b="1" dirty="0" err="1"/>
              <a:t>vydefinování</a:t>
            </a:r>
            <a:r>
              <a:rPr lang="en-CA" sz="2000" b="1" dirty="0"/>
              <a:t> </a:t>
            </a:r>
            <a:r>
              <a:rPr lang="en-CA" sz="2000" b="1" dirty="0" err="1"/>
              <a:t>rolí</a:t>
            </a:r>
            <a:r>
              <a:rPr lang="en-CA" sz="2000" b="1" dirty="0"/>
              <a:t> </a:t>
            </a:r>
            <a:r>
              <a:rPr lang="en-CA" sz="2000" dirty="0"/>
              <a:t>– </a:t>
            </a:r>
            <a:r>
              <a:rPr lang="en-CA" sz="2000" dirty="0" err="1"/>
              <a:t>každý</a:t>
            </a:r>
            <a:r>
              <a:rPr lang="en-CA" sz="2000" dirty="0"/>
              <a:t> v </a:t>
            </a:r>
            <a:r>
              <a:rPr lang="en-CA" sz="2000" dirty="0" err="1"/>
              <a:t>týmu</a:t>
            </a:r>
            <a:r>
              <a:rPr lang="en-CA" sz="2000" dirty="0"/>
              <a:t> by </a:t>
            </a:r>
            <a:r>
              <a:rPr lang="en-CA" sz="2000" dirty="0" err="1"/>
              <a:t>měl</a:t>
            </a:r>
            <a:r>
              <a:rPr lang="en-CA" sz="2000" dirty="0"/>
              <a:t> </a:t>
            </a:r>
            <a:r>
              <a:rPr lang="en-CA" sz="2000" dirty="0" err="1"/>
              <a:t>mít</a:t>
            </a:r>
            <a:r>
              <a:rPr lang="en-CA" sz="2000" dirty="0"/>
              <a:t> </a:t>
            </a:r>
            <a:r>
              <a:rPr lang="en-CA" sz="2000" dirty="0" err="1"/>
              <a:t>jasně</a:t>
            </a:r>
            <a:r>
              <a:rPr lang="en-CA" sz="2000" dirty="0"/>
              <a:t> </a:t>
            </a:r>
            <a:r>
              <a:rPr lang="en-CA" sz="2000" dirty="0" err="1"/>
              <a:t>vydefinovanou</a:t>
            </a:r>
            <a:r>
              <a:rPr lang="en-CA" sz="2000" dirty="0"/>
              <a:t> </a:t>
            </a:r>
            <a:r>
              <a:rPr lang="en-CA" sz="2000" dirty="0" err="1"/>
              <a:t>roli</a:t>
            </a:r>
            <a:r>
              <a:rPr lang="en-CA" sz="2000" dirty="0"/>
              <a:t>. </a:t>
            </a:r>
            <a:r>
              <a:rPr lang="en-CA" sz="2000" dirty="0" err="1"/>
              <a:t>Pokud</a:t>
            </a:r>
            <a:r>
              <a:rPr lang="en-CA" sz="2000" dirty="0"/>
              <a:t> je </a:t>
            </a:r>
            <a:r>
              <a:rPr lang="en-CA" sz="2000" dirty="0" err="1"/>
              <a:t>tento</a:t>
            </a:r>
            <a:r>
              <a:rPr lang="en-CA" sz="2000" dirty="0"/>
              <a:t> </a:t>
            </a:r>
            <a:r>
              <a:rPr lang="en-CA" sz="2000" dirty="0" err="1"/>
              <a:t>krok</a:t>
            </a:r>
            <a:r>
              <a:rPr lang="en-CA" sz="2000" dirty="0"/>
              <a:t> </a:t>
            </a:r>
            <a:r>
              <a:rPr lang="en-CA" sz="2000" dirty="0" err="1"/>
              <a:t>přeskočen</a:t>
            </a:r>
            <a:r>
              <a:rPr lang="en-CA" sz="2000" dirty="0"/>
              <a:t>, </a:t>
            </a:r>
            <a:r>
              <a:rPr lang="en-CA" sz="2000" dirty="0" err="1"/>
              <a:t>hrozí</a:t>
            </a:r>
            <a:r>
              <a:rPr lang="en-CA" sz="2000" dirty="0"/>
              <a:t> chaos.</a:t>
            </a:r>
            <a:br>
              <a:rPr lang="en-CA" sz="2000" b="1" dirty="0"/>
            </a:br>
            <a:endParaRPr lang="en-CA" sz="2000" b="1" dirty="0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707F0B68-9783-6F65-3A7D-91703002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</p:spPr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Řízení projektu tvorby webu</a:t>
            </a:r>
          </a:p>
        </p:txBody>
      </p:sp>
    </p:spTree>
    <p:extLst>
      <p:ext uri="{BB962C8B-B14F-4D97-AF65-F5344CB8AC3E}">
        <p14:creationId xmlns:p14="http://schemas.microsoft.com/office/powerpoint/2010/main" val="233993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HARMONOGRAM ČINNOSTÍ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Sestavení harmonogramu </a:t>
            </a:r>
            <a:r>
              <a:rPr lang="cs-CZ" sz="2000" dirty="0"/>
              <a:t>– časový plán, podle kterého musí být realizovány činnosti v rámci projektu. </a:t>
            </a:r>
            <a:br>
              <a:rPr lang="cs-CZ" sz="2000" b="1" dirty="0"/>
            </a:b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Milník </a:t>
            </a:r>
            <a:r>
              <a:rPr lang="cs-CZ" sz="2000" dirty="0"/>
              <a:t>– významný bod v časovém plánu projektu. Jedná se o předem definovaný moment, který označuje dokončení klíčové fáze nebo dosažení důležitého cíle v rámci projektu. Milníky jsou často používány jako kontrolní body pro hodnocení pokroku.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Časová</a:t>
            </a:r>
            <a:r>
              <a:rPr lang="en-CA" sz="2000" b="1" dirty="0"/>
              <a:t> </a:t>
            </a:r>
            <a:r>
              <a:rPr lang="en-CA" sz="2000" b="1" dirty="0" err="1"/>
              <a:t>rezerva</a:t>
            </a:r>
            <a:r>
              <a:rPr lang="en-CA" sz="2000" b="1" dirty="0"/>
              <a:t> </a:t>
            </a:r>
            <a:r>
              <a:rPr lang="en-CA" sz="2000" dirty="0"/>
              <a:t>- </a:t>
            </a:r>
            <a:r>
              <a:rPr lang="en-CA" sz="2000" dirty="0" err="1"/>
              <a:t>pomáhá</a:t>
            </a:r>
            <a:r>
              <a:rPr lang="en-CA" sz="2000" dirty="0"/>
              <a:t> </a:t>
            </a:r>
            <a:r>
              <a:rPr lang="en-CA" sz="2000" dirty="0" err="1"/>
              <a:t>zvládat</a:t>
            </a:r>
            <a:r>
              <a:rPr lang="en-CA" sz="2000" dirty="0"/>
              <a:t> </a:t>
            </a:r>
            <a:r>
              <a:rPr lang="en-CA" sz="2000" dirty="0" err="1"/>
              <a:t>nečekané</a:t>
            </a:r>
            <a:r>
              <a:rPr lang="en-CA" sz="2000" dirty="0"/>
              <a:t> </a:t>
            </a:r>
            <a:r>
              <a:rPr lang="en-CA" sz="2000" dirty="0" err="1"/>
              <a:t>situace</a:t>
            </a:r>
            <a:r>
              <a:rPr lang="en-CA" sz="2000" dirty="0"/>
              <a:t> a </a:t>
            </a:r>
            <a:r>
              <a:rPr lang="en-CA" sz="2000" dirty="0" err="1"/>
              <a:t>zpoždění</a:t>
            </a:r>
            <a:r>
              <a:rPr lang="en-CA" sz="2000" dirty="0"/>
              <a:t>. </a:t>
            </a:r>
            <a:r>
              <a:rPr lang="en-CA" sz="2000" dirty="0" err="1"/>
              <a:t>Umožňují</a:t>
            </a:r>
            <a:r>
              <a:rPr lang="en-CA" sz="2000" dirty="0"/>
              <a:t> </a:t>
            </a:r>
            <a:r>
              <a:rPr lang="en-CA" sz="2000" dirty="0" err="1"/>
              <a:t>týmu</a:t>
            </a:r>
            <a:r>
              <a:rPr lang="en-CA" sz="2000" dirty="0"/>
              <a:t> </a:t>
            </a:r>
            <a:r>
              <a:rPr lang="en-CA" sz="2000" dirty="0" err="1"/>
              <a:t>zachovat</a:t>
            </a:r>
            <a:r>
              <a:rPr lang="en-CA" sz="2000" dirty="0"/>
              <a:t> </a:t>
            </a:r>
            <a:r>
              <a:rPr lang="en-CA" sz="2000" dirty="0" err="1"/>
              <a:t>plán</a:t>
            </a:r>
            <a:r>
              <a:rPr lang="en-CA" sz="2000" dirty="0"/>
              <a:t> a </a:t>
            </a:r>
            <a:r>
              <a:rPr lang="en-CA" sz="2000" dirty="0" err="1"/>
              <a:t>dodržet</a:t>
            </a:r>
            <a:r>
              <a:rPr lang="en-CA" sz="2000" dirty="0"/>
              <a:t> </a:t>
            </a:r>
            <a:r>
              <a:rPr lang="en-CA" sz="2000" dirty="0" err="1"/>
              <a:t>termíny</a:t>
            </a:r>
            <a:r>
              <a:rPr lang="en-CA" sz="2000" dirty="0"/>
              <a:t> </a:t>
            </a:r>
            <a:r>
              <a:rPr lang="en-CA" sz="2000" dirty="0" err="1"/>
              <a:t>i</a:t>
            </a:r>
            <a:r>
              <a:rPr lang="en-CA" sz="2000" dirty="0"/>
              <a:t> </a:t>
            </a:r>
            <a:r>
              <a:rPr lang="en-CA" sz="2000" dirty="0" err="1"/>
              <a:t>přes</a:t>
            </a:r>
            <a:r>
              <a:rPr lang="en-CA" sz="2000" dirty="0"/>
              <a:t> </a:t>
            </a:r>
            <a:r>
              <a:rPr lang="en-CA" sz="2000" dirty="0" err="1"/>
              <a:t>nepředvídané</a:t>
            </a:r>
            <a:r>
              <a:rPr lang="en-CA" sz="2000" dirty="0"/>
              <a:t> </a:t>
            </a:r>
            <a:r>
              <a:rPr lang="en-CA" sz="2000" dirty="0" err="1"/>
              <a:t>události</a:t>
            </a:r>
            <a:r>
              <a:rPr lang="en-CA" sz="2000" dirty="0"/>
              <a:t> </a:t>
            </a:r>
            <a:r>
              <a:rPr lang="en-CA" sz="2000" dirty="0" err="1"/>
              <a:t>nebo</a:t>
            </a:r>
            <a:r>
              <a:rPr lang="en-CA" sz="2000" dirty="0"/>
              <a:t> </a:t>
            </a:r>
            <a:r>
              <a:rPr lang="en-CA" sz="2000" dirty="0" err="1"/>
              <a:t>změny</a:t>
            </a:r>
            <a:r>
              <a:rPr lang="en-CA" sz="2000" dirty="0"/>
              <a:t> v </a:t>
            </a:r>
            <a:r>
              <a:rPr lang="en-CA" sz="2000" dirty="0" err="1"/>
              <a:t>projektu</a:t>
            </a:r>
            <a:r>
              <a:rPr lang="en-CA" sz="2000" dirty="0"/>
              <a:t>.</a:t>
            </a:r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2B20BA26-95ED-0CF9-4DEC-649C08DC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</p:spPr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Řízení projektu tvorby webu</a:t>
            </a:r>
          </a:p>
        </p:txBody>
      </p:sp>
    </p:spTree>
    <p:extLst>
      <p:ext uri="{BB962C8B-B14F-4D97-AF65-F5344CB8AC3E}">
        <p14:creationId xmlns:p14="http://schemas.microsoft.com/office/powerpoint/2010/main" val="361741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HARMONOGRAM ČINNOSTÍ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Naplánovaná činnost </a:t>
            </a:r>
            <a:r>
              <a:rPr lang="cs-CZ" sz="2000" dirty="0"/>
              <a:t>(co se bude dělat)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Termín začátku činnosti </a:t>
            </a:r>
            <a:r>
              <a:rPr lang="cs-CZ" sz="2000" dirty="0"/>
              <a:t>(od kdy)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Termín konce činnosti </a:t>
            </a:r>
            <a:r>
              <a:rPr lang="cs-CZ" sz="2000" dirty="0"/>
              <a:t>(do kdy)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Zdroje potřebné k provedení činnosti </a:t>
            </a:r>
            <a:r>
              <a:rPr lang="cs-CZ" sz="2000" dirty="0"/>
              <a:t>(seznam materiálů, nástrojů, informací nebo podpory, které jsou potřeba)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Očekávaný výstup</a:t>
            </a:r>
            <a:r>
              <a:rPr lang="en-CA" sz="2000" dirty="0"/>
              <a:t> (co se </a:t>
            </a:r>
            <a:r>
              <a:rPr lang="en-CA" sz="2000" dirty="0" err="1"/>
              <a:t>odevzdá</a:t>
            </a:r>
            <a:r>
              <a:rPr lang="en-CA" sz="2000" dirty="0"/>
              <a:t>)</a:t>
            </a: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Přiřazení odpovědné osoby </a:t>
            </a:r>
            <a:r>
              <a:rPr lang="cs-CZ" sz="2000" dirty="0"/>
              <a:t>(kdo to má na starost – vždy jen 1 člověk)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Kontakt na odpovědnou osobu </a:t>
            </a:r>
            <a:r>
              <a:rPr lang="cs-CZ" sz="2000" dirty="0"/>
              <a:t>(e-mail, telefon)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Tým</a:t>
            </a:r>
            <a:r>
              <a:rPr lang="cs-CZ" sz="2000" dirty="0"/>
              <a:t> (další lidé, kteří se podílí)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Priorita úkolů </a:t>
            </a:r>
            <a:r>
              <a:rPr lang="cs-CZ" sz="2000" dirty="0"/>
              <a:t>(jak jsou důležité)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Provázanost mezi úkoly </a:t>
            </a:r>
            <a:r>
              <a:rPr lang="cs-CZ" sz="2000" dirty="0"/>
              <a:t>(jak jsou navzájem propojené)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2B20BA26-95ED-0CF9-4DEC-649C08DC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</p:spPr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Řízení projektu tvorby webu</a:t>
            </a:r>
          </a:p>
        </p:txBody>
      </p:sp>
    </p:spTree>
    <p:extLst>
      <p:ext uri="{BB962C8B-B14F-4D97-AF65-F5344CB8AC3E}">
        <p14:creationId xmlns:p14="http://schemas.microsoft.com/office/powerpoint/2010/main" val="1920971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CHECKLISTY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Seřazený seznam úkolů, které je potřeba splnit k dosažení cíle projektu.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/>
          </a:p>
          <a:p>
            <a:r>
              <a:rPr lang="cs-CZ" sz="2000" b="1" dirty="0"/>
              <a:t>Proč?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Zajištění úplnosti (na nic se nezapomene)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Snížení rizika chyb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Sledování pokroku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/>
          </a:p>
          <a:p>
            <a:r>
              <a:rPr lang="cs-CZ" sz="2000" b="1" dirty="0"/>
              <a:t>Jak je používat?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Vytvoření seznamu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Prioritizace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Označování dokončených úkolů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Pravidelná kontrola</a:t>
            </a:r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666E65F2-DE5A-BC56-E0FD-0E2CDEEB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</p:spPr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Řízení projektu tvorby webu</a:t>
            </a:r>
          </a:p>
        </p:txBody>
      </p:sp>
    </p:spTree>
    <p:extLst>
      <p:ext uri="{BB962C8B-B14F-4D97-AF65-F5344CB8AC3E}">
        <p14:creationId xmlns:p14="http://schemas.microsoft.com/office/powerpoint/2010/main" val="366144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</a:t>
            </a:r>
            <a:endParaRPr lang="cs-CZ" dirty="0"/>
          </a:p>
        </p:txBody>
      </p:sp>
      <p:sp>
        <p:nvSpPr>
          <p:cNvPr id="72" name="Google Shape;72;p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Fáze</a:t>
            </a:r>
            <a:r>
              <a:rPr lang="en-CA" dirty="0"/>
              <a:t> </a:t>
            </a:r>
            <a:r>
              <a:rPr lang="en-CA" dirty="0" err="1"/>
              <a:t>objevování</a:t>
            </a:r>
            <a:endParaRPr dirty="0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4CB53C7-06F2-C52A-75F0-90B2A98E5DFB}"/>
              </a:ext>
            </a:extLst>
          </p:cNvPr>
          <p:cNvSpPr txBox="1">
            <a:spLocks/>
          </p:cNvSpPr>
          <p:nvPr/>
        </p:nvSpPr>
        <p:spPr>
          <a:xfrm>
            <a:off x="126829" y="2738411"/>
            <a:ext cx="1729748" cy="379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OBJEVOVÁNÍ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DA325C-3DAB-ACB7-0852-512D106A7BE8}"/>
              </a:ext>
            </a:extLst>
          </p:cNvPr>
          <p:cNvCxnSpPr>
            <a:cxnSpLocks/>
          </p:cNvCxnSpPr>
          <p:nvPr/>
        </p:nvCxnSpPr>
        <p:spPr>
          <a:xfrm>
            <a:off x="971600" y="2427734"/>
            <a:ext cx="70567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136944-F8C6-D045-89DD-20DE3BC4A8CC}"/>
              </a:ext>
            </a:extLst>
          </p:cNvPr>
          <p:cNvSpPr txBox="1">
            <a:spLocks/>
          </p:cNvSpPr>
          <p:nvPr/>
        </p:nvSpPr>
        <p:spPr>
          <a:xfrm>
            <a:off x="668677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EVALUACE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AFFF61F-FBFD-892C-281D-66B072AC2114}"/>
              </a:ext>
            </a:extLst>
          </p:cNvPr>
          <p:cNvSpPr txBox="1">
            <a:spLocks/>
          </p:cNvSpPr>
          <p:nvPr/>
        </p:nvSpPr>
        <p:spPr>
          <a:xfrm>
            <a:off x="1972965" y="2738295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VÝZKUM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545C494-404B-5368-BBF3-572E4062A96E}"/>
              </a:ext>
            </a:extLst>
          </p:cNvPr>
          <p:cNvSpPr txBox="1">
            <a:spLocks/>
          </p:cNvSpPr>
          <p:nvPr/>
        </p:nvSpPr>
        <p:spPr>
          <a:xfrm>
            <a:off x="436902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TVORBA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41EB10A-5509-4E49-3C15-8A272760C0F8}"/>
              </a:ext>
            </a:extLst>
          </p:cNvPr>
          <p:cNvSpPr/>
          <p:nvPr/>
        </p:nvSpPr>
        <p:spPr>
          <a:xfrm>
            <a:off x="955725" y="2326140"/>
            <a:ext cx="203188" cy="2031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E9F462-FFCB-2672-CEE3-5D5820CFE8B0}"/>
              </a:ext>
            </a:extLst>
          </p:cNvPr>
          <p:cNvSpPr/>
          <p:nvPr/>
        </p:nvSpPr>
        <p:spPr>
          <a:xfrm>
            <a:off x="3089420" y="2321759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E454C33-6F15-4299-C8E3-7FD5A2E55478}"/>
              </a:ext>
            </a:extLst>
          </p:cNvPr>
          <p:cNvSpPr/>
          <p:nvPr/>
        </p:nvSpPr>
        <p:spPr>
          <a:xfrm>
            <a:off x="7841071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9573DB8-3C53-4B1A-3AF5-94FC179C2C86}"/>
              </a:ext>
            </a:extLst>
          </p:cNvPr>
          <p:cNvSpPr/>
          <p:nvPr/>
        </p:nvSpPr>
        <p:spPr>
          <a:xfrm>
            <a:off x="5426304" y="2365619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97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PROJEKTOVÉ NÁSTROJE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E5E52F7-2074-737A-ECBF-1CFC307C1C54}"/>
              </a:ext>
            </a:extLst>
          </p:cNvPr>
          <p:cNvSpPr txBox="1"/>
          <p:nvPr/>
        </p:nvSpPr>
        <p:spPr>
          <a:xfrm>
            <a:off x="92290" y="894075"/>
            <a:ext cx="8368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Projektové nástroje:</a:t>
            </a:r>
            <a:r>
              <a:rPr lang="cs-CZ" sz="2000" dirty="0"/>
              <a:t> softwarové aplikace či platformy, které umožňují plánovat, organizovat, sledovat a spravovat různé aspekty projektů.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Tyto nástroje poskytují užitečný přehled o postupu projektu a pomáhají týmům udržet projekt v souladu s cíli a termíny.</a:t>
            </a:r>
            <a:endParaRPr lang="en-CA" sz="2000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44A089F2-3129-E6C5-1866-B6F4E397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</p:spPr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Řízení projektu tvorby webu</a:t>
            </a:r>
          </a:p>
        </p:txBody>
      </p:sp>
    </p:spTree>
    <p:extLst>
      <p:ext uri="{BB962C8B-B14F-4D97-AF65-F5344CB8AC3E}">
        <p14:creationId xmlns:p14="http://schemas.microsoft.com/office/powerpoint/2010/main" val="24158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PROJEKTOVÉ NÁSTROJE - Funkce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Plánování a sledování úkolů </a:t>
            </a:r>
            <a:r>
              <a:rPr lang="cs-CZ" sz="2000" dirty="0"/>
              <a:t>- Možnost vytvářet, přiřazovat a sledovat úkoly a </a:t>
            </a:r>
            <a:r>
              <a:rPr lang="cs-CZ" sz="2000" dirty="0" err="1"/>
              <a:t>podúkoly</a:t>
            </a:r>
            <a:r>
              <a:rPr lang="cs-CZ" sz="2000" dirty="0"/>
              <a:t>. Nastavení termínů a priorit pro jednotlivé úkoly.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Týmová spolupráce </a:t>
            </a:r>
            <a:r>
              <a:rPr lang="cs-CZ" sz="2000" dirty="0"/>
              <a:t>- Sdílení souborů a dokumentů. Komentáře u úkolů a integrace s komunikačními nástroji.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Sledování pokroku a výkonnosti </a:t>
            </a:r>
            <a:r>
              <a:rPr lang="cs-CZ" sz="2000" dirty="0"/>
              <a:t>- Dashboardy a reporty ukazující aktuální stav projektu.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Integrace s jinými nástroji </a:t>
            </a:r>
            <a:r>
              <a:rPr lang="cs-CZ" sz="2000" dirty="0"/>
              <a:t>- Možnost propojení s dalšími aplikacemi a systémy (např. e-mail, </a:t>
            </a:r>
            <a:r>
              <a:rPr lang="cs-CZ" sz="2000" dirty="0" err="1"/>
              <a:t>Slack</a:t>
            </a:r>
            <a:r>
              <a:rPr lang="cs-CZ" sz="2000" dirty="0"/>
              <a:t> atd.)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AAD0EC-3908-6C1A-849D-84B63B83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</p:spPr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Řízení projektu tvorby webu</a:t>
            </a:r>
          </a:p>
        </p:txBody>
      </p:sp>
    </p:spTree>
    <p:extLst>
      <p:ext uri="{BB962C8B-B14F-4D97-AF65-F5344CB8AC3E}">
        <p14:creationId xmlns:p14="http://schemas.microsoft.com/office/powerpoint/2010/main" val="2656256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PROJEKTOVÉ NÁSTROJE – Kdy je vhodné jej zavést?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VŽDY.</a:t>
            </a:r>
            <a:br>
              <a:rPr lang="cs-CZ" sz="2000" b="1" dirty="0"/>
            </a:b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Zvýšení počtu a složitosti projektů </a:t>
            </a:r>
            <a:r>
              <a:rPr lang="cs-CZ" sz="2000" dirty="0"/>
              <a:t>-</a:t>
            </a:r>
            <a:r>
              <a:rPr lang="cs-CZ" sz="2000" b="1" dirty="0"/>
              <a:t> </a:t>
            </a:r>
            <a:r>
              <a:rPr lang="cs-CZ" sz="2000" dirty="0"/>
              <a:t>Při řízení více projektů současně, zvláště pokud jsou tyto projekty složité nebo vyžadují koordinaci mezi různými týmy.</a:t>
            </a:r>
            <a:br>
              <a:rPr lang="cs-CZ" sz="2000" b="1" dirty="0"/>
            </a:b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Potřeba lepší organizace a přehledu </a:t>
            </a:r>
            <a:r>
              <a:rPr lang="cs-CZ" sz="2000" dirty="0"/>
              <a:t>- Když stávající metody řízení (např. e-maily, tabulky) již nezvládají efektivně spravovat úkoly a termíny.</a:t>
            </a:r>
            <a:br>
              <a:rPr lang="cs-CZ" sz="2000" b="1" dirty="0"/>
            </a:b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Nedostatečná komunikace a spolupráce v týmu </a:t>
            </a:r>
            <a:r>
              <a:rPr lang="cs-CZ" sz="2000" dirty="0"/>
              <a:t>- Pokud tým zaznamenává problémy s komunikací nebo koordinací úkolů, což vede k nejasnostem nebo zpožděním v projektu.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225F539-173D-1722-3039-81DA5E464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</p:spPr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Řízení projektu tvorby webu</a:t>
            </a:r>
          </a:p>
        </p:txBody>
      </p:sp>
    </p:spTree>
    <p:extLst>
      <p:ext uri="{BB962C8B-B14F-4D97-AF65-F5344CB8AC3E}">
        <p14:creationId xmlns:p14="http://schemas.microsoft.com/office/powerpoint/2010/main" val="2711102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PROJEKTOVÉ NÁSTROJE – Tabulky (Google)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Tabulky nejsou projektový nástroj. </a:t>
            </a:r>
            <a:r>
              <a:rPr lang="cs-CZ" sz="2000" dirty="0"/>
              <a:t>Často je ale firmy využívají jako přechodnou fázi tehdy, když už pouhá ústní, e-mailová a </a:t>
            </a:r>
            <a:r>
              <a:rPr lang="cs-CZ" sz="2000" dirty="0" err="1"/>
              <a:t>messengerová</a:t>
            </a:r>
            <a:r>
              <a:rPr lang="cs-CZ" sz="2000" dirty="0"/>
              <a:t> komunikace nestačí.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Google Tabulky fungují podobně, jako Excel od Microsoft Office. Jejich velkou výhodou je to, že podporují kolaboraci mezi členy týmu.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Tabulky jde nad rámec základních funkcí vylepšit různými doplňky.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Tabulky lze vizuálně upravit tak, aby jejich prostředí bylo přívětivější.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B46C8C-67BA-B302-48B2-0DF753FF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</p:spPr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Řízení projektu tvorby webu</a:t>
            </a:r>
          </a:p>
        </p:txBody>
      </p:sp>
    </p:spTree>
    <p:extLst>
      <p:ext uri="{BB962C8B-B14F-4D97-AF65-F5344CB8AC3E}">
        <p14:creationId xmlns:p14="http://schemas.microsoft.com/office/powerpoint/2010/main" val="3831573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PROJEKTOVÉ NÁSTROJE – Tabulky (Google)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0112A3-3FCA-20BA-0ABF-0A9DF2DC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6" y="668679"/>
            <a:ext cx="7772400" cy="44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9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PROJEKTOVÉ NÁSTROJE – </a:t>
            </a:r>
            <a:r>
              <a:rPr lang="cs-CZ" sz="2000" b="1" dirty="0" err="1"/>
              <a:t>Trello</a:t>
            </a:r>
            <a:endParaRPr 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Projektový nástroj pro organizaci projektů pomocí nástěnek, sloupců a karet.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Sloupce nástěnky</a:t>
            </a:r>
            <a:r>
              <a:rPr lang="cs-CZ" sz="2000" dirty="0"/>
              <a:t> – nejčastěji Zásobník úkolů, Probíhající úkoly, Dokončené úkoly.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Karty</a:t>
            </a:r>
            <a:r>
              <a:rPr lang="cs-CZ" sz="2000" dirty="0"/>
              <a:t> – 1 karta = 1 úkol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Seznamy</a:t>
            </a:r>
            <a:r>
              <a:rPr lang="cs-CZ" sz="2000" dirty="0"/>
              <a:t> – to do listy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Přidělování úkolů jednotlivým členům týmu.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Propojení s nástroji, např. </a:t>
            </a:r>
            <a:r>
              <a:rPr lang="cs-CZ" sz="2000" dirty="0" err="1"/>
              <a:t>Slack</a:t>
            </a:r>
            <a:r>
              <a:rPr lang="cs-CZ" sz="2000" dirty="0"/>
              <a:t>, Google Drive atd.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Další nástroje: </a:t>
            </a:r>
            <a:r>
              <a:rPr lang="cs-CZ" sz="2000" dirty="0" err="1"/>
              <a:t>Freelo</a:t>
            </a:r>
            <a:r>
              <a:rPr lang="cs-CZ" sz="2000" dirty="0"/>
              <a:t>, </a:t>
            </a:r>
            <a:r>
              <a:rPr lang="cs-CZ" sz="2000" dirty="0" err="1"/>
              <a:t>Asana</a:t>
            </a:r>
            <a:r>
              <a:rPr lang="cs-CZ" sz="2000" dirty="0"/>
              <a:t>, …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AF6CA5-FE0D-861C-ABB5-FEA59FE9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</p:spPr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Řízení projektu tvorby webu</a:t>
            </a:r>
          </a:p>
        </p:txBody>
      </p:sp>
    </p:spTree>
    <p:extLst>
      <p:ext uri="{BB962C8B-B14F-4D97-AF65-F5344CB8AC3E}">
        <p14:creationId xmlns:p14="http://schemas.microsoft.com/office/powerpoint/2010/main" val="2207943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PROJEKTOVÉ NÁSTROJE – </a:t>
            </a:r>
            <a:r>
              <a:rPr lang="cs-CZ" sz="2000" b="1" dirty="0" err="1"/>
              <a:t>Trello</a:t>
            </a:r>
            <a:endParaRPr lang="cs-CZ" sz="2000" b="1" dirty="0"/>
          </a:p>
        </p:txBody>
      </p:sp>
      <p:pic>
        <p:nvPicPr>
          <p:cNvPr id="5" name="Obrázek 4" descr="Obsah obrázku snímek obrazovky, software, text, Počítačová ikona&#10;&#10;Popis byl vytvořen automaticky">
            <a:extLst>
              <a:ext uri="{FF2B5EF4-FFF2-40B4-BE49-F238E27FC236}">
                <a16:creationId xmlns:a16="http://schemas.microsoft.com/office/drawing/2014/main" id="{30EC938C-06B7-86F4-BCE5-D0EF54772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0" y="662859"/>
            <a:ext cx="8798838" cy="43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9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LEADERSHIP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Komunikace a naslouchání - </a:t>
            </a:r>
            <a:r>
              <a:rPr lang="cs-CZ" sz="2000" dirty="0"/>
              <a:t>Komunikace je základem leadershipu. Manažeři by měli umět efektivně komunikovat a také aktivně naslouchat potřebám a názorům svého týmu.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Inspirace</a:t>
            </a:r>
            <a:r>
              <a:rPr lang="en-CA" sz="2000" b="1" dirty="0"/>
              <a:t> a </a:t>
            </a:r>
            <a:r>
              <a:rPr lang="en-CA" sz="2000" b="1" dirty="0" err="1"/>
              <a:t>motivace</a:t>
            </a:r>
            <a:r>
              <a:rPr lang="en-CA" sz="2000" b="1" dirty="0"/>
              <a:t> </a:t>
            </a:r>
            <a:r>
              <a:rPr lang="en-CA" sz="2000" dirty="0"/>
              <a:t>- Leader by </a:t>
            </a:r>
            <a:r>
              <a:rPr lang="en-CA" sz="2000" dirty="0" err="1"/>
              <a:t>měl</a:t>
            </a:r>
            <a:r>
              <a:rPr lang="en-CA" sz="2000" dirty="0"/>
              <a:t> </a:t>
            </a:r>
            <a:r>
              <a:rPr lang="en-CA" sz="2000" dirty="0" err="1"/>
              <a:t>být</a:t>
            </a:r>
            <a:r>
              <a:rPr lang="en-CA" sz="2000" dirty="0"/>
              <a:t> </a:t>
            </a:r>
            <a:r>
              <a:rPr lang="en-CA" sz="2000" dirty="0" err="1"/>
              <a:t>schopen</a:t>
            </a:r>
            <a:r>
              <a:rPr lang="en-CA" sz="2000" dirty="0"/>
              <a:t> </a:t>
            </a:r>
            <a:r>
              <a:rPr lang="en-CA" sz="2000" dirty="0" err="1"/>
              <a:t>motivovat</a:t>
            </a:r>
            <a:r>
              <a:rPr lang="en-CA" sz="2000" dirty="0"/>
              <a:t> a </a:t>
            </a:r>
            <a:r>
              <a:rPr lang="en-CA" sz="2000" dirty="0" err="1"/>
              <a:t>inspirovat</a:t>
            </a:r>
            <a:r>
              <a:rPr lang="en-CA" sz="2000" dirty="0"/>
              <a:t> </a:t>
            </a:r>
            <a:r>
              <a:rPr lang="en-CA" sz="2000" dirty="0" err="1"/>
              <a:t>svůj</a:t>
            </a:r>
            <a:r>
              <a:rPr lang="en-CA" sz="2000" dirty="0"/>
              <a:t> </a:t>
            </a:r>
            <a:r>
              <a:rPr lang="en-CA" sz="2000" dirty="0" err="1"/>
              <a:t>tým</a:t>
            </a:r>
            <a:r>
              <a:rPr lang="en-CA" sz="2000" dirty="0"/>
              <a:t>, aby </a:t>
            </a:r>
            <a:r>
              <a:rPr lang="en-CA" sz="2000" dirty="0" err="1"/>
              <a:t>dosáhl</a:t>
            </a:r>
            <a:r>
              <a:rPr lang="en-CA" sz="2000" dirty="0"/>
              <a:t> </a:t>
            </a:r>
            <a:r>
              <a:rPr lang="en-CA" sz="2000" dirty="0" err="1"/>
              <a:t>nejlepších</a:t>
            </a:r>
            <a:r>
              <a:rPr lang="en-CA" sz="2000" dirty="0"/>
              <a:t> </a:t>
            </a:r>
            <a:r>
              <a:rPr lang="en-CA" sz="2000" dirty="0" err="1"/>
              <a:t>výsledků</a:t>
            </a:r>
            <a:r>
              <a:rPr lang="en-CA" sz="2000" dirty="0"/>
              <a:t> a </a:t>
            </a:r>
            <a:r>
              <a:rPr lang="en-CA" sz="2000" dirty="0" err="1"/>
              <a:t>rozvíjel</a:t>
            </a:r>
            <a:r>
              <a:rPr lang="en-CA" sz="2000" dirty="0"/>
              <a:t> se.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Delegování</a:t>
            </a:r>
            <a:r>
              <a:rPr lang="en-CA" sz="2000" b="1" dirty="0"/>
              <a:t> a </a:t>
            </a:r>
            <a:r>
              <a:rPr lang="en-CA" sz="2000" b="1" dirty="0" err="1"/>
              <a:t>důvěra</a:t>
            </a:r>
            <a:r>
              <a:rPr lang="en-CA" sz="2000" b="1" dirty="0"/>
              <a:t> </a:t>
            </a:r>
            <a:r>
              <a:rPr lang="en-CA" sz="2000" dirty="0"/>
              <a:t>- </a:t>
            </a:r>
            <a:r>
              <a:rPr lang="en-CA" sz="2000" dirty="0" err="1"/>
              <a:t>Efektivní</a:t>
            </a:r>
            <a:r>
              <a:rPr lang="en-CA" sz="2000" dirty="0"/>
              <a:t> leader </a:t>
            </a:r>
            <a:r>
              <a:rPr lang="en-CA" sz="2000" dirty="0" err="1"/>
              <a:t>ví</a:t>
            </a:r>
            <a:r>
              <a:rPr lang="en-CA" sz="2000" dirty="0"/>
              <a:t>, jak </a:t>
            </a:r>
            <a:r>
              <a:rPr lang="en-CA" sz="2000" dirty="0" err="1"/>
              <a:t>delegovat</a:t>
            </a:r>
            <a:r>
              <a:rPr lang="en-CA" sz="2000" dirty="0"/>
              <a:t> </a:t>
            </a:r>
            <a:r>
              <a:rPr lang="en-CA" sz="2000" dirty="0" err="1"/>
              <a:t>úkoly</a:t>
            </a:r>
            <a:r>
              <a:rPr lang="en-CA" sz="2000" dirty="0"/>
              <a:t> a </a:t>
            </a:r>
            <a:r>
              <a:rPr lang="en-CA" sz="2000" dirty="0" err="1"/>
              <a:t>kdy</a:t>
            </a:r>
            <a:r>
              <a:rPr lang="en-CA" sz="2000" dirty="0"/>
              <a:t> </a:t>
            </a:r>
            <a:r>
              <a:rPr lang="en-CA" sz="2000" dirty="0" err="1"/>
              <a:t>důvěřovat</a:t>
            </a:r>
            <a:r>
              <a:rPr lang="en-CA" sz="2000" dirty="0"/>
              <a:t> </a:t>
            </a:r>
            <a:r>
              <a:rPr lang="en-CA" sz="2000" dirty="0" err="1"/>
              <a:t>svému</a:t>
            </a:r>
            <a:r>
              <a:rPr lang="en-CA" sz="2000" dirty="0"/>
              <a:t> </a:t>
            </a:r>
            <a:r>
              <a:rPr lang="en-CA" sz="2000" dirty="0" err="1"/>
              <a:t>týmu</a:t>
            </a:r>
            <a:r>
              <a:rPr lang="en-CA" sz="2000" dirty="0"/>
              <a:t>, </a:t>
            </a:r>
            <a:r>
              <a:rPr lang="en-CA" sz="2000" dirty="0" err="1"/>
              <a:t>což</a:t>
            </a:r>
            <a:r>
              <a:rPr lang="en-CA" sz="2000" dirty="0"/>
              <a:t> </a:t>
            </a:r>
            <a:r>
              <a:rPr lang="en-CA" sz="2000" dirty="0" err="1"/>
              <a:t>podporuje</a:t>
            </a:r>
            <a:r>
              <a:rPr lang="en-CA" sz="2000" dirty="0"/>
              <a:t> </a:t>
            </a:r>
            <a:r>
              <a:rPr lang="en-CA" sz="2000" dirty="0" err="1"/>
              <a:t>autonomii</a:t>
            </a:r>
            <a:r>
              <a:rPr lang="en-CA" sz="2000" dirty="0"/>
              <a:t> a </a:t>
            </a:r>
            <a:r>
              <a:rPr lang="en-CA" sz="2000" dirty="0" err="1"/>
              <a:t>rozvoj</a:t>
            </a:r>
            <a:r>
              <a:rPr lang="en-CA" sz="2000" dirty="0"/>
              <a:t> </a:t>
            </a:r>
            <a:r>
              <a:rPr lang="en-CA" sz="2000" dirty="0" err="1"/>
              <a:t>dovedností</a:t>
            </a:r>
            <a:r>
              <a:rPr lang="en-CA" sz="2000" dirty="0"/>
              <a:t> </a:t>
            </a:r>
            <a:r>
              <a:rPr lang="en-CA" sz="2000" dirty="0" err="1"/>
              <a:t>členů</a:t>
            </a:r>
            <a:r>
              <a:rPr lang="en-CA" sz="2000" dirty="0"/>
              <a:t>.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Rozhodování</a:t>
            </a:r>
            <a:r>
              <a:rPr lang="en-CA" sz="2000" b="1" dirty="0"/>
              <a:t> a </a:t>
            </a:r>
            <a:r>
              <a:rPr lang="en-CA" sz="2000" b="1" dirty="0" err="1"/>
              <a:t>řešení</a:t>
            </a:r>
            <a:r>
              <a:rPr lang="en-CA" sz="2000" b="1" dirty="0"/>
              <a:t> </a:t>
            </a:r>
            <a:r>
              <a:rPr lang="en-CA" sz="2000" b="1" dirty="0" err="1"/>
              <a:t>problémů</a:t>
            </a:r>
            <a:r>
              <a:rPr lang="en-CA" sz="2000" b="1" dirty="0"/>
              <a:t>: </a:t>
            </a:r>
            <a:r>
              <a:rPr lang="en-CA" sz="2000" dirty="0" err="1"/>
              <a:t>Manažeři</a:t>
            </a:r>
            <a:r>
              <a:rPr lang="en-CA" sz="2000" dirty="0"/>
              <a:t> by </a:t>
            </a:r>
            <a:r>
              <a:rPr lang="en-CA" sz="2000" dirty="0" err="1"/>
              <a:t>měli</a:t>
            </a:r>
            <a:r>
              <a:rPr lang="en-CA" sz="2000" dirty="0"/>
              <a:t> </a:t>
            </a:r>
            <a:r>
              <a:rPr lang="en-CA" sz="2000" dirty="0" err="1"/>
              <a:t>být</a:t>
            </a:r>
            <a:r>
              <a:rPr lang="en-CA" sz="2000" dirty="0"/>
              <a:t> </a:t>
            </a:r>
            <a:r>
              <a:rPr lang="en-CA" sz="2000" dirty="0" err="1"/>
              <a:t>schopni</a:t>
            </a:r>
            <a:r>
              <a:rPr lang="en-CA" sz="2000" dirty="0"/>
              <a:t> </a:t>
            </a:r>
            <a:r>
              <a:rPr lang="en-CA" sz="2000" dirty="0" err="1"/>
              <a:t>rychle</a:t>
            </a:r>
            <a:r>
              <a:rPr lang="en-CA" sz="2000" dirty="0"/>
              <a:t> a </a:t>
            </a:r>
            <a:r>
              <a:rPr lang="en-CA" sz="2000" dirty="0" err="1"/>
              <a:t>efektivně</a:t>
            </a:r>
            <a:r>
              <a:rPr lang="en-CA" sz="2000" dirty="0"/>
              <a:t> </a:t>
            </a:r>
            <a:r>
              <a:rPr lang="en-CA" sz="2000" dirty="0" err="1"/>
              <a:t>řešit</a:t>
            </a:r>
            <a:r>
              <a:rPr lang="en-CA" sz="2000" dirty="0"/>
              <a:t> </a:t>
            </a:r>
            <a:r>
              <a:rPr lang="en-CA" sz="2000" dirty="0" err="1"/>
              <a:t>problémy</a:t>
            </a:r>
            <a:r>
              <a:rPr lang="en-CA" sz="2000" dirty="0"/>
              <a:t> a </a:t>
            </a:r>
            <a:r>
              <a:rPr lang="en-CA" sz="2000" dirty="0" err="1"/>
              <a:t>činit</a:t>
            </a:r>
            <a:r>
              <a:rPr lang="en-CA" sz="2000" dirty="0"/>
              <a:t> </a:t>
            </a:r>
            <a:r>
              <a:rPr lang="en-CA" sz="2000" dirty="0" err="1"/>
              <a:t>informovaná</a:t>
            </a:r>
            <a:r>
              <a:rPr lang="en-CA" sz="2000" dirty="0"/>
              <a:t> </a:t>
            </a:r>
            <a:r>
              <a:rPr lang="en-CA" sz="2000" dirty="0" err="1"/>
              <a:t>rozhodnutí</a:t>
            </a:r>
            <a:r>
              <a:rPr lang="en-CA" sz="2000" dirty="0"/>
              <a:t>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F862CBC-C926-E7E9-8094-A994E43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</p:spPr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Řízení projektu tvorby webu</a:t>
            </a:r>
          </a:p>
        </p:txBody>
      </p:sp>
    </p:spTree>
    <p:extLst>
      <p:ext uri="{BB962C8B-B14F-4D97-AF65-F5344CB8AC3E}">
        <p14:creationId xmlns:p14="http://schemas.microsoft.com/office/powerpoint/2010/main" val="2338606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RADIKÁLNÍ OTEVŘENOST, ZPĚTNÁ VAZBA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F862CBC-C926-E7E9-8094-A994E43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39" y="4731990"/>
            <a:ext cx="7173751" cy="219671"/>
          </a:xfrm>
        </p:spPr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Zdroj obrázku: </a:t>
            </a:r>
            <a:r>
              <a:rPr lang="cs-CZ" altLang="cs-CZ" dirty="0">
                <a:cs typeface="Times New Roman" panose="02020603050405020304" pitchFamily="18" charset="0"/>
                <a:hlinkClick r:id="rId3"/>
              </a:rPr>
              <a:t>https://www.growjob.com/__imgthumb/web/2245-3786/600-600/5b16-radikalni-otevrenost_model.png</a:t>
            </a:r>
            <a:r>
              <a:rPr lang="cs-CZ" altLang="cs-CZ" dirty="0">
                <a:cs typeface="Times New Roman" panose="02020603050405020304" pitchFamily="18" charset="0"/>
              </a:rPr>
              <a:t> (Kniha: Radikální otevřenost, Kim </a:t>
            </a:r>
            <a:r>
              <a:rPr lang="cs-CZ" altLang="cs-CZ" dirty="0" err="1">
                <a:cs typeface="Times New Roman" panose="02020603050405020304" pitchFamily="18" charset="0"/>
              </a:rPr>
              <a:t>Scott</a:t>
            </a:r>
            <a:r>
              <a:rPr lang="cs-CZ" altLang="cs-CZ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RADIKÁLNÍ OTEVŘENOST - jak budovat kulturu upřímnosti? | GrowJOB Institute">
            <a:extLst>
              <a:ext uri="{FF2B5EF4-FFF2-40B4-BE49-F238E27FC236}">
                <a16:creationId xmlns:a16="http://schemas.microsoft.com/office/drawing/2014/main" id="{DBE74C25-3ED6-F01D-5487-B833A9F5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09" y="771139"/>
            <a:ext cx="5526853" cy="39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39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Týmová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  <p:sp>
        <p:nvSpPr>
          <p:cNvPr id="4" name="Google Shape;82;p6">
            <a:extLst>
              <a:ext uri="{FF2B5EF4-FFF2-40B4-BE49-F238E27FC236}">
                <a16:creationId xmlns:a16="http://schemas.microsoft.com/office/drawing/2014/main" id="{F77AF3A1-E0E5-F57D-122B-2D1BC185FC7F}"/>
              </a:ext>
            </a:extLst>
          </p:cNvPr>
          <p:cNvSpPr txBox="1"/>
          <p:nvPr/>
        </p:nvSpPr>
        <p:spPr>
          <a:xfrm>
            <a:off x="4331331" y="1563048"/>
            <a:ext cx="419167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Vydefinování webu pro seminární práci.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budete s týmem komunikovat?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Jaký nástroj si zvolíte pro řízení projektu?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Sestavte harmonogram projektu.</a:t>
            </a:r>
          </a:p>
        </p:txBody>
      </p:sp>
    </p:spTree>
    <p:extLst>
      <p:ext uri="{BB962C8B-B14F-4D97-AF65-F5344CB8AC3E}">
        <p14:creationId xmlns:p14="http://schemas.microsoft.com/office/powerpoint/2010/main" val="121991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OBJEVOVÁNÍ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179512" y="1036866"/>
            <a:ext cx="836814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informace byste chtěli získat na první schůzce s klientem?</a:t>
            </a: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72;p5">
            <a:extLst>
              <a:ext uri="{FF2B5EF4-FFF2-40B4-BE49-F238E27FC236}">
                <a16:creationId xmlns:a16="http://schemas.microsoft.com/office/drawing/2014/main" id="{1C0F78D1-B309-D4D8-C9BF-CAFDA5A5E4A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Fáze</a:t>
            </a:r>
            <a:r>
              <a:rPr lang="en-CA" dirty="0"/>
              <a:t> </a:t>
            </a:r>
            <a:r>
              <a:rPr lang="en-CA" dirty="0" err="1"/>
              <a:t>objevování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39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OBJEVOVÁNÍ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179512" y="788626"/>
            <a:ext cx="8368141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Objevování klienta, jeho podnikání, strategických cílů atd.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 klient dělá to, co dělá? Jaké je jeho poslání?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se dostal tam, kde je dnes?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 se chce klient dostat? Jaká je jeho vize?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má klient hodnoty?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Jaký je klientův jedinečný prodejní argument (USP)?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má působit klientova značka?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Vizuální styl (logo, písmo, barvy)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Komunikační manuál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Tonalita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Rozpočet na projekt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72;p5">
            <a:extLst>
              <a:ext uri="{FF2B5EF4-FFF2-40B4-BE49-F238E27FC236}">
                <a16:creationId xmlns:a16="http://schemas.microsoft.com/office/drawing/2014/main" id="{1C0F78D1-B309-D4D8-C9BF-CAFDA5A5E4A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Fáze</a:t>
            </a:r>
            <a:r>
              <a:rPr lang="en-CA" dirty="0"/>
              <a:t> </a:t>
            </a:r>
            <a:r>
              <a:rPr lang="en-CA" dirty="0" err="1"/>
              <a:t>objevování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82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OBJEVOVÁNÍ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179512" y="788626"/>
            <a:ext cx="8368141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Objevování klienta, jeho podnikání, strategických cílů atd.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Kdo se bude o web starat po jeho předání?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Kdo bude vlastníkem hostingu, domény?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Může si klient po předání webu dílo upravovat?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72;p5">
            <a:extLst>
              <a:ext uri="{FF2B5EF4-FFF2-40B4-BE49-F238E27FC236}">
                <a16:creationId xmlns:a16="http://schemas.microsoft.com/office/drawing/2014/main" id="{1C0F78D1-B309-D4D8-C9BF-CAFDA5A5E4A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Fáze</a:t>
            </a:r>
            <a:r>
              <a:rPr lang="en-CA" dirty="0"/>
              <a:t> </a:t>
            </a:r>
            <a:r>
              <a:rPr lang="en-CA" dirty="0" err="1"/>
              <a:t>objevování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08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OBJEVOVÁNÍ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186016" y="843558"/>
            <a:ext cx="836814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mohou být cíle webu?</a:t>
            </a: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72;p5">
            <a:extLst>
              <a:ext uri="{FF2B5EF4-FFF2-40B4-BE49-F238E27FC236}">
                <a16:creationId xmlns:a16="http://schemas.microsoft.com/office/drawing/2014/main" id="{7F393BEB-4214-A066-5CA9-837BD4ACB2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Fáze</a:t>
            </a:r>
            <a:r>
              <a:rPr lang="en-CA" dirty="0"/>
              <a:t> </a:t>
            </a:r>
            <a:r>
              <a:rPr lang="en-CA" dirty="0" err="1"/>
              <a:t>objevování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27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OBJEVOVÁNÍ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186016" y="843558"/>
            <a:ext cx="836814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mohou být cíle webu?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Informovat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Pozvat na akci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Vyplnění formuláře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Přihlášení k newsletteru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Telefonický kontakt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Budování značky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Edukace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Budování důvěry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</a:p>
        </p:txBody>
      </p:sp>
      <p:sp>
        <p:nvSpPr>
          <p:cNvPr id="2" name="Google Shape;72;p5">
            <a:extLst>
              <a:ext uri="{FF2B5EF4-FFF2-40B4-BE49-F238E27FC236}">
                <a16:creationId xmlns:a16="http://schemas.microsoft.com/office/drawing/2014/main" id="{8F7B4CC2-2A38-3A16-0545-A593E6E00DD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Fáze</a:t>
            </a:r>
            <a:r>
              <a:rPr lang="en-CA" dirty="0"/>
              <a:t> </a:t>
            </a:r>
            <a:r>
              <a:rPr lang="en-CA" dirty="0" err="1"/>
              <a:t>objevování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523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SLACK.COM</a:t>
            </a:r>
            <a:endParaRPr dirty="0"/>
          </a:p>
        </p:txBody>
      </p:sp>
      <p:sp>
        <p:nvSpPr>
          <p:cNvPr id="81" name="Google Shape;81;p6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DF3E8AE-29E2-AA9F-0BCA-0C4910570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9582"/>
            <a:ext cx="9251062" cy="38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STUDUJOPF.CZ</a:t>
            </a:r>
            <a:endParaRPr dirty="0"/>
          </a:p>
        </p:txBody>
      </p:sp>
      <p:sp>
        <p:nvSpPr>
          <p:cNvPr id="81" name="Google Shape;81;p6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7A614DF-2801-37DC-B9DB-8AC26C042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09" y="873561"/>
            <a:ext cx="8810781" cy="42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0958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7639</TotalTime>
  <Words>1386</Words>
  <Application>Microsoft Macintosh PowerPoint</Application>
  <PresentationFormat>Předvádění na obrazovce (16:9)</PresentationFormat>
  <Paragraphs>223</Paragraphs>
  <Slides>29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SLU</vt:lpstr>
      <vt:lpstr>Fáze objevování</vt:lpstr>
      <vt:lpstr>PROCES TVORBY WEBU</vt:lpstr>
      <vt:lpstr>PROCES TVORBY WEBU – OBJEVOVÁNÍ</vt:lpstr>
      <vt:lpstr>PROCES TVORBY WEBU – OBJEVOVÁNÍ</vt:lpstr>
      <vt:lpstr>PROCES TVORBY WEBU – OBJEVOVÁNÍ</vt:lpstr>
      <vt:lpstr>PROCES TVORBY WEBU – OBJEVOVÁNÍ</vt:lpstr>
      <vt:lpstr>PROCES TVORBY WEBU – OBJEVOVÁNÍ</vt:lpstr>
      <vt:lpstr>SLACK.COM</vt:lpstr>
      <vt:lpstr>STUDUJOPF.CZ</vt:lpstr>
      <vt:lpstr>OPF.SLU.CZ</vt:lpstr>
      <vt:lpstr>PROCES TVORBY WEBU – OBJEVOVÁNÍ – RED FLAGS</vt:lpstr>
      <vt:lpstr>PROCES TVORBY WEBU – OBJEVOVÁNÍ – RED FLAGS</vt:lpstr>
      <vt:lpstr>Řízení projektu tvorby webu</vt:lpstr>
      <vt:lpstr>PROJEKTOVÉ ŘÍZENÍ</vt:lpstr>
      <vt:lpstr>PROJEKTOVÉ ŘÍZENÍ</vt:lpstr>
      <vt:lpstr>PROJEKTOVÉ ŘÍZENÍ</vt:lpstr>
      <vt:lpstr>HARMONOGRAM ČINNOSTÍ</vt:lpstr>
      <vt:lpstr>HARMONOGRAM ČINNOSTÍ</vt:lpstr>
      <vt:lpstr>CHECKLISTY</vt:lpstr>
      <vt:lpstr>PROJEKTOVÉ NÁSTROJE</vt:lpstr>
      <vt:lpstr>PROJEKTOVÉ NÁSTROJE - Funkce</vt:lpstr>
      <vt:lpstr>PROJEKTOVÉ NÁSTROJE – Kdy je vhodné jej zavést?</vt:lpstr>
      <vt:lpstr>PROJEKTOVÉ NÁSTROJE – Tabulky (Google)</vt:lpstr>
      <vt:lpstr>PROJEKTOVÉ NÁSTROJE – Tabulky (Google)</vt:lpstr>
      <vt:lpstr>PROJEKTOVÉ NÁSTROJE – Trello</vt:lpstr>
      <vt:lpstr>PROJEKTOVÉ NÁSTROJE – Trello</vt:lpstr>
      <vt:lpstr>LEADERSHIP</vt:lpstr>
      <vt:lpstr>RADIKÁLNÍ OTEVŘENOST, ZPĚTNÁ VAZBA</vt:lpstr>
      <vt:lpstr>Týmová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Tereza Pražáková</cp:lastModifiedBy>
  <cp:revision>204</cp:revision>
  <dcterms:created xsi:type="dcterms:W3CDTF">2016-07-06T15:42:34Z</dcterms:created>
  <dcterms:modified xsi:type="dcterms:W3CDTF">2024-11-09T20:52:52Z</dcterms:modified>
</cp:coreProperties>
</file>