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3" r:id="rId2"/>
    <p:sldId id="295" r:id="rId3"/>
    <p:sldId id="303" r:id="rId4"/>
    <p:sldId id="298" r:id="rId5"/>
    <p:sldId id="305" r:id="rId6"/>
    <p:sldId id="306" r:id="rId7"/>
    <p:sldId id="297" r:id="rId8"/>
    <p:sldId id="304" r:id="rId9"/>
    <p:sldId id="294" r:id="rId10"/>
    <p:sldId id="299" r:id="rId11"/>
    <p:sldId id="293" r:id="rId12"/>
    <p:sldId id="300" r:id="rId13"/>
    <p:sldId id="313" r:id="rId14"/>
    <p:sldId id="314" r:id="rId15"/>
    <p:sldId id="301" r:id="rId16"/>
    <p:sldId id="291" r:id="rId17"/>
    <p:sldId id="307" r:id="rId18"/>
    <p:sldId id="308" r:id="rId19"/>
    <p:sldId id="309" r:id="rId20"/>
    <p:sldId id="287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B0DC4-11E0-4C8F-B50A-881966C9779A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45E70-153E-4D61-8594-65EDE62783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562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5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pPr algn="l"/>
            <a:r>
              <a:rPr lang="cs-CZ" sz="32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0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80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dirty="0"/>
              <a:t>Podnikové početnictví, kalkulace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0"/>
            <a:ext cx="4806091" cy="29647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Jaké jsou základní prvky podnikového početnictví?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Kalkulace dělením poměrovým číslem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Přirážková kalkulace</a:t>
            </a: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5C128E3-4596-4FC4-A39B-C74D72DEF2E2}"/>
              </a:ext>
            </a:extLst>
          </p:cNvPr>
          <p:cNvSpPr/>
          <p:nvPr/>
        </p:nvSpPr>
        <p:spPr>
          <a:xfrm>
            <a:off x="649184" y="272302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K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ALKULAČNÍ METODY </a:t>
            </a:r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NÁKLADY VE VZTAHU K JEDNICI VÝKONU 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27629A8-9A30-4C3D-8506-4994EC0666A0}"/>
              </a:ext>
            </a:extLst>
          </p:cNvPr>
          <p:cNvSpPr/>
          <p:nvPr/>
        </p:nvSpPr>
        <p:spPr>
          <a:xfrm>
            <a:off x="649184" y="1402080"/>
            <a:ext cx="95160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KALKULACE PROSTÝM DĚLENÍM</a:t>
            </a:r>
          </a:p>
          <a:p>
            <a:r>
              <a:rPr lang="cs-CZ" dirty="0"/>
              <a:t>Techniku využijeme v případě lineární závislosti nákladů při </a:t>
            </a:r>
            <a:r>
              <a:rPr lang="cs-CZ" dirty="0" err="1"/>
              <a:t>jednodruhové</a:t>
            </a:r>
            <a:r>
              <a:rPr lang="cs-CZ" dirty="0"/>
              <a:t> produkci výrobků</a:t>
            </a:r>
          </a:p>
          <a:p>
            <a:r>
              <a:rPr lang="cs-CZ" dirty="0"/>
              <a:t>či služeb. V tomto případě lze náklady na jednotku </a:t>
            </a:r>
            <a:r>
              <a:rPr lang="cs-CZ" dirty="0" err="1"/>
              <a:t>nj</a:t>
            </a:r>
            <a:r>
              <a:rPr lang="cs-CZ" dirty="0"/>
              <a:t> zjistit přímo vydělením celkových</a:t>
            </a:r>
          </a:p>
          <a:p>
            <a:r>
              <a:rPr lang="cs-CZ" dirty="0"/>
              <a:t>nákladů N celkovou produkcí Q: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F34014F-13C2-482A-986C-C3F3B4E56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9300" y="2931644"/>
            <a:ext cx="2453400" cy="99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320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97988" y="518523"/>
            <a:ext cx="37075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Kalkulace poměrovými čísly</a:t>
            </a:r>
          </a:p>
        </p:txBody>
      </p:sp>
      <p:sp>
        <p:nvSpPr>
          <p:cNvPr id="3" name="Obdélník 2"/>
          <p:cNvSpPr/>
          <p:nvPr/>
        </p:nvSpPr>
        <p:spPr>
          <a:xfrm>
            <a:off x="797988" y="1246690"/>
            <a:ext cx="96282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Technikou rozdělujeme JEN náklady režijní!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Používá se  zejména u „sériové“ produkce, kdy se poskytuje několik druhů obdobných služeb, výrobků, které se liší velikostí, výkonem, rozměrem, hmotností….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Jeden výrobek, který považujeme rozhodující, zvolíme jako základnu a na tento výrobek přepočteme režijní náklady na ostatní výrobky/služby pomocí poměrových čísel</a:t>
            </a:r>
          </a:p>
        </p:txBody>
      </p:sp>
    </p:spTree>
    <p:extLst>
      <p:ext uri="{BB962C8B-B14F-4D97-AF65-F5344CB8AC3E}">
        <p14:creationId xmlns:p14="http://schemas.microsoft.com/office/powerpoint/2010/main" val="907974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D9EC020-885B-47C8-9507-97BC1A7BE75B}"/>
              </a:ext>
            </a:extLst>
          </p:cNvPr>
          <p:cNvSpPr txBox="1"/>
          <p:nvPr/>
        </p:nvSpPr>
        <p:spPr>
          <a:xfrm>
            <a:off x="605642" y="439387"/>
            <a:ext cx="4346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Postup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A0E100B-2698-475B-B737-C735917989FE}"/>
              </a:ext>
            </a:extLst>
          </p:cNvPr>
          <p:cNvSpPr/>
          <p:nvPr/>
        </p:nvSpPr>
        <p:spPr>
          <a:xfrm>
            <a:off x="783770" y="1305342"/>
            <a:ext cx="10438411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vypočteme poměrová čísla (</a:t>
            </a:r>
            <a:r>
              <a:rPr lang="cs-CZ" sz="2200" dirty="0" err="1"/>
              <a:t>Pč</a:t>
            </a:r>
            <a:r>
              <a:rPr lang="cs-CZ" sz="22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i="1" dirty="0"/>
              <a:t>Liší-li se výkonem: (km/h; počet/hod…)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cs-CZ" sz="2200" dirty="0" err="1">
                <a:solidFill>
                  <a:srgbClr val="FF0000"/>
                </a:solidFill>
              </a:rPr>
              <a:t>Pč</a:t>
            </a:r>
            <a:r>
              <a:rPr lang="cs-CZ" sz="2200" dirty="0">
                <a:solidFill>
                  <a:srgbClr val="FF0000"/>
                </a:solidFill>
              </a:rPr>
              <a:t>=Výkon A/výkon jiného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i="1" dirty="0"/>
              <a:t>Liší—</a:t>
            </a:r>
            <a:r>
              <a:rPr lang="cs-CZ" sz="2200" i="1" dirty="0" err="1"/>
              <a:t>li</a:t>
            </a:r>
            <a:r>
              <a:rPr lang="cs-CZ" sz="2200" i="1" dirty="0"/>
              <a:t> se pracností, rozměrem, hmotností (km, kg,…)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cs-CZ" sz="2200" dirty="0" err="1">
                <a:solidFill>
                  <a:srgbClr val="FF0000"/>
                </a:solidFill>
              </a:rPr>
              <a:t>Pč</a:t>
            </a:r>
            <a:r>
              <a:rPr lang="cs-CZ" sz="2200" dirty="0">
                <a:solidFill>
                  <a:srgbClr val="FF0000"/>
                </a:solidFill>
              </a:rPr>
              <a:t> pracnost= pracnost jiného/pracnost 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Přepočteme objem celé produkce (Q*)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objem režijních nákladů (</a:t>
            </a:r>
            <a:r>
              <a:rPr lang="cs-CZ" sz="2200" dirty="0" err="1"/>
              <a:t>RN</a:t>
            </a:r>
            <a:r>
              <a:rPr lang="cs-CZ" sz="2200" dirty="0"/>
              <a:t>) vydělíme rozvrhovou základnou tj. objemem produkce přepočteným přes poměrová čísla (Q*)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vypočítáme sazbu režijních nákladů na přepočítaný výkon v Kč/Q*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zjistíme režijní náklady na skutečné výkony (</a:t>
            </a:r>
            <a:r>
              <a:rPr lang="cs-CZ" sz="2200" dirty="0" err="1"/>
              <a:t>Pč</a:t>
            </a:r>
            <a:r>
              <a:rPr lang="cs-CZ" sz="2200" dirty="0"/>
              <a:t> x sazba)</a:t>
            </a:r>
          </a:p>
        </p:txBody>
      </p:sp>
    </p:spTree>
    <p:extLst>
      <p:ext uri="{BB962C8B-B14F-4D97-AF65-F5344CB8AC3E}">
        <p14:creationId xmlns:p14="http://schemas.microsoft.com/office/powerpoint/2010/main" val="4290754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7761" name="Rectangle 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2132014" y="180991689"/>
            <a:ext cx="395563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200">
                <a:latin typeface="Times"/>
                <a:cs typeface="Arial" pitchFamily="34" charset="0"/>
              </a:rPr>
              <a:t>Společnost Superpap, s .r. o. vyrábí školní sešity formátu A5:</a:t>
            </a:r>
            <a:endParaRPr lang="cs-CZ" sz="900">
              <a:latin typeface="Times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2189164" y="181530710"/>
            <a:ext cx="64953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 i="1">
                <a:latin typeface="Times"/>
                <a:cs typeface="Arial" pitchFamily="34" charset="0"/>
              </a:rPr>
              <a:t>Typ sešitu</a:t>
            </a:r>
            <a:endParaRPr lang="cs-CZ" sz="900">
              <a:latin typeface="Times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5095875" y="181530710"/>
            <a:ext cx="37061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 i="1">
                <a:latin typeface="Times"/>
                <a:cs typeface="Arial" pitchFamily="34" charset="0"/>
              </a:rPr>
              <a:t>A20</a:t>
            </a:r>
            <a:endParaRPr lang="cs-CZ" sz="900">
              <a:latin typeface="Times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6103938" y="181530710"/>
            <a:ext cx="37061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 i="1">
                <a:latin typeface="Times"/>
                <a:cs typeface="Arial" pitchFamily="34" charset="0"/>
              </a:rPr>
              <a:t>A30</a:t>
            </a:r>
            <a:endParaRPr lang="cs-CZ" sz="900">
              <a:latin typeface="Times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6" name="Rectangle 6"/>
          <p:cNvSpPr>
            <a:spLocks noChangeArrowheads="1"/>
          </p:cNvSpPr>
          <p:nvPr/>
        </p:nvSpPr>
        <p:spPr bwMode="auto">
          <a:xfrm>
            <a:off x="7104063" y="181530710"/>
            <a:ext cx="37061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 i="1">
                <a:latin typeface="Times"/>
                <a:cs typeface="Arial" pitchFamily="34" charset="0"/>
              </a:rPr>
              <a:t>A40</a:t>
            </a:r>
            <a:endParaRPr lang="cs-CZ" sz="900">
              <a:latin typeface="Times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2189164" y="181422760"/>
            <a:ext cx="668773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Počet listů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8" name="Rectangle 8"/>
          <p:cNvSpPr>
            <a:spLocks noChangeArrowheads="1"/>
          </p:cNvSpPr>
          <p:nvPr/>
        </p:nvSpPr>
        <p:spPr bwMode="auto">
          <a:xfrm>
            <a:off x="5153025" y="181422760"/>
            <a:ext cx="30008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20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9" name="Rectangle 9"/>
          <p:cNvSpPr>
            <a:spLocks noChangeArrowheads="1"/>
          </p:cNvSpPr>
          <p:nvPr/>
        </p:nvSpPr>
        <p:spPr bwMode="auto">
          <a:xfrm>
            <a:off x="6161088" y="181422760"/>
            <a:ext cx="30008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30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0" name="Rectangle 10"/>
          <p:cNvSpPr>
            <a:spLocks noChangeArrowheads="1"/>
          </p:cNvSpPr>
          <p:nvPr/>
        </p:nvSpPr>
        <p:spPr bwMode="auto">
          <a:xfrm>
            <a:off x="7161213" y="181422760"/>
            <a:ext cx="30008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40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1" name="Rectangle 11"/>
          <p:cNvSpPr>
            <a:spLocks noChangeArrowheads="1"/>
          </p:cNvSpPr>
          <p:nvPr/>
        </p:nvSpPr>
        <p:spPr bwMode="auto">
          <a:xfrm>
            <a:off x="2189163" y="181549760"/>
            <a:ext cx="106311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Objem výroby (ks)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2" name="Rectangle 12"/>
          <p:cNvSpPr>
            <a:spLocks noChangeArrowheads="1"/>
          </p:cNvSpPr>
          <p:nvPr/>
        </p:nvSpPr>
        <p:spPr bwMode="auto">
          <a:xfrm>
            <a:off x="4953001" y="181549760"/>
            <a:ext cx="502061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10 000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3" name="Rectangle 13"/>
          <p:cNvSpPr>
            <a:spLocks noChangeArrowheads="1"/>
          </p:cNvSpPr>
          <p:nvPr/>
        </p:nvSpPr>
        <p:spPr bwMode="auto">
          <a:xfrm>
            <a:off x="5953126" y="181549760"/>
            <a:ext cx="502061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20 000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4" name="Rectangle 14"/>
          <p:cNvSpPr>
            <a:spLocks noChangeArrowheads="1"/>
          </p:cNvSpPr>
          <p:nvPr/>
        </p:nvSpPr>
        <p:spPr bwMode="auto">
          <a:xfrm>
            <a:off x="6961189" y="181549760"/>
            <a:ext cx="502061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16 000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5" name="Rectangle 15"/>
          <p:cNvSpPr>
            <a:spLocks noChangeArrowheads="1"/>
          </p:cNvSpPr>
          <p:nvPr/>
        </p:nvSpPr>
        <p:spPr bwMode="auto">
          <a:xfrm>
            <a:off x="2189163" y="181670410"/>
            <a:ext cx="142539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Náklady na přímý materiál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6" name="Rectangle 16"/>
          <p:cNvSpPr>
            <a:spLocks noChangeArrowheads="1"/>
          </p:cNvSpPr>
          <p:nvPr/>
        </p:nvSpPr>
        <p:spPr bwMode="auto">
          <a:xfrm>
            <a:off x="4810126" y="181670410"/>
            <a:ext cx="66556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26 000 Kč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7" name="Rectangle 17"/>
          <p:cNvSpPr>
            <a:spLocks noChangeArrowheads="1"/>
          </p:cNvSpPr>
          <p:nvPr/>
        </p:nvSpPr>
        <p:spPr bwMode="auto">
          <a:xfrm>
            <a:off x="5818189" y="181670410"/>
            <a:ext cx="66556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78 000 Kč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8" name="Rectangle 18"/>
          <p:cNvSpPr>
            <a:spLocks noChangeArrowheads="1"/>
          </p:cNvSpPr>
          <p:nvPr/>
        </p:nvSpPr>
        <p:spPr bwMode="auto">
          <a:xfrm>
            <a:off x="6824664" y="181670410"/>
            <a:ext cx="66556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72 000 Kč</a:t>
            </a:r>
            <a:endParaRPr lang="cs-CZ" sz="1200">
              <a:latin typeface="Times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79" name="Rectangle 19"/>
          <p:cNvSpPr>
            <a:spLocks noChangeArrowheads="1"/>
          </p:cNvSpPr>
          <p:nvPr/>
        </p:nvSpPr>
        <p:spPr bwMode="auto">
          <a:xfrm>
            <a:off x="2132014" y="182054114"/>
            <a:ext cx="49007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200">
                <a:latin typeface="Times"/>
                <a:cs typeface="Arial" pitchFamily="34" charset="0"/>
              </a:rPr>
              <a:t>Kromě přímých nákladů spotřeboval podnik 210 000 Kč nepřímých nákladů</a:t>
            </a: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0" name="Rectangle 2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7781" name="Rectangle 21"/>
          <p:cNvSpPr>
            <a:spLocks noChangeArrowheads="1"/>
          </p:cNvSpPr>
          <p:nvPr/>
        </p:nvSpPr>
        <p:spPr bwMode="auto">
          <a:xfrm>
            <a:off x="2132014" y="180991689"/>
            <a:ext cx="395563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200">
                <a:latin typeface="Times"/>
                <a:cs typeface="Arial" pitchFamily="34" charset="0"/>
              </a:rPr>
              <a:t>Společnost Superpap, s .r. o. vyrábí školní sešity formátu A5:</a:t>
            </a:r>
            <a:endParaRPr lang="cs-CZ" sz="900">
              <a:latin typeface="Times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2" name="Rectangle 22"/>
          <p:cNvSpPr>
            <a:spLocks noChangeArrowheads="1"/>
          </p:cNvSpPr>
          <p:nvPr/>
        </p:nvSpPr>
        <p:spPr bwMode="auto">
          <a:xfrm>
            <a:off x="2189164" y="181530710"/>
            <a:ext cx="64953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 i="1">
                <a:latin typeface="Times"/>
                <a:cs typeface="Arial" pitchFamily="34" charset="0"/>
              </a:rPr>
              <a:t>Typ sešitu</a:t>
            </a:r>
            <a:endParaRPr lang="cs-CZ" sz="900">
              <a:latin typeface="Times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3" name="Rectangle 23"/>
          <p:cNvSpPr>
            <a:spLocks noChangeArrowheads="1"/>
          </p:cNvSpPr>
          <p:nvPr/>
        </p:nvSpPr>
        <p:spPr bwMode="auto">
          <a:xfrm>
            <a:off x="5095875" y="181530710"/>
            <a:ext cx="37061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 i="1">
                <a:latin typeface="Times"/>
                <a:cs typeface="Arial" pitchFamily="34" charset="0"/>
              </a:rPr>
              <a:t>A20</a:t>
            </a:r>
            <a:endParaRPr lang="cs-CZ" sz="900">
              <a:latin typeface="Times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4" name="Rectangle 24"/>
          <p:cNvSpPr>
            <a:spLocks noChangeArrowheads="1"/>
          </p:cNvSpPr>
          <p:nvPr/>
        </p:nvSpPr>
        <p:spPr bwMode="auto">
          <a:xfrm>
            <a:off x="6103938" y="181530710"/>
            <a:ext cx="37061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 i="1">
                <a:latin typeface="Times"/>
                <a:cs typeface="Arial" pitchFamily="34" charset="0"/>
              </a:rPr>
              <a:t>A30</a:t>
            </a:r>
            <a:endParaRPr lang="cs-CZ" sz="900">
              <a:latin typeface="Times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5" name="Rectangle 25"/>
          <p:cNvSpPr>
            <a:spLocks noChangeArrowheads="1"/>
          </p:cNvSpPr>
          <p:nvPr/>
        </p:nvSpPr>
        <p:spPr bwMode="auto">
          <a:xfrm>
            <a:off x="7104063" y="181530710"/>
            <a:ext cx="37061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 i="1">
                <a:latin typeface="Times"/>
                <a:cs typeface="Arial" pitchFamily="34" charset="0"/>
              </a:rPr>
              <a:t>A40</a:t>
            </a:r>
            <a:endParaRPr lang="cs-CZ" sz="900">
              <a:latin typeface="Times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6" name="Rectangle 26"/>
          <p:cNvSpPr>
            <a:spLocks noChangeArrowheads="1"/>
          </p:cNvSpPr>
          <p:nvPr/>
        </p:nvSpPr>
        <p:spPr bwMode="auto">
          <a:xfrm>
            <a:off x="2189164" y="181422760"/>
            <a:ext cx="668773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Počet listů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7" name="Rectangle 27"/>
          <p:cNvSpPr>
            <a:spLocks noChangeArrowheads="1"/>
          </p:cNvSpPr>
          <p:nvPr/>
        </p:nvSpPr>
        <p:spPr bwMode="auto">
          <a:xfrm>
            <a:off x="5153025" y="181422760"/>
            <a:ext cx="30008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20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8" name="Rectangle 28"/>
          <p:cNvSpPr>
            <a:spLocks noChangeArrowheads="1"/>
          </p:cNvSpPr>
          <p:nvPr/>
        </p:nvSpPr>
        <p:spPr bwMode="auto">
          <a:xfrm>
            <a:off x="6161088" y="181422760"/>
            <a:ext cx="30008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30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89" name="Rectangle 29"/>
          <p:cNvSpPr>
            <a:spLocks noChangeArrowheads="1"/>
          </p:cNvSpPr>
          <p:nvPr/>
        </p:nvSpPr>
        <p:spPr bwMode="auto">
          <a:xfrm>
            <a:off x="7161213" y="181422760"/>
            <a:ext cx="30008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40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0" name="Rectangle 30"/>
          <p:cNvSpPr>
            <a:spLocks noChangeArrowheads="1"/>
          </p:cNvSpPr>
          <p:nvPr/>
        </p:nvSpPr>
        <p:spPr bwMode="auto">
          <a:xfrm>
            <a:off x="2189163" y="181549760"/>
            <a:ext cx="106311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Objem výroby (ks)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1" name="Rectangle 31"/>
          <p:cNvSpPr>
            <a:spLocks noChangeArrowheads="1"/>
          </p:cNvSpPr>
          <p:nvPr/>
        </p:nvSpPr>
        <p:spPr bwMode="auto">
          <a:xfrm>
            <a:off x="4953001" y="181549760"/>
            <a:ext cx="502061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10 000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2" name="Rectangle 32"/>
          <p:cNvSpPr>
            <a:spLocks noChangeArrowheads="1"/>
          </p:cNvSpPr>
          <p:nvPr/>
        </p:nvSpPr>
        <p:spPr bwMode="auto">
          <a:xfrm>
            <a:off x="5953126" y="181549760"/>
            <a:ext cx="502061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20 000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3" name="Rectangle 33"/>
          <p:cNvSpPr>
            <a:spLocks noChangeArrowheads="1"/>
          </p:cNvSpPr>
          <p:nvPr/>
        </p:nvSpPr>
        <p:spPr bwMode="auto">
          <a:xfrm>
            <a:off x="6961189" y="181549760"/>
            <a:ext cx="502061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16 000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4" name="Rectangle 34"/>
          <p:cNvSpPr>
            <a:spLocks noChangeArrowheads="1"/>
          </p:cNvSpPr>
          <p:nvPr/>
        </p:nvSpPr>
        <p:spPr bwMode="auto">
          <a:xfrm>
            <a:off x="2189163" y="181670410"/>
            <a:ext cx="142539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Náklady na přímý materiál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5" name="Rectangle 35"/>
          <p:cNvSpPr>
            <a:spLocks noChangeArrowheads="1"/>
          </p:cNvSpPr>
          <p:nvPr/>
        </p:nvSpPr>
        <p:spPr bwMode="auto">
          <a:xfrm>
            <a:off x="4810126" y="181670410"/>
            <a:ext cx="66556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26 000 Kč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6" name="Rectangle 36"/>
          <p:cNvSpPr>
            <a:spLocks noChangeArrowheads="1"/>
          </p:cNvSpPr>
          <p:nvPr/>
        </p:nvSpPr>
        <p:spPr bwMode="auto">
          <a:xfrm>
            <a:off x="5818189" y="181670410"/>
            <a:ext cx="66556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78 000 Kč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7" name="Rectangle 37"/>
          <p:cNvSpPr>
            <a:spLocks noChangeArrowheads="1"/>
          </p:cNvSpPr>
          <p:nvPr/>
        </p:nvSpPr>
        <p:spPr bwMode="auto">
          <a:xfrm>
            <a:off x="6824664" y="181670410"/>
            <a:ext cx="66556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900">
                <a:latin typeface="Times"/>
                <a:cs typeface="Arial" pitchFamily="34" charset="0"/>
              </a:rPr>
              <a:t>72 000 Kč</a:t>
            </a:r>
            <a:endParaRPr lang="cs-CZ" sz="1200">
              <a:latin typeface="Times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98" name="Rectangle 38"/>
          <p:cNvSpPr>
            <a:spLocks noChangeArrowheads="1"/>
          </p:cNvSpPr>
          <p:nvPr/>
        </p:nvSpPr>
        <p:spPr bwMode="auto">
          <a:xfrm>
            <a:off x="2132014" y="182054114"/>
            <a:ext cx="49007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200">
                <a:latin typeface="Times"/>
                <a:cs typeface="Arial" pitchFamily="34" charset="0"/>
              </a:rPr>
              <a:t>Kromě přímých nákladů spotřeboval podnik 210 000 Kč nepřímých nákladů</a:t>
            </a:r>
            <a:endParaRPr lang="cs-CZ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7799" name="Picture 39"/>
          <p:cNvPicPr>
            <a:picLocks noChangeAspect="1" noChangeArrowheads="1"/>
          </p:cNvPicPr>
          <p:nvPr/>
        </p:nvPicPr>
        <p:blipFill>
          <a:blip r:embed="rId2" cstate="print"/>
          <a:srcRect b="6001"/>
          <a:stretch>
            <a:fillRect/>
          </a:stretch>
        </p:blipFill>
        <p:spPr bwMode="auto">
          <a:xfrm>
            <a:off x="594709" y="222265"/>
            <a:ext cx="10580326" cy="4420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TextovéPole 42"/>
          <p:cNvSpPr txBox="1"/>
          <p:nvPr/>
        </p:nvSpPr>
        <p:spPr>
          <a:xfrm>
            <a:off x="2430225" y="4858655"/>
            <a:ext cx="7761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Sešity se liší rozměrem.  Poměrové číslo sestavíme:  vyberu-li sešit  A20, bude ve jmenovateli jeho počet listů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0854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2000" dirty="0">
                <a:latin typeface="+mn-lt"/>
              </a:rPr>
              <a:t>Přímé náklady rozdělíme dle počtu sešitů, tj. u A20: 26 000 /10 000= 2,60 Kč/ks</a:t>
            </a:r>
            <a:br>
              <a:rPr lang="cs-CZ" sz="2000" dirty="0">
                <a:latin typeface="+mn-lt"/>
              </a:rPr>
            </a:br>
            <a:r>
              <a:rPr lang="cs-CZ" sz="2000" dirty="0">
                <a:latin typeface="+mn-lt"/>
              </a:rPr>
              <a:t>nepřímé dle poměrového čísla a vynásobíme sazbou: u A20 = 1*2,92=2,92 kč/ks</a:t>
            </a:r>
          </a:p>
        </p:txBody>
      </p:sp>
      <p:pic>
        <p:nvPicPr>
          <p:cNvPr id="1208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5560" y="4005065"/>
            <a:ext cx="8114878" cy="147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2135560" y="476672"/>
          <a:ext cx="8064894" cy="1872208"/>
        </p:xfrm>
        <a:graphic>
          <a:graphicData uri="http://schemas.openxmlformats.org/drawingml/2006/table">
            <a:tbl>
              <a:tblPr/>
              <a:tblGrid>
                <a:gridCol w="1612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3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9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65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pč</a:t>
                      </a:r>
                      <a:endParaRPr lang="cs-CZ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A20</a:t>
                      </a:r>
                      <a:endParaRPr lang="cs-CZ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A30</a:t>
                      </a:r>
                      <a:endParaRPr lang="cs-CZ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A40</a:t>
                      </a:r>
                      <a:endParaRPr lang="cs-CZ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600" b="1" dirty="0">
                          <a:latin typeface="Calibri"/>
                          <a:ea typeface="Times New Roman"/>
                        </a:rPr>
                        <a:t>součet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5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Rozměr=počet stránek v sešitu</a:t>
                      </a:r>
                      <a:endParaRPr lang="cs-CZ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/>
                        <a:t>20/20=</a:t>
                      </a:r>
                      <a:r>
                        <a:rPr lang="cs-CZ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/>
                        <a:t>30/20=</a:t>
                      </a:r>
                      <a:r>
                        <a:rPr lang="cs-CZ" sz="1600" b="1" dirty="0">
                          <a:solidFill>
                            <a:srgbClr val="00B0F0"/>
                          </a:solidFill>
                        </a:rPr>
                        <a:t>1,5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/>
                        <a:t>40/20=</a:t>
                      </a:r>
                      <a:r>
                        <a:rPr lang="cs-CZ" sz="1600" b="1" dirty="0">
                          <a:solidFill>
                            <a:srgbClr val="7030A0"/>
                          </a:solidFill>
                        </a:rPr>
                        <a:t>2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/>
                        <a:t>-----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0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Q*= 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pč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*Q</a:t>
                      </a:r>
                      <a:endParaRPr lang="cs-CZ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cs-CZ" sz="1600" b="1" dirty="0"/>
                        <a:t>*10 000=10000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rgbClr val="00B0F0"/>
                          </a:solidFill>
                        </a:rPr>
                        <a:t>1,5</a:t>
                      </a:r>
                      <a:r>
                        <a:rPr lang="cs-CZ" sz="1600" b="1" dirty="0"/>
                        <a:t>*20000=30 000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rgbClr val="7030A0"/>
                          </a:solidFill>
                        </a:rPr>
                        <a:t>2</a:t>
                      </a:r>
                      <a:r>
                        <a:rPr lang="cs-CZ" sz="1600" b="1" dirty="0"/>
                        <a:t>*16000=32000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/>
                        <a:t>72 000 ks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600" dirty="0">
                          <a:latin typeface="Calibri"/>
                          <a:ea typeface="Times New Roman"/>
                        </a:rPr>
                        <a:t>Nepřímé náklady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/>
                        <a:t>210 000/72 000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600" b="1" dirty="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600" b="1" dirty="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 b="1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4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Calibri"/>
                          <a:cs typeface="Times New Roman"/>
                        </a:rPr>
                        <a:t>Sazba v </a:t>
                      </a:r>
                      <a:r>
                        <a:rPr lang="cs-CZ" sz="1600" dirty="0" err="1">
                          <a:latin typeface="Times New Roman"/>
                          <a:ea typeface="Calibri"/>
                          <a:cs typeface="Times New Roman"/>
                        </a:rPr>
                        <a:t>Kč</a:t>
                      </a:r>
                      <a:r>
                        <a:rPr lang="cs-CZ" sz="1600" dirty="0">
                          <a:latin typeface="Times New Roman"/>
                          <a:ea typeface="Calibri"/>
                          <a:cs typeface="Times New Roman"/>
                        </a:rPr>
                        <a:t>/Q*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/>
                        <a:t>2,92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600" b="1" dirty="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600" b="1" dirty="0"/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 b="1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DB0AEA4-9C52-41BA-A655-9944859D3B34}"/>
              </a:ext>
            </a:extLst>
          </p:cNvPr>
          <p:cNvSpPr/>
          <p:nvPr/>
        </p:nvSpPr>
        <p:spPr>
          <a:xfrm>
            <a:off x="742964" y="449337"/>
            <a:ext cx="2660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Kalkulace přirážkou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427CB21-9893-49E2-AA8D-72DC1586D306}"/>
              </a:ext>
            </a:extLst>
          </p:cNvPr>
          <p:cNvSpPr/>
          <p:nvPr/>
        </p:nvSpPr>
        <p:spPr>
          <a:xfrm>
            <a:off x="859528" y="1289186"/>
            <a:ext cx="1056453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Přímé náklady - vypočítáváme přímo na kalkulační jednici,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Režijní náklady - se zjišťují pomocí zvolené základny a zúčtovací přirážky (sazby) jako přirážka k přímým nákladům.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Základna může být: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 peněžní – přímý náklad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Naturální – spotřeba času, energie…v </a:t>
            </a:r>
            <a:r>
              <a:rPr lang="cs-CZ" sz="2200" dirty="0" err="1"/>
              <a:t>hod.,kWh</a:t>
            </a: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Strojové přirážky – při automatizovaném provozu, (např. pražení kávy,…) sazba na 1 hod práce stroje.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C584B78-3D2D-46DF-A18E-5F8480E231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5872" y="3943047"/>
            <a:ext cx="5295238" cy="23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52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CF968398-B27E-4B3B-9E02-33F78A815D5F}"/>
              </a:ext>
            </a:extLst>
          </p:cNvPr>
          <p:cNvSpPr/>
          <p:nvPr/>
        </p:nvSpPr>
        <p:spPr>
          <a:xfrm>
            <a:off x="426948" y="333857"/>
            <a:ext cx="7678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Kalkulace přirážková existuje ve dvou základních podobách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839E5BC-B286-4F75-9F70-7A48C3EAAC6B}"/>
              </a:ext>
            </a:extLst>
          </p:cNvPr>
          <p:cNvSpPr/>
          <p:nvPr/>
        </p:nvSpPr>
        <p:spPr>
          <a:xfrm>
            <a:off x="617517" y="1443841"/>
            <a:ext cx="988997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kalkulace s jednou přirážkou – všechny nepřímé (režijní) náklady se rozpočítají dle jedné přirážky či sazby, je to metoda rychlejší, méně náročná, ale také méně přesná.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kalkulace s více přirážkami – v praxi více používaná, volí se více rozvrhových základen dle místa vzniku režijního nákladu.</a:t>
            </a:r>
          </a:p>
          <a:p>
            <a:endParaRPr lang="cs-CZ" sz="2200" dirty="0"/>
          </a:p>
          <a:p>
            <a:r>
              <a:rPr lang="cs-CZ" sz="2200" dirty="0"/>
              <a:t>Postup výpočtu režijních nákladů na kalkulační jednici:</a:t>
            </a:r>
          </a:p>
          <a:p>
            <a:r>
              <a:rPr lang="cs-CZ" sz="2200" dirty="0"/>
              <a:t>1. Stanovíme rozvrhovou základnu.</a:t>
            </a:r>
          </a:p>
          <a:p>
            <a:r>
              <a:rPr lang="cs-CZ" sz="2200" dirty="0"/>
              <a:t>2. Vypočítáme výši režijní sazby.</a:t>
            </a:r>
          </a:p>
          <a:p>
            <a:r>
              <a:rPr lang="cs-CZ" sz="2200" dirty="0"/>
              <a:t>3. Rozpočítáme režijní náklady na jednotlivé typy služeb.</a:t>
            </a:r>
          </a:p>
          <a:p>
            <a:r>
              <a:rPr lang="cs-CZ" sz="2200" dirty="0"/>
              <a:t>4. Sestavíme kalkulaci uspořádáním a sečtením jednotlivých položek nákladů.</a:t>
            </a:r>
          </a:p>
        </p:txBody>
      </p:sp>
    </p:spTree>
    <p:extLst>
      <p:ext uri="{BB962C8B-B14F-4D97-AF65-F5344CB8AC3E}">
        <p14:creationId xmlns:p14="http://schemas.microsoft.com/office/powerpoint/2010/main" val="2234043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cs-CZ"/>
              <a:t>Příklad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371" y="1220755"/>
            <a:ext cx="10972800" cy="464608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86821" indent="-340775">
              <a:lnSpc>
                <a:spcPct val="80000"/>
              </a:lnSpc>
              <a:defRPr/>
            </a:pPr>
            <a:r>
              <a:rPr lang="cs-CZ" sz="3200" dirty="0"/>
              <a:t>Podnik vyrábí dva typy nákladově různorodých výrobků. Ve sledovaném období se předpokládá výroba 3 000 ks výrobku R a 2000 ks výrobku S.  </a:t>
            </a:r>
          </a:p>
          <a:p>
            <a:pPr marL="486821" indent="-340775">
              <a:lnSpc>
                <a:spcPct val="80000"/>
              </a:lnSpc>
              <a:defRPr/>
            </a:pPr>
            <a:r>
              <a:rPr lang="cs-CZ" sz="3200" dirty="0"/>
              <a:t>Podle technickohospodářských norem  jsou u obou výrobků  stanoveny tyto přímé náklady v Kč na 1 ks :</a:t>
            </a:r>
          </a:p>
          <a:p>
            <a:pPr marL="486821" indent="-340775">
              <a:lnSpc>
                <a:spcPct val="80000"/>
              </a:lnSpc>
              <a:buNone/>
              <a:defRPr/>
            </a:pPr>
            <a:r>
              <a:rPr lang="cs-CZ" sz="3200" b="1" dirty="0"/>
              <a:t>Kalkulační položka    Výrobek R   Výrobek S</a:t>
            </a:r>
          </a:p>
          <a:p>
            <a:pPr marL="486821" indent="-340775">
              <a:lnSpc>
                <a:spcPct val="80000"/>
              </a:lnSpc>
              <a:defRPr/>
            </a:pPr>
            <a:r>
              <a:rPr lang="cs-CZ" sz="3200" dirty="0"/>
              <a:t>Přímý materiál  		150,-        200,-</a:t>
            </a:r>
          </a:p>
          <a:p>
            <a:pPr marL="486821" indent="-340775">
              <a:lnSpc>
                <a:spcPct val="80000"/>
              </a:lnSpc>
              <a:defRPr/>
            </a:pPr>
            <a:r>
              <a:rPr lang="cs-CZ" sz="3200" dirty="0"/>
              <a:t>Přímé mzdy   		  100,-  	   130,-</a:t>
            </a:r>
          </a:p>
          <a:p>
            <a:pPr marL="486821" indent="-340775">
              <a:lnSpc>
                <a:spcPct val="80000"/>
              </a:lnSpc>
              <a:defRPr/>
            </a:pPr>
            <a:r>
              <a:rPr lang="cs-CZ" sz="3200" dirty="0"/>
              <a:t>Rozpočtovaná výrobní režie představuje  Kč 672 000,- a rozpočtovaná správní režie Kč 448 000. Za rozvrhovou základnu jsou zvoleny přímé mzdy pro obě režie. </a:t>
            </a:r>
            <a:r>
              <a:rPr lang="cs-CZ" sz="3200" b="1" dirty="0"/>
              <a:t>Sestavte předběžnou kalkulaci obou výrobků.</a:t>
            </a:r>
          </a:p>
          <a:p>
            <a:pPr marL="486821" indent="-340775">
              <a:lnSpc>
                <a:spcPct val="80000"/>
              </a:lnSpc>
              <a:defRPr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37770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cs-CZ"/>
              <a:t>Propočet 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76401"/>
            <a:ext cx="11387667" cy="4423833"/>
          </a:xfrm>
          <a:prstGeom prst="rect">
            <a:avLst/>
          </a:prstGeom>
        </p:spPr>
        <p:txBody>
          <a:bodyPr/>
          <a:lstStyle/>
          <a:p>
            <a:pPr marL="486821" indent="-340775">
              <a:defRPr/>
            </a:pPr>
            <a:r>
              <a:rPr lang="cs-CZ" sz="3200"/>
              <a:t>Přirážka výrobní režie</a:t>
            </a:r>
            <a:endParaRPr lang="cs-CZ" sz="3200" u="sng"/>
          </a:p>
          <a:p>
            <a:pPr marL="486821" indent="-340775">
              <a:buNone/>
              <a:defRPr/>
            </a:pPr>
            <a:r>
              <a:rPr lang="cs-CZ" sz="3200" u="sng"/>
              <a:t>672 000 x 100____</a:t>
            </a:r>
            <a:r>
              <a:rPr lang="cs-CZ" sz="3200"/>
              <a:t> =  120 %  k přímým mzdám</a:t>
            </a:r>
          </a:p>
          <a:p>
            <a:pPr marL="486821" indent="-340775">
              <a:buNone/>
              <a:defRPr/>
            </a:pPr>
            <a:r>
              <a:rPr lang="cs-CZ" sz="3200"/>
              <a:t>100 x 3 000 + 130 x 2000</a:t>
            </a:r>
          </a:p>
          <a:p>
            <a:pPr marL="486821" indent="-340775">
              <a:defRPr/>
            </a:pPr>
            <a:r>
              <a:rPr lang="cs-CZ" sz="3200"/>
              <a:t>     </a:t>
            </a:r>
          </a:p>
          <a:p>
            <a:pPr marL="486821" indent="-340775">
              <a:defRPr/>
            </a:pPr>
            <a:r>
              <a:rPr lang="cs-CZ" sz="3200"/>
              <a:t>Přirážka správní režie</a:t>
            </a:r>
          </a:p>
          <a:p>
            <a:pPr marL="486821" indent="-340775">
              <a:buNone/>
              <a:defRPr/>
            </a:pPr>
            <a:r>
              <a:rPr lang="cs-CZ" sz="3200" u="sng"/>
              <a:t>448 000 x 100_______</a:t>
            </a:r>
            <a:r>
              <a:rPr lang="cs-CZ" sz="3200"/>
              <a:t>=  80 %k přímým mzdám</a:t>
            </a:r>
            <a:endParaRPr lang="cs-CZ" sz="3200" u="sng"/>
          </a:p>
          <a:p>
            <a:pPr marL="486821" indent="-340775">
              <a:buNone/>
              <a:defRPr/>
            </a:pPr>
            <a:r>
              <a:rPr lang="cs-CZ" sz="3200"/>
              <a:t>100 x 3 000 + 130 x 2000</a:t>
            </a:r>
          </a:p>
        </p:txBody>
      </p:sp>
    </p:spTree>
    <p:extLst>
      <p:ext uri="{BB962C8B-B14F-4D97-AF65-F5344CB8AC3E}">
        <p14:creationId xmlns:p14="http://schemas.microsoft.com/office/powerpoint/2010/main" val="770105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cs-CZ"/>
              <a:t>Na kalkulační jednici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431371" y="1316765"/>
          <a:ext cx="10572751" cy="4234411"/>
        </p:xfrm>
        <a:graphic>
          <a:graphicData uri="http://schemas.openxmlformats.org/drawingml/2006/table">
            <a:tbl>
              <a:tblPr/>
              <a:tblGrid>
                <a:gridCol w="5323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4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Kalkulační položka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Výrobek R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Výrobek S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Přímý materiál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150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Přímé mzdy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130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03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Výrobní režie /120%  k přímým mzdám /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120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156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Vlastní náklady výroby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370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486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03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Správní režie / 80% k přímým mzdám /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104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4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Vlastní náklady výkonu v Kč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450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590</a:t>
                      </a:r>
                    </a:p>
                  </a:txBody>
                  <a:tcPr marL="12700" marR="12700" marT="9523" marB="952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862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ADDC62B-785E-4F60-BF59-4CC48676088E}"/>
              </a:ext>
            </a:extLst>
          </p:cNvPr>
          <p:cNvSpPr/>
          <p:nvPr/>
        </p:nvSpPr>
        <p:spPr>
          <a:xfrm>
            <a:off x="396969" y="274187"/>
            <a:ext cx="56220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Co je podnikové početnictví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39D19C0-C281-4292-B388-977685D7EC10}"/>
              </a:ext>
            </a:extLst>
          </p:cNvPr>
          <p:cNvSpPr/>
          <p:nvPr/>
        </p:nvSpPr>
        <p:spPr>
          <a:xfrm>
            <a:off x="981693" y="1402080"/>
            <a:ext cx="8975107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3000" dirty="0"/>
              <a:t>Pojmem „podnikové početnictví" se zastřešuje </a:t>
            </a:r>
            <a:r>
              <a:rPr lang="cs-CZ" sz="3000" b="1" dirty="0">
                <a:solidFill>
                  <a:srgbClr val="FF0000"/>
                </a:solidFill>
              </a:rPr>
              <a:t>celek informačních ekonomických disciplín</a:t>
            </a:r>
            <a:r>
              <a:rPr lang="cs-CZ" sz="3000" dirty="0"/>
              <a:t>, které slouží pro sběr, třídění, transformaci a poskytování informací podstatných pro jednotlivá rozhodování na všech úrovních řízení podniku.</a:t>
            </a:r>
            <a:endParaRPr lang="cs-CZ" sz="3000" b="1" dirty="0"/>
          </a:p>
        </p:txBody>
      </p:sp>
    </p:spTree>
    <p:extLst>
      <p:ext uri="{BB962C8B-B14F-4D97-AF65-F5344CB8AC3E}">
        <p14:creationId xmlns:p14="http://schemas.microsoft.com/office/powerpoint/2010/main" val="4066222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827234" y="576523"/>
            <a:ext cx="30716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7049" y="1548711"/>
            <a:ext cx="10156504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Pojem podnikové početnictví zahrnuje postupy, pomocí kterých jsou zachyceny a kontrolovány peněžní a výkonové toky v podniku. Tato pravidelná zjišťování mají sloužit především ke kontrole hospodárnosti a rentability a současně poskytovat podklady pro rozhodování vedení podniku (dispoziční úloha).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Kalkulace dělením poměrovým číslem umožňuje výrobkům a službám, které mají podobný průběh, přiřadit režijní náklady dle výkonu nebo pracnosti. Přirážkové kalkulace jsou nejčastěji využívanými kalkulacemi, protože jsou jednoduché na propočet, avšak je nutné najít správnou rozvrhovou základnu.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ADDC62B-785E-4F60-BF59-4CC48676088E}"/>
              </a:ext>
            </a:extLst>
          </p:cNvPr>
          <p:cNvSpPr/>
          <p:nvPr/>
        </p:nvSpPr>
        <p:spPr>
          <a:xfrm>
            <a:off x="396969" y="274187"/>
            <a:ext cx="844558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</a:rPr>
              <a:t>CO PATŘÍ DO PODNIKOVÉHO POČETNICTVÍ </a:t>
            </a:r>
            <a:endParaRPr lang="cs-CZ" sz="3000" dirty="0">
              <a:solidFill>
                <a:srgbClr val="FF0000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39D19C0-C281-4292-B388-977685D7EC10}"/>
              </a:ext>
            </a:extLst>
          </p:cNvPr>
          <p:cNvSpPr/>
          <p:nvPr/>
        </p:nvSpPr>
        <p:spPr>
          <a:xfrm>
            <a:off x="981693" y="1402080"/>
            <a:ext cx="38063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finanční účetnictví,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manažerské účetnictví,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vnitropodnikové účetnictví </a:t>
            </a:r>
            <a:r>
              <a:rPr lang="cs-CZ" b="1" dirty="0">
                <a:solidFill>
                  <a:srgbClr val="FF0000"/>
                </a:solidFill>
              </a:rPr>
              <a:t>a kalkulace,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 rozpočetnictví,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podniková statistika a rozbory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850AD63-881E-4CAA-9EFE-12A1DD15D3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0774" y="859630"/>
            <a:ext cx="5056719" cy="556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73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593651D-F7B6-497D-94C0-69F0283CE4C4}"/>
              </a:ext>
            </a:extLst>
          </p:cNvPr>
          <p:cNvSpPr/>
          <p:nvPr/>
        </p:nvSpPr>
        <p:spPr>
          <a:xfrm>
            <a:off x="345419" y="333857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</a:rPr>
              <a:t>Kalkulace nákladů </a:t>
            </a:r>
            <a:endParaRPr lang="cs-CZ" sz="2400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4B74FDC-729C-4FA0-B1B2-D6BF9895D546}"/>
              </a:ext>
            </a:extLst>
          </p:cNvPr>
          <p:cNvSpPr/>
          <p:nvPr/>
        </p:nvSpPr>
        <p:spPr>
          <a:xfrm>
            <a:off x="653143" y="1056904"/>
            <a:ext cx="9642763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200" dirty="0"/>
              <a:t>Předmětem kalkulace je stanovení nákladů všech výkonů v podniku vyráběných, prováděných nebo poskytovaných. Podle toho, co bude předmětem kalkulace, rozlišujeme tyto druhy: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b="1" dirty="0"/>
              <a:t>kalkulaci nákupní </a:t>
            </a:r>
            <a:r>
              <a:rPr lang="cs-CZ" sz="2200" dirty="0"/>
              <a:t>– v rámci této kalkulace provádíme výpočty, které souvisí s hledáním nejvýhodnějšího dodavatele, s pořízením kapitálu, materiálu apod.,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b="1" dirty="0"/>
              <a:t>kalkulaci prodejní </a:t>
            </a:r>
            <a:r>
              <a:rPr lang="cs-CZ" sz="2200" dirty="0"/>
              <a:t>– provádíme výpočty související s hledáním nejvýhodnějšího odběratele,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b="1" dirty="0"/>
              <a:t>kalkulaci výrobní </a:t>
            </a:r>
            <a:r>
              <a:rPr lang="cs-CZ" sz="2200" dirty="0"/>
              <a:t>– v rámci této kalkulace sestavujeme kalkulaci nákladů a kal-kulaci ceny.</a:t>
            </a:r>
          </a:p>
          <a:p>
            <a:pPr algn="just"/>
            <a:endParaRPr lang="cs-CZ" sz="2200" dirty="0"/>
          </a:p>
          <a:p>
            <a:pPr algn="just"/>
            <a:r>
              <a:rPr lang="cs-CZ" sz="2200" b="1" dirty="0"/>
              <a:t>Jednotkou kalkulace je kalkulační jednice.</a:t>
            </a:r>
          </a:p>
        </p:txBody>
      </p:sp>
    </p:spTree>
    <p:extLst>
      <p:ext uri="{BB962C8B-B14F-4D97-AF65-F5344CB8AC3E}">
        <p14:creationId xmlns:p14="http://schemas.microsoft.com/office/powerpoint/2010/main" val="67923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9538534D-19A3-40F1-8D7F-E5A82DEF17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Metody kalkulace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FCDA888E-B28D-40FF-B5CA-19E9454B420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198034"/>
            <a:ext cx="12192000" cy="4967817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altLang="cs-CZ" sz="2667" dirty="0"/>
              <a:t>Metody kalkulace se člení podle způsobu přičítání nákladů na kalkulační jednici.</a:t>
            </a:r>
          </a:p>
          <a:p>
            <a:pPr marL="0" indent="0">
              <a:spcBef>
                <a:spcPct val="50000"/>
              </a:spcBef>
              <a:spcAft>
                <a:spcPct val="50000"/>
              </a:spcAft>
              <a:buNone/>
              <a:defRPr/>
            </a:pPr>
            <a:r>
              <a:rPr lang="cs-CZ" altLang="cs-CZ" sz="2667" dirty="0"/>
              <a:t>V uvedeném případě se uplatňuje </a:t>
            </a:r>
            <a:r>
              <a:rPr lang="cs-CZ" altLang="cs-CZ" sz="2667" b="1" i="1" dirty="0"/>
              <a:t>kalkulační členění nákladů</a:t>
            </a:r>
            <a:r>
              <a:rPr lang="cs-CZ" altLang="cs-CZ" sz="2667" dirty="0"/>
              <a:t> z nichž:</a:t>
            </a:r>
          </a:p>
          <a:p>
            <a:pPr lvl="1" eaLnBrk="1" hangingPunct="1"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SzPct val="105000"/>
              <a:buFont typeface="Wingdings" pitchFamily="2" charset="2"/>
              <a:buChar char="q"/>
              <a:defRPr/>
            </a:pPr>
            <a:r>
              <a:rPr lang="cs-CZ" altLang="cs-CZ" sz="2667" dirty="0"/>
              <a:t>	část nákladů je přičitatelná na jednici </a:t>
            </a:r>
            <a:r>
              <a:rPr lang="cs-CZ" altLang="cs-CZ" sz="2667" i="1" dirty="0"/>
              <a:t>přímo</a:t>
            </a:r>
            <a:r>
              <a:rPr lang="cs-CZ" altLang="cs-CZ" sz="2667" dirty="0"/>
              <a:t>,</a:t>
            </a:r>
          </a:p>
          <a:p>
            <a:pPr lvl="1" eaLnBrk="1" hangingPunct="1"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SzPct val="105000"/>
              <a:buFont typeface="Wingdings" pitchFamily="2" charset="2"/>
              <a:buChar char="q"/>
              <a:defRPr/>
            </a:pPr>
            <a:r>
              <a:rPr lang="cs-CZ" altLang="cs-CZ" sz="2667" dirty="0"/>
              <a:t>	ostatní náklady se přiřazují na kalkulační jednici </a:t>
            </a:r>
            <a:r>
              <a:rPr lang="cs-CZ" altLang="cs-CZ" sz="2667" i="1" dirty="0"/>
              <a:t>nepřímo.</a:t>
            </a:r>
          </a:p>
          <a:p>
            <a:pPr marL="0" indent="0">
              <a:buNone/>
              <a:defRPr/>
            </a:pPr>
            <a:endParaRPr lang="cs-CZ" altLang="cs-CZ" sz="2667" dirty="0"/>
          </a:p>
        </p:txBody>
      </p:sp>
    </p:spTree>
    <p:extLst>
      <p:ext uri="{BB962C8B-B14F-4D97-AF65-F5344CB8AC3E}">
        <p14:creationId xmlns:p14="http://schemas.microsoft.com/office/powerpoint/2010/main" val="403266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01DACD59-CAFA-482E-841A-6C60CCEF8D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Metody kalkulace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61DC1576-66F2-47AB-980D-970A02DDDA9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982134"/>
            <a:ext cx="12192000" cy="5615517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1193770" algn="l"/>
              </a:tabLst>
              <a:defRPr/>
            </a:pPr>
            <a:r>
              <a:rPr lang="cs-CZ" altLang="cs-CZ" sz="2667" dirty="0"/>
              <a:t>Metody kalkulace lze rozdělit následovně: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q"/>
              <a:tabLst>
                <a:tab pos="1193770" algn="l"/>
              </a:tabLst>
              <a:defRPr/>
            </a:pPr>
            <a:r>
              <a:rPr lang="cs-CZ" altLang="cs-CZ" sz="2667" dirty="0"/>
              <a:t>	kalkulace dělením</a:t>
            </a:r>
          </a:p>
          <a:p>
            <a:pPr marL="1686942" lvl="2" indent="-467772">
              <a:spcBef>
                <a:spcPts val="0"/>
              </a:spcBef>
              <a:buClr>
                <a:schemeClr val="tx1"/>
              </a:buClr>
              <a:buFontTx/>
              <a:buChar char="•"/>
              <a:tabLst>
                <a:tab pos="1193770" algn="l"/>
              </a:tabLst>
              <a:defRPr/>
            </a:pPr>
            <a:r>
              <a:rPr lang="cs-CZ" altLang="cs-CZ" sz="2667" dirty="0"/>
              <a:t>prostá kalkulace dělením,</a:t>
            </a:r>
          </a:p>
          <a:p>
            <a:pPr marL="1686942" lvl="2" indent="-467772">
              <a:spcBef>
                <a:spcPts val="0"/>
              </a:spcBef>
              <a:buClr>
                <a:schemeClr val="tx1"/>
              </a:buClr>
              <a:buFontTx/>
              <a:buChar char="•"/>
              <a:tabLst>
                <a:tab pos="1193770" algn="l"/>
              </a:tabLst>
              <a:defRPr/>
            </a:pPr>
            <a:r>
              <a:rPr lang="cs-CZ" altLang="cs-CZ" sz="2667" dirty="0"/>
              <a:t>stupňovitá kalkulace dělením,</a:t>
            </a:r>
          </a:p>
          <a:p>
            <a:pPr marL="1686942" lvl="2" indent="-467772">
              <a:spcBef>
                <a:spcPts val="0"/>
              </a:spcBef>
              <a:buClr>
                <a:schemeClr val="tx1"/>
              </a:buClr>
              <a:buFontTx/>
              <a:buChar char="•"/>
              <a:tabLst>
                <a:tab pos="1193770" algn="l"/>
              </a:tabLst>
              <a:defRPr/>
            </a:pPr>
            <a:r>
              <a:rPr lang="cs-CZ" altLang="cs-CZ" sz="2667" dirty="0"/>
              <a:t>Kalkulace dělením s poměrovými čísly.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q"/>
              <a:tabLst>
                <a:tab pos="1193770" algn="l"/>
              </a:tabLst>
              <a:defRPr/>
            </a:pPr>
            <a:r>
              <a:rPr lang="cs-CZ" altLang="cs-CZ" sz="2667" dirty="0"/>
              <a:t>	kalkulace přirážkové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q"/>
              <a:tabLst>
                <a:tab pos="1193770" algn="l"/>
              </a:tabLst>
              <a:defRPr/>
            </a:pPr>
            <a:r>
              <a:rPr lang="cs-CZ" altLang="cs-CZ" sz="2667" dirty="0"/>
              <a:t>	kalkulace ve sdružené výrobě,</a:t>
            </a:r>
          </a:p>
          <a:p>
            <a:pPr marL="1686942" lvl="2" indent="-467772">
              <a:spcBef>
                <a:spcPts val="0"/>
              </a:spcBef>
              <a:buClr>
                <a:schemeClr val="tx1"/>
              </a:buClr>
              <a:buFontTx/>
              <a:buChar char="•"/>
              <a:tabLst>
                <a:tab pos="1193770" algn="l"/>
              </a:tabLst>
              <a:defRPr/>
            </a:pPr>
            <a:r>
              <a:rPr lang="cs-CZ" altLang="cs-CZ" sz="2667" dirty="0"/>
              <a:t>zůstatková odečítací metoda,</a:t>
            </a:r>
          </a:p>
          <a:p>
            <a:pPr marL="1686942" lvl="2" indent="-467772">
              <a:spcBef>
                <a:spcPts val="0"/>
              </a:spcBef>
              <a:buClr>
                <a:schemeClr val="tx1"/>
              </a:buClr>
              <a:buFontTx/>
              <a:buChar char="•"/>
              <a:tabLst>
                <a:tab pos="1193770" algn="l"/>
              </a:tabLst>
              <a:defRPr/>
            </a:pPr>
            <a:r>
              <a:rPr lang="cs-CZ" altLang="cs-CZ" sz="2667" dirty="0" err="1"/>
              <a:t>rozčítací</a:t>
            </a:r>
            <a:r>
              <a:rPr lang="cs-CZ" altLang="cs-CZ" sz="2667" dirty="0"/>
              <a:t> metoda,</a:t>
            </a:r>
          </a:p>
          <a:p>
            <a:pPr marL="1686942" lvl="2" indent="-467772">
              <a:spcBef>
                <a:spcPts val="0"/>
              </a:spcBef>
              <a:buClr>
                <a:schemeClr val="tx1"/>
              </a:buClr>
              <a:buFontTx/>
              <a:buChar char="•"/>
              <a:tabLst>
                <a:tab pos="1193770" algn="l"/>
              </a:tabLst>
              <a:defRPr/>
            </a:pPr>
            <a:r>
              <a:rPr lang="cs-CZ" altLang="cs-CZ" sz="2667" dirty="0"/>
              <a:t>metoda kvantitativní výtěže,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q"/>
              <a:tabLst>
                <a:tab pos="1193770" algn="l"/>
              </a:tabLst>
              <a:defRPr/>
            </a:pPr>
            <a:r>
              <a:rPr lang="cs-CZ" altLang="cs-CZ" sz="2667" dirty="0"/>
              <a:t>	kalkulace rozdílové, (</a:t>
            </a:r>
            <a:r>
              <a:rPr lang="cs-CZ" altLang="cs-CZ" sz="2667" i="1" dirty="0"/>
              <a:t>metoda standardních nákladů, metoda 	normová),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q"/>
              <a:tabLst>
                <a:tab pos="1193770" algn="l"/>
              </a:tabLst>
              <a:defRPr/>
            </a:pPr>
            <a:r>
              <a:rPr lang="cs-CZ" altLang="cs-CZ" sz="2667" i="1" dirty="0"/>
              <a:t>	</a:t>
            </a:r>
            <a:r>
              <a:rPr lang="cs-CZ" altLang="cs-CZ" sz="2667" dirty="0"/>
              <a:t>kalkulace neúplných nákladů (dynamická)</a:t>
            </a:r>
          </a:p>
          <a:p>
            <a:pPr marL="1686942" lvl="2" indent="-467772">
              <a:spcBef>
                <a:spcPts val="0"/>
              </a:spcBef>
              <a:buClr>
                <a:schemeClr val="tx1"/>
              </a:buClr>
              <a:buFontTx/>
              <a:buChar char="•"/>
              <a:tabLst>
                <a:tab pos="1193770" algn="l"/>
              </a:tabLst>
              <a:defRPr/>
            </a:pPr>
            <a:endParaRPr lang="cs-CZ" altLang="cs-CZ" sz="2667" dirty="0"/>
          </a:p>
        </p:txBody>
      </p:sp>
    </p:spTree>
    <p:extLst>
      <p:ext uri="{BB962C8B-B14F-4D97-AF65-F5344CB8AC3E}">
        <p14:creationId xmlns:p14="http://schemas.microsoft.com/office/powerpoint/2010/main" val="1169571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2C48DAF-0FD2-4201-8A65-375AB7B700BB}"/>
              </a:ext>
            </a:extLst>
          </p:cNvPr>
          <p:cNvSpPr/>
          <p:nvPr/>
        </p:nvSpPr>
        <p:spPr>
          <a:xfrm>
            <a:off x="564022" y="449337"/>
            <a:ext cx="29418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</a:rPr>
              <a:t>KALKULAČNÍ SYSTÉM </a:t>
            </a:r>
            <a:endParaRPr lang="cs-CZ" sz="2400" b="1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79915E7-DC1F-42B6-ADB1-157427507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772" y="1402080"/>
            <a:ext cx="5567324" cy="516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67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D2154C-3377-4028-94EB-61C1AEAF5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tvorba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88EF452-A176-4CD5-95C0-B77A9575DC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219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578069" y="274187"/>
            <a:ext cx="9480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Všeobecný  kalkulační  vzorec</a:t>
            </a:r>
          </a:p>
        </p:txBody>
      </p:sp>
      <p:pic>
        <p:nvPicPr>
          <p:cNvPr id="5" name="Picture 2" descr="G:\2013_vyuka\NP_PNKS\seminare\s2\vseobecnyKalk_vzore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9502" y="838133"/>
            <a:ext cx="6280061" cy="55674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8523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1198</Words>
  <Application>Microsoft Office PowerPoint</Application>
  <PresentationFormat>Širokoúhlá obrazovka</PresentationFormat>
  <Paragraphs>177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Times</vt:lpstr>
      <vt:lpstr>Times New Roman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Metody kalkulace</vt:lpstr>
      <vt:lpstr>Metody kalkulace</vt:lpstr>
      <vt:lpstr>Prezentace aplikace PowerPoint</vt:lpstr>
      <vt:lpstr>Praktická tvorba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Přímé náklady rozdělíme dle počtu sešitů, tj. u A20: 26 000 /10 000= 2,60 Kč/ks nepřímé dle poměrového čísla a vynásobíme sazbou: u A20 = 1*2,92=2,92 kč/ks</vt:lpstr>
      <vt:lpstr>Prezentace aplikace PowerPoint</vt:lpstr>
      <vt:lpstr>Prezentace aplikace PowerPoint</vt:lpstr>
      <vt:lpstr>Příklad </vt:lpstr>
      <vt:lpstr>Propočet </vt:lpstr>
      <vt:lpstr>Na kalkulační jednici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seb0001</cp:lastModifiedBy>
  <cp:revision>97</cp:revision>
  <dcterms:created xsi:type="dcterms:W3CDTF">2016-11-25T20:36:16Z</dcterms:created>
  <dcterms:modified xsi:type="dcterms:W3CDTF">2022-11-07T12:45:47Z</dcterms:modified>
</cp:coreProperties>
</file>