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80" r:id="rId2"/>
    <p:sldId id="322" r:id="rId3"/>
    <p:sldId id="300" r:id="rId4"/>
    <p:sldId id="312" r:id="rId5"/>
    <p:sldId id="310" r:id="rId6"/>
    <p:sldId id="316" r:id="rId7"/>
    <p:sldId id="311" r:id="rId8"/>
    <p:sldId id="317" r:id="rId9"/>
    <p:sldId id="323" r:id="rId10"/>
    <p:sldId id="309" r:id="rId11"/>
    <p:sldId id="313" r:id="rId12"/>
    <p:sldId id="314" r:id="rId13"/>
    <p:sldId id="318" r:id="rId14"/>
    <p:sldId id="319" r:id="rId15"/>
    <p:sldId id="320" r:id="rId16"/>
    <p:sldId id="321" r:id="rId17"/>
  </p:sldIdLst>
  <p:sldSz cx="9144000" cy="5143500" type="screen16x9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255" autoAdjust="0"/>
  </p:normalViewPr>
  <p:slideViewPr>
    <p:cSldViewPr>
      <p:cViewPr varScale="1">
        <p:scale>
          <a:sx n="93" d="100"/>
          <a:sy n="93" d="100"/>
        </p:scale>
        <p:origin x="72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6. 11. 2023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76099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</p:spPr>
        <p:txBody>
          <a:bodyPr lIns="68580" tIns="34290" rIns="68580" bIns="34290" anchor="b"/>
          <a:lstStyle>
            <a:lvl1pPr algn="ctr">
              <a:defRPr sz="45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</p:spPr>
        <p:txBody>
          <a:bodyPr lIns="68580" tIns="34290" rIns="68580" bIns="34290"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3E9BAEC6-A37A-4403-B919-4854A6448652}" type="datetimeFigureOut">
              <a:rPr lang="cs-CZ" smtClean="0"/>
              <a:t>6. 11. 2023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5473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08360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3980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708922"/>
            <a:ext cx="2133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708922"/>
            <a:ext cx="2895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4708922"/>
            <a:ext cx="2133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1F30AB-0A3E-4425-B788-E5520E7DC65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3250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gif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336819" y="312822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500105" y="540454"/>
            <a:ext cx="3222810" cy="2545646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>
              <a:solidFill>
                <a:schemeClr val="bg1"/>
              </a:solidFill>
            </a:endParaRPr>
          </a:p>
          <a:p>
            <a:pPr algn="l"/>
            <a:endParaRPr lang="cs-CZ" sz="3000" b="1" dirty="0">
              <a:solidFill>
                <a:schemeClr val="bg1"/>
              </a:solidFill>
            </a:endParaRPr>
          </a:p>
          <a:p>
            <a:pPr lvl="0"/>
            <a:endParaRPr lang="cs-CZ" sz="3000" b="1" cap="all" dirty="0">
              <a:solidFill>
                <a:schemeClr val="bg1"/>
              </a:solidFill>
            </a:endParaRPr>
          </a:p>
          <a:p>
            <a:pPr lvl="0"/>
            <a:endParaRPr lang="cs-CZ" sz="3000" b="1" cap="all" dirty="0">
              <a:solidFill>
                <a:schemeClr val="bg1"/>
              </a:solidFill>
            </a:endParaRPr>
          </a:p>
          <a:p>
            <a:pPr lvl="0"/>
            <a:r>
              <a:rPr lang="cs-CZ" sz="3000" b="1" cap="all" dirty="0">
                <a:solidFill>
                  <a:schemeClr val="bg1"/>
                </a:solidFill>
              </a:rPr>
              <a:t>Hlavní podnikové procesy: Prodej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4276052" y="1266989"/>
            <a:ext cx="3604568" cy="27231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1800" b="1" i="1" dirty="0">
                <a:solidFill>
                  <a:srgbClr val="002060"/>
                </a:solidFill>
              </a:rPr>
              <a:t>Cílem přednášky je:</a:t>
            </a:r>
          </a:p>
          <a:p>
            <a:r>
              <a:rPr lang="cs-CZ" sz="1800" b="1" i="1" dirty="0">
                <a:solidFill>
                  <a:srgbClr val="002060"/>
                </a:solidFill>
              </a:rPr>
              <a:t>Pochopit podstatu prodeje,</a:t>
            </a:r>
          </a:p>
          <a:p>
            <a:r>
              <a:rPr lang="cs-CZ" sz="1800" b="1" i="1" dirty="0">
                <a:solidFill>
                  <a:srgbClr val="002060"/>
                </a:solidFill>
              </a:rPr>
              <a:t>Posoudit efektivitu a náročnost, kterou představují jednotlivé procesy v prodeji</a:t>
            </a:r>
          </a:p>
          <a:p>
            <a:r>
              <a:rPr lang="cs-CZ" sz="1800" b="1" i="1" dirty="0">
                <a:solidFill>
                  <a:srgbClr val="002060"/>
                </a:solidFill>
              </a:rPr>
              <a:t>Propočty v prodejní činnosti</a:t>
            </a:r>
          </a:p>
          <a:p>
            <a:endParaRPr lang="cs-CZ" sz="1800" b="1" i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cs-CZ" sz="1800" b="1" i="1" dirty="0">
                <a:solidFill>
                  <a:srgbClr val="002060"/>
                </a:solidFill>
              </a:rPr>
              <a:t> </a:t>
            </a:r>
            <a:endParaRPr lang="en-GB" sz="1800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1864" y="175373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4524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Odbyt </a:t>
            </a:r>
            <a:r>
              <a:rPr lang="cs-CZ" dirty="0" smtClean="0"/>
              <a:t>jako propojená </a:t>
            </a:r>
            <a:r>
              <a:rPr lang="cs-CZ" dirty="0"/>
              <a:t>funkce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915566"/>
            <a:ext cx="7410450" cy="3781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298585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Nástroje odbytové politiky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99" t="3165" r="8412"/>
          <a:stretch/>
        </p:blipFill>
        <p:spPr bwMode="auto">
          <a:xfrm>
            <a:off x="1547665" y="600632"/>
            <a:ext cx="5476286" cy="4542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370738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Charakter trhů</a:t>
            </a:r>
          </a:p>
        </p:txBody>
      </p:sp>
      <p:sp>
        <p:nvSpPr>
          <p:cNvPr id="3" name="Obdélník 2"/>
          <p:cNvSpPr/>
          <p:nvPr/>
        </p:nvSpPr>
        <p:spPr>
          <a:xfrm>
            <a:off x="761880" y="843558"/>
            <a:ext cx="6834455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Vznik charakteristik především v dynamické oblasti E-business a </a:t>
            </a:r>
            <a:r>
              <a:rPr lang="cs-CZ" dirty="0" err="1"/>
              <a:t>Ecommerce</a:t>
            </a:r>
            <a:endParaRPr lang="cs-CZ" dirty="0"/>
          </a:p>
          <a:p>
            <a:r>
              <a:rPr lang="cs-CZ" dirty="0"/>
              <a:t>• B2B – směrem k dalšímu podnikatelskému subjektu</a:t>
            </a:r>
          </a:p>
          <a:p>
            <a:r>
              <a:rPr lang="cs-CZ" dirty="0"/>
              <a:t>• B2C – směrem k zákazníkovi</a:t>
            </a:r>
          </a:p>
          <a:p>
            <a:r>
              <a:rPr lang="cs-CZ" dirty="0"/>
              <a:t>• B2G – směrem k vládě</a:t>
            </a:r>
          </a:p>
          <a:p>
            <a:r>
              <a:rPr lang="cs-CZ" dirty="0"/>
              <a:t>• B2A – směrem k lokálním celkům (kraje)</a:t>
            </a:r>
          </a:p>
          <a:p>
            <a:r>
              <a:rPr lang="cs-CZ" dirty="0"/>
              <a:t>• B2E – směrem k zaměstnancům</a:t>
            </a:r>
          </a:p>
          <a:p>
            <a:r>
              <a:rPr lang="cs-CZ" dirty="0"/>
              <a:t>• B2R – směrem k dealerovi</a:t>
            </a:r>
          </a:p>
          <a:p>
            <a:r>
              <a:rPr lang="cs-CZ" dirty="0"/>
              <a:t>• C2C – spotřebitelé k sobě</a:t>
            </a:r>
          </a:p>
          <a:p>
            <a:r>
              <a:rPr lang="cs-CZ" dirty="0"/>
              <a:t>• C2B – spotřebitelé požadují něco od podniků</a:t>
            </a:r>
          </a:p>
          <a:p>
            <a:r>
              <a:rPr lang="cs-CZ" dirty="0"/>
              <a:t>• C2G – spotřebitelé požadují něco po státu a jsou iniciátorem</a:t>
            </a:r>
          </a:p>
          <a:p>
            <a:r>
              <a:rPr lang="cs-CZ" dirty="0"/>
              <a:t>• G2B – vláda požaduje od podniků plnění</a:t>
            </a:r>
          </a:p>
          <a:p>
            <a:r>
              <a:rPr lang="cs-CZ" dirty="0"/>
              <a:t>• G2C – vláda ke spotřebitelům</a:t>
            </a:r>
          </a:p>
          <a:p>
            <a:r>
              <a:rPr lang="cs-CZ" dirty="0"/>
              <a:t>• G2G – mezivládní obchody a dohody</a:t>
            </a:r>
          </a:p>
        </p:txBody>
      </p:sp>
    </p:spTree>
    <p:extLst>
      <p:ext uri="{BB962C8B-B14F-4D97-AF65-F5344CB8AC3E}">
        <p14:creationId xmlns:p14="http://schemas.microsoft.com/office/powerpoint/2010/main" val="27443772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408712" cy="507703"/>
          </a:xfrm>
        </p:spPr>
        <p:txBody>
          <a:bodyPr/>
          <a:lstStyle/>
          <a:p>
            <a:r>
              <a:rPr lang="cs-CZ" dirty="0"/>
              <a:t>S plánem odbytu souvisí cenová politika</a:t>
            </a:r>
          </a:p>
        </p:txBody>
      </p:sp>
      <p:sp>
        <p:nvSpPr>
          <p:cNvPr id="3" name="Obdélník 2"/>
          <p:cNvSpPr/>
          <p:nvPr/>
        </p:nvSpPr>
        <p:spPr>
          <a:xfrm>
            <a:off x="755576" y="1059582"/>
            <a:ext cx="7560840" cy="18819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Principy tvorby cen lze charakterizovat prostřednictvím tří modelů jejich utváření.</a:t>
            </a: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Nákladově orientovaná tvorba cen</a:t>
            </a:r>
            <a:endParaRPr lang="cs-CZ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Poptávkově orientovaná tvorba cen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Tvorba konkurenčně orientovaných cen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cs-CZ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13820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Nákladově orientovaná tvorba cen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69224" y="713118"/>
            <a:ext cx="5454904" cy="38997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cena na základě úplných nákladů</a:t>
            </a:r>
            <a:r>
              <a:rPr lang="cs-CZ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p = CN * (1+Zp/100) – stanoví se na základě úplných (celkových) nákladů (CN) a procentně stanovené sazby ziskové přirážky (</a:t>
            </a:r>
            <a:r>
              <a:rPr lang="cs-CZ" sz="1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Zp</a:t>
            </a:r>
            <a:r>
              <a:rPr lang="cs-CZ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Při poklesu odbytu rostou průměrné náklady na jednotku náklady na jednotku produkce. Po úpravě rostoucí výše těchto nákladů o sazbu ziskové přirážky tedy cena roste. Rostoucí cena snižuje prodané množství a proces postupuje ať do ztráty zájmu zákazníků ).</a:t>
            </a:r>
            <a:endParaRPr lang="cs-CZ" sz="15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cena na základě neúplných nákladů</a:t>
            </a:r>
            <a:r>
              <a:rPr lang="cs-CZ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p = </a:t>
            </a:r>
            <a:r>
              <a:rPr lang="cs-CZ" sz="1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nv+pú</a:t>
            </a:r>
            <a:r>
              <a:rPr lang="cs-CZ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se určuje na základě jednotkových variabilních nákladů (</a:t>
            </a:r>
            <a:r>
              <a:rPr lang="cs-CZ" sz="1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nv</a:t>
            </a:r>
            <a:r>
              <a:rPr lang="cs-CZ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a příspěvku na úhradu fixních nákladů a zisku (</a:t>
            </a:r>
            <a:r>
              <a:rPr lang="cs-CZ" sz="1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pú</a:t>
            </a:r>
            <a:r>
              <a:rPr lang="cs-CZ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Při zkoumání vztahu cen a nákladů obecně platí, že dlouhodobě minimální cena nesmí klesnout pod úroveň nákladů na jednotku produkce. Krátkodobě může cena klesnout až na úroveň jednotkových variabilních nákladů</a:t>
            </a:r>
            <a:endParaRPr lang="cs-CZ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Obrázek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1131590"/>
            <a:ext cx="3096344" cy="92258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808334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Poptávkově orientovaná tvorba cen </a:t>
            </a:r>
          </a:p>
        </p:txBody>
      </p:sp>
      <p:sp>
        <p:nvSpPr>
          <p:cNvPr id="3" name="Obdélník 2"/>
          <p:cNvSpPr/>
          <p:nvPr/>
        </p:nvSpPr>
        <p:spPr>
          <a:xfrm>
            <a:off x="251520" y="771550"/>
            <a:ext cx="8136904" cy="1464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cs-CZ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 založena na rozhodování o cenách na základě informací o tom, jaké množství zboží lze prodat za různé ceny. Spotřebitel při své úvaze o koupi se nezaměřuje na výši výrobních nákladů daného zboží, ale na stupeň uspokojení svých potřeb, na užitek, který od výrobku očekává. Sledovanou souvislostí mezi poptávaným množstvím a určitou výší ceny je koeficient cenové elasticity poptávky (pružnosti). Koeficient vypovídá o tom, jak je daný trh, resp. zákazník cenově citlivý. </a:t>
            </a:r>
            <a:r>
              <a:rPr lang="cs-CZ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Koeficient cenové elasticity lze vyjádřit jako absolutní hodnotu podílu mezi procentní změnou poptávaného množství a procentní změnou ceny</a:t>
            </a:r>
            <a:endParaRPr lang="cs-CZ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Obrázek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541466"/>
            <a:ext cx="5760720" cy="66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Obdélník 4"/>
          <p:cNvSpPr/>
          <p:nvPr/>
        </p:nvSpPr>
        <p:spPr>
          <a:xfrm>
            <a:off x="539552" y="3435846"/>
            <a:ext cx="8844744" cy="12080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cs-CZ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Výsledné hodnoty lze členit do následujících skupin: </a:t>
            </a:r>
            <a:endParaRPr lang="cs-CZ" sz="12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spcAft>
                <a:spcPts val="485"/>
              </a:spcAft>
              <a:buFont typeface="Wingdings" panose="05000000000000000000" pitchFamily="2" charset="2"/>
              <a:buChar char=""/>
            </a:pPr>
            <a:r>
              <a:rPr lang="cs-CZ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 &gt; 1, jedná se o cenově pružnou poptávku (při změně ceny o 1 % se poptávka změní – poklesne - o více procent), </a:t>
            </a:r>
            <a:endParaRPr lang="cs-CZ" sz="12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spcAft>
                <a:spcPts val="485"/>
              </a:spcAft>
              <a:buFont typeface="Wingdings" panose="05000000000000000000" pitchFamily="2" charset="2"/>
              <a:buChar char=""/>
            </a:pPr>
            <a:r>
              <a:rPr lang="cs-CZ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 = 1, jedná se o jednotkovou cenovou elasticitu (změny cen se rovnají změnám poptávky), </a:t>
            </a:r>
            <a:endParaRPr lang="cs-CZ" sz="12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spcAft>
                <a:spcPts val="485"/>
              </a:spcAft>
              <a:buFont typeface="Wingdings" panose="05000000000000000000" pitchFamily="2" charset="2"/>
              <a:buChar char=""/>
            </a:pPr>
            <a:r>
              <a:rPr lang="cs-CZ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e &lt; 1, jedná se o cenově nepružnou poptávku (při změně ceny o 1 % se poptávka změní o méně než procento). </a:t>
            </a:r>
            <a:endParaRPr lang="cs-CZ" sz="12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spcAft>
                <a:spcPts val="485"/>
              </a:spcAft>
              <a:buFont typeface="Wingdings" panose="05000000000000000000" pitchFamily="2" charset="2"/>
              <a:buChar char=""/>
            </a:pPr>
            <a:r>
              <a:rPr lang="cs-CZ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Pokud chceme výsledek v procentech – vynásobíme krát 100.</a:t>
            </a:r>
            <a:endParaRPr lang="cs-CZ" sz="12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18486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696744" cy="507703"/>
          </a:xfrm>
        </p:spPr>
        <p:txBody>
          <a:bodyPr/>
          <a:lstStyle/>
          <a:p>
            <a:r>
              <a:rPr lang="cs-CZ" dirty="0"/>
              <a:t>Tvorba konkurenčně orientovaných cen </a:t>
            </a:r>
          </a:p>
        </p:txBody>
      </p:sp>
      <p:sp>
        <p:nvSpPr>
          <p:cNvPr id="3" name="Obdélník 2"/>
          <p:cNvSpPr/>
          <p:nvPr/>
        </p:nvSpPr>
        <p:spPr>
          <a:xfrm>
            <a:off x="539552" y="1833086"/>
            <a:ext cx="67687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Je využívána podniky, které se vzdávají vlastní aktivní cenové politiky. Orientují se na cenové požadavky svých konkurentů nebo na průměrné ceny v oboru.</a:t>
            </a:r>
          </a:p>
        </p:txBody>
      </p:sp>
    </p:spTree>
    <p:extLst>
      <p:ext uri="{BB962C8B-B14F-4D97-AF65-F5344CB8AC3E}">
        <p14:creationId xmlns:p14="http://schemas.microsoft.com/office/powerpoint/2010/main" val="512368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Co je prodej?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Jaké má vazby? S čím je propojen?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60397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/>
              <a:t>Prodejní  (odbytová) činnost</a:t>
            </a:r>
          </a:p>
        </p:txBody>
      </p:sp>
      <p:sp>
        <p:nvSpPr>
          <p:cNvPr id="6707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200150"/>
            <a:ext cx="9144000" cy="3398838"/>
          </a:xfrm>
          <a:prstGeom prst="rect">
            <a:avLst/>
          </a:prstGeom>
        </p:spPr>
        <p:txBody>
          <a:bodyPr/>
          <a:lstStyle/>
          <a:p>
            <a:pPr eaLnBrk="1" hangingPunct="1">
              <a:defRPr/>
            </a:pPr>
            <a:r>
              <a:rPr lang="cs-CZ" sz="2000" dirty="0" smtClean="0"/>
              <a:t>veškeré </a:t>
            </a:r>
            <a:r>
              <a:rPr lang="cs-CZ" sz="2000" dirty="0"/>
              <a:t>činnosti související s přesunem hotových výrobků a služeb od výrobce ke </a:t>
            </a:r>
            <a:r>
              <a:rPr lang="cs-CZ" sz="2000" dirty="0" smtClean="0"/>
              <a:t>spotřebiteli, vs. zboží ke spotřebiteli.</a:t>
            </a:r>
            <a:endParaRPr lang="cs-CZ" sz="2000" dirty="0"/>
          </a:p>
          <a:p>
            <a:pPr eaLnBrk="1" hangingPunct="1">
              <a:defRPr/>
            </a:pPr>
            <a:r>
              <a:rPr lang="cs-CZ" sz="2000" dirty="0" smtClean="0"/>
              <a:t>orientace </a:t>
            </a:r>
            <a:r>
              <a:rPr lang="cs-CZ" sz="2000" dirty="0"/>
              <a:t>na </a:t>
            </a:r>
            <a:r>
              <a:rPr lang="cs-CZ" sz="2000" dirty="0">
                <a:solidFill>
                  <a:schemeClr val="hlink"/>
                </a:solidFill>
              </a:rPr>
              <a:t>potřeby a přání svých zákazníků</a:t>
            </a:r>
            <a:r>
              <a:rPr lang="cs-CZ" sz="2000" dirty="0"/>
              <a:t>. Jejich potřeby musí zjišťovat (popř. vyvolávat) a současně musí hledat způsoby, jak je uspokojovat. Tyto činnosti lze shrnout pod pojmem marketing.</a:t>
            </a:r>
          </a:p>
          <a:p>
            <a:pPr eaLnBrk="1" hangingPunct="1">
              <a:defRPr/>
            </a:pPr>
            <a:r>
              <a:rPr lang="cs-CZ" sz="2000" dirty="0" smtClean="0"/>
              <a:t>při </a:t>
            </a:r>
            <a:r>
              <a:rPr lang="cs-CZ" sz="2000" dirty="0"/>
              <a:t>prodeji zboží realizuje podnik </a:t>
            </a:r>
            <a:r>
              <a:rPr lang="cs-CZ" sz="2000" dirty="0" smtClean="0"/>
              <a:t>kladné hodnotové toky - tržby. 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03327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7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7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7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7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7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7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7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7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7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Odbytová funkce podniku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915566"/>
            <a:ext cx="5978426" cy="368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ovéPole 2"/>
          <p:cNvSpPr txBox="1"/>
          <p:nvPr/>
        </p:nvSpPr>
        <p:spPr>
          <a:xfrm>
            <a:off x="6372200" y="1851670"/>
            <a:ext cx="194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 čím bude propojena?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568826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Funkce odbytu</a:t>
            </a:r>
          </a:p>
        </p:txBody>
      </p:sp>
      <p:sp>
        <p:nvSpPr>
          <p:cNvPr id="3" name="Obdélník 2"/>
          <p:cNvSpPr/>
          <p:nvPr/>
        </p:nvSpPr>
        <p:spPr>
          <a:xfrm>
            <a:off x="286064" y="987574"/>
            <a:ext cx="803035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FF0000"/>
                </a:solidFill>
              </a:rPr>
              <a:t>přeměna </a:t>
            </a:r>
            <a:r>
              <a:rPr lang="cs-CZ" dirty="0"/>
              <a:t>výrobního (dodavatelského) sortimentu na sortiment obchodní (odběratelský), tj. základní transformační činnost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překonání rozdílů mezi místem výroby (dodavatelem) a místem spotřeby (odběratelem), tj. </a:t>
            </a:r>
            <a:r>
              <a:rPr lang="cs-CZ" dirty="0">
                <a:solidFill>
                  <a:srgbClr val="FF0000"/>
                </a:solidFill>
              </a:rPr>
              <a:t>prostorová</a:t>
            </a:r>
            <a:r>
              <a:rPr lang="cs-CZ" dirty="0"/>
              <a:t> funkce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překonání rozdílů mezi časem výroby (dodání) a časem nákupu zákazníka, tj. </a:t>
            </a:r>
            <a:r>
              <a:rPr lang="cs-CZ" dirty="0">
                <a:solidFill>
                  <a:srgbClr val="FF0000"/>
                </a:solidFill>
              </a:rPr>
              <a:t>časová</a:t>
            </a:r>
            <a:r>
              <a:rPr lang="cs-CZ" dirty="0"/>
              <a:t> funkce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zajištění </a:t>
            </a:r>
            <a:r>
              <a:rPr lang="cs-CZ" dirty="0">
                <a:solidFill>
                  <a:srgbClr val="FF0000"/>
                </a:solidFill>
              </a:rPr>
              <a:t>množství a kvality </a:t>
            </a:r>
            <a:r>
              <a:rPr lang="cs-CZ" dirty="0"/>
              <a:t>prodávané produkce (zde se mimo jiné promítají i otázky nákupu)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ovlivňování výroby a poptávky (tj. částečně i propagační funkce)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zajištění včasné </a:t>
            </a:r>
            <a:r>
              <a:rPr lang="cs-CZ" dirty="0">
                <a:solidFill>
                  <a:srgbClr val="FF0000"/>
                </a:solidFill>
              </a:rPr>
              <a:t>úhrady</a:t>
            </a:r>
            <a:r>
              <a:rPr lang="cs-CZ" dirty="0"/>
              <a:t> dodavatelům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zajištění racionálních </a:t>
            </a:r>
            <a:r>
              <a:rPr lang="cs-CZ" dirty="0">
                <a:solidFill>
                  <a:srgbClr val="FF0000"/>
                </a:solidFill>
              </a:rPr>
              <a:t>odbytových cest </a:t>
            </a:r>
            <a:r>
              <a:rPr lang="cs-CZ" dirty="0"/>
              <a:t>(logistika)</a:t>
            </a:r>
          </a:p>
        </p:txBody>
      </p:sp>
    </p:spTree>
    <p:extLst>
      <p:ext uri="{BB962C8B-B14F-4D97-AF65-F5344CB8AC3E}">
        <p14:creationId xmlns:p14="http://schemas.microsoft.com/office/powerpoint/2010/main" val="11660243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Cíle odbytové politiky</a:t>
            </a:r>
          </a:p>
        </p:txBody>
      </p:sp>
      <p:sp>
        <p:nvSpPr>
          <p:cNvPr id="3" name="Obdélník 2"/>
          <p:cNvSpPr/>
          <p:nvPr/>
        </p:nvSpPr>
        <p:spPr>
          <a:xfrm>
            <a:off x="395536" y="1108624"/>
            <a:ext cx="806489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Podnikatelské chování je ovlivněno orientací na podnikatelské cíle.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Při formulaci systému cílů vychází podnik z:</a:t>
            </a:r>
          </a:p>
          <a:p>
            <a:pPr lvl="2"/>
            <a:r>
              <a:rPr lang="cs-CZ" dirty="0"/>
              <a:t>• vlastních představ a přání,</a:t>
            </a:r>
          </a:p>
          <a:p>
            <a:pPr lvl="2"/>
            <a:r>
              <a:rPr lang="cs-CZ" dirty="0"/>
              <a:t>• vlastních možností a</a:t>
            </a:r>
          </a:p>
          <a:p>
            <a:pPr lvl="2"/>
            <a:r>
              <a:rPr lang="cs-CZ" dirty="0"/>
              <a:t>• podmínek okolí.</a:t>
            </a:r>
          </a:p>
          <a:p>
            <a:endParaRPr lang="cs-CZ" dirty="0"/>
          </a:p>
          <a:p>
            <a:r>
              <a:rPr lang="cs-CZ" dirty="0"/>
              <a:t>Hlavního cíle podniku je možné dosáhnout jen ve spolupráci s nižší úrovní podnikového řízení a když jsou pro ně stanoveny dílčí cíle.</a:t>
            </a:r>
          </a:p>
        </p:txBody>
      </p:sp>
    </p:spTree>
    <p:extLst>
      <p:ext uri="{BB962C8B-B14F-4D97-AF65-F5344CB8AC3E}">
        <p14:creationId xmlns:p14="http://schemas.microsoft.com/office/powerpoint/2010/main" val="18883501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Plánování odbytové </a:t>
            </a:r>
            <a:r>
              <a:rPr lang="cs-CZ" dirty="0"/>
              <a:t>činnosti</a:t>
            </a:r>
          </a:p>
        </p:txBody>
      </p:sp>
      <p:sp>
        <p:nvSpPr>
          <p:cNvPr id="3" name="Obdélník 2"/>
          <p:cNvSpPr/>
          <p:nvPr/>
        </p:nvSpPr>
        <p:spPr>
          <a:xfrm>
            <a:off x="755576" y="1275606"/>
            <a:ext cx="6840760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Strategické (návaznost na strategické cíle podniku) –tvorba strategických cílů a plánů odbytu 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Taktické (např. kdo se podílí na tvorbě ročního obchodního plánu…)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Operativní – logistické, finanční, komunikační(+informační) + kontraktační</a:t>
            </a:r>
          </a:p>
        </p:txBody>
      </p:sp>
    </p:spTree>
    <p:extLst>
      <p:ext uri="{BB962C8B-B14F-4D97-AF65-F5344CB8AC3E}">
        <p14:creationId xmlns:p14="http://schemas.microsoft.com/office/powerpoint/2010/main" val="9744006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Plán odbytu</a:t>
            </a:r>
          </a:p>
        </p:txBody>
      </p:sp>
      <p:pic>
        <p:nvPicPr>
          <p:cNvPr id="3" name="Obrázek 2" descr="http://www.ceed.cz/podnik_ekonomika/prodej/grafy/plan%20prodeje.gif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760"/>
          <a:stretch/>
        </p:blipFill>
        <p:spPr bwMode="auto">
          <a:xfrm>
            <a:off x="1835696" y="1275606"/>
            <a:ext cx="6146626" cy="238256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747862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696744" cy="507703"/>
          </a:xfrm>
        </p:spPr>
        <p:txBody>
          <a:bodyPr/>
          <a:lstStyle/>
          <a:p>
            <a:r>
              <a:rPr lang="cs-CZ" dirty="0" smtClean="0"/>
              <a:t>Propojení plánů – výroba, nákup, prodej</a:t>
            </a:r>
            <a:endParaRPr lang="cs-CZ" dirty="0"/>
          </a:p>
        </p:txBody>
      </p:sp>
      <p:pic>
        <p:nvPicPr>
          <p:cNvPr id="3" name="Obrázek 2" descr="http://www.ceed.cz/podnik_ekonomika/prodej/grafy/plan%20prodeje.gif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67" t="9011" r="15340" b="30679"/>
          <a:stretch/>
        </p:blipFill>
        <p:spPr bwMode="auto">
          <a:xfrm>
            <a:off x="497324" y="880143"/>
            <a:ext cx="3168352" cy="158417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xmlns="" xmlns:lc="http://schemas.openxmlformats.org/drawingml/2006/lockedCanvas" id="{D9EC6BA7-F0EE-4E0F-8E60-82A5F67AA880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63" r="11642" b="19900"/>
          <a:stretch/>
        </p:blipFill>
        <p:spPr>
          <a:xfrm>
            <a:off x="2038422" y="2603609"/>
            <a:ext cx="3312369" cy="2024515"/>
          </a:xfrm>
          <a:prstGeom prst="rect">
            <a:avLst/>
          </a:prstGeom>
        </p:spPr>
      </p:pic>
      <p:pic>
        <p:nvPicPr>
          <p:cNvPr id="7" name="Obrázek 6" descr="http://www.ceed.cz/podnik_ekonomika/zasobovani_logistika/grafy/plan%20zasobovani%20formou%20bilance.gif"/>
          <p:cNvPicPr/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66" t="2775" r="23120" b="24067"/>
          <a:stretch/>
        </p:blipFill>
        <p:spPr bwMode="auto">
          <a:xfrm>
            <a:off x="5004048" y="1093788"/>
            <a:ext cx="3384376" cy="180379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cxnSp>
        <p:nvCxnSpPr>
          <p:cNvPr id="9" name="Přímá spojnice se šipkou 8"/>
          <p:cNvCxnSpPr/>
          <p:nvPr/>
        </p:nvCxnSpPr>
        <p:spPr>
          <a:xfrm>
            <a:off x="2312545" y="1346311"/>
            <a:ext cx="2315185" cy="2591245"/>
          </a:xfrm>
          <a:prstGeom prst="straightConnector1">
            <a:avLst/>
          </a:prstGeom>
          <a:ln w="19050">
            <a:solidFill>
              <a:schemeClr val="accent3"/>
            </a:solidFill>
            <a:prstDash val="sys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se šipkou 10"/>
          <p:cNvCxnSpPr/>
          <p:nvPr/>
        </p:nvCxnSpPr>
        <p:spPr>
          <a:xfrm>
            <a:off x="1654574" y="1433683"/>
            <a:ext cx="1584176" cy="2669196"/>
          </a:xfrm>
          <a:prstGeom prst="straightConnector1">
            <a:avLst/>
          </a:prstGeom>
          <a:ln w="28575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se šipkou 12"/>
          <p:cNvCxnSpPr/>
          <p:nvPr/>
        </p:nvCxnSpPr>
        <p:spPr>
          <a:xfrm flipV="1">
            <a:off x="4583331" y="1563638"/>
            <a:ext cx="1428829" cy="2332468"/>
          </a:xfrm>
          <a:prstGeom prst="straightConnector1">
            <a:avLst/>
          </a:prstGeom>
          <a:ln w="57150"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se šipkou 14"/>
          <p:cNvCxnSpPr/>
          <p:nvPr/>
        </p:nvCxnSpPr>
        <p:spPr>
          <a:xfrm flipV="1">
            <a:off x="323528" y="1106028"/>
            <a:ext cx="882098" cy="34170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se šipkou 16"/>
          <p:cNvCxnSpPr/>
          <p:nvPr/>
        </p:nvCxnSpPr>
        <p:spPr>
          <a:xfrm>
            <a:off x="8820472" y="1707654"/>
            <a:ext cx="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se šipkou 19"/>
          <p:cNvCxnSpPr/>
          <p:nvPr/>
        </p:nvCxnSpPr>
        <p:spPr>
          <a:xfrm>
            <a:off x="8100392" y="1995686"/>
            <a:ext cx="864096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ovéPole 20"/>
          <p:cNvSpPr txBox="1"/>
          <p:nvPr/>
        </p:nvSpPr>
        <p:spPr>
          <a:xfrm>
            <a:off x="107504" y="1093788"/>
            <a:ext cx="4320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/>
              <a:t>1</a:t>
            </a:r>
            <a:endParaRPr lang="cs-CZ" sz="4000" dirty="0"/>
          </a:p>
        </p:txBody>
      </p:sp>
      <p:sp>
        <p:nvSpPr>
          <p:cNvPr id="22" name="TextovéPole 21"/>
          <p:cNvSpPr txBox="1"/>
          <p:nvPr/>
        </p:nvSpPr>
        <p:spPr>
          <a:xfrm>
            <a:off x="658895" y="2133395"/>
            <a:ext cx="8280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/>
              <a:t>2a</a:t>
            </a:r>
            <a:endParaRPr lang="cs-CZ" sz="4000" dirty="0"/>
          </a:p>
        </p:txBody>
      </p:sp>
      <p:sp>
        <p:nvSpPr>
          <p:cNvPr id="23" name="TextovéPole 22"/>
          <p:cNvSpPr txBox="1"/>
          <p:nvPr/>
        </p:nvSpPr>
        <p:spPr>
          <a:xfrm>
            <a:off x="3163344" y="1287800"/>
            <a:ext cx="8280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/>
              <a:t>2b</a:t>
            </a:r>
            <a:endParaRPr lang="cs-CZ" sz="4000" dirty="0"/>
          </a:p>
        </p:txBody>
      </p:sp>
      <p:sp>
        <p:nvSpPr>
          <p:cNvPr id="31" name="TextovéPole 30"/>
          <p:cNvSpPr txBox="1"/>
          <p:nvPr/>
        </p:nvSpPr>
        <p:spPr>
          <a:xfrm>
            <a:off x="5050602" y="2110376"/>
            <a:ext cx="4411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b="1" dirty="0"/>
              <a:t>3</a:t>
            </a:r>
          </a:p>
        </p:txBody>
      </p:sp>
      <p:cxnSp>
        <p:nvCxnSpPr>
          <p:cNvPr id="34" name="Přímá spojnice se šipkou 33"/>
          <p:cNvCxnSpPr/>
          <p:nvPr/>
        </p:nvCxnSpPr>
        <p:spPr>
          <a:xfrm>
            <a:off x="1958477" y="1641743"/>
            <a:ext cx="259761" cy="0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Přímá spojnice se šipkou 34"/>
          <p:cNvCxnSpPr/>
          <p:nvPr/>
        </p:nvCxnSpPr>
        <p:spPr>
          <a:xfrm>
            <a:off x="3470011" y="3615866"/>
            <a:ext cx="259761" cy="0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9928935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2428</TotalTime>
  <Words>828</Words>
  <Application>Microsoft Office PowerPoint</Application>
  <PresentationFormat>Předvádění na obrazovce (16:9)</PresentationFormat>
  <Paragraphs>81</Paragraphs>
  <Slides>16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1" baseType="lpstr">
      <vt:lpstr>Arial</vt:lpstr>
      <vt:lpstr>Calibri</vt:lpstr>
      <vt:lpstr>Times New Roman</vt:lpstr>
      <vt:lpstr>Wingdings</vt:lpstr>
      <vt:lpstr>SLU</vt:lpstr>
      <vt:lpstr>Prezentace aplikace PowerPoint</vt:lpstr>
      <vt:lpstr>Co je prodej?</vt:lpstr>
      <vt:lpstr>Prodejní  (odbytová) činnost</vt:lpstr>
      <vt:lpstr>Odbytová funkce podniku</vt:lpstr>
      <vt:lpstr>Funkce odbytu</vt:lpstr>
      <vt:lpstr>Cíle odbytové politiky</vt:lpstr>
      <vt:lpstr>Plánování odbytové činnosti</vt:lpstr>
      <vt:lpstr>Plán odbytu</vt:lpstr>
      <vt:lpstr>Propojení plánů – výroba, nákup, prodej</vt:lpstr>
      <vt:lpstr>Odbyt jako propojená funkce</vt:lpstr>
      <vt:lpstr>Nástroje odbytové politiky</vt:lpstr>
      <vt:lpstr>Charakter trhů</vt:lpstr>
      <vt:lpstr>S plánem odbytu souvisí cenová politika</vt:lpstr>
      <vt:lpstr>Nákladově orientovaná tvorba cen </vt:lpstr>
      <vt:lpstr>Poptávkově orientovaná tvorba cen </vt:lpstr>
      <vt:lpstr>Tvorba konkurenčně orientovaných cen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u1</cp:lastModifiedBy>
  <cp:revision>62</cp:revision>
  <cp:lastPrinted>2018-03-27T09:30:31Z</cp:lastPrinted>
  <dcterms:created xsi:type="dcterms:W3CDTF">2016-07-06T15:42:34Z</dcterms:created>
  <dcterms:modified xsi:type="dcterms:W3CDTF">2023-11-06T18:41:48Z</dcterms:modified>
</cp:coreProperties>
</file>