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81" r:id="rId2"/>
    <p:sldId id="312" r:id="rId3"/>
    <p:sldId id="313" r:id="rId4"/>
    <p:sldId id="289" r:id="rId5"/>
    <p:sldId id="314" r:id="rId6"/>
    <p:sldId id="310" r:id="rId7"/>
    <p:sldId id="315" r:id="rId8"/>
    <p:sldId id="311" r:id="rId9"/>
    <p:sldId id="290" r:id="rId10"/>
    <p:sldId id="301" r:id="rId11"/>
    <p:sldId id="302" r:id="rId12"/>
    <p:sldId id="303" r:id="rId13"/>
    <p:sldId id="304" r:id="rId14"/>
    <p:sldId id="292" r:id="rId15"/>
    <p:sldId id="305" r:id="rId16"/>
    <p:sldId id="308" r:id="rId17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07871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726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31. 10. 2023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t>31. 10. 2023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473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C3109-1872-4BAF-A88E-047F588360B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04936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228600"/>
            <a:ext cx="8001000" cy="912019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6738" y="1314450"/>
            <a:ext cx="8001000" cy="3200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6096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4683919"/>
            <a:ext cx="1981200" cy="3571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C4CF95-594A-47EA-A00D-84578730C79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8693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92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>
                <a:solidFill>
                  <a:schemeClr val="bg1"/>
                </a:solidFill>
              </a:rPr>
              <a:t>Hlavní podnikové procesy: </a:t>
            </a:r>
            <a:r>
              <a:rPr lang="cs-CZ" sz="3000" b="1" dirty="0" smtClean="0">
                <a:solidFill>
                  <a:schemeClr val="bg1"/>
                </a:solidFill>
              </a:rPr>
              <a:t>Výroba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2"/>
            <a:ext cx="3968356" cy="301387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Popis procesu výroby</a:t>
            </a:r>
          </a:p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Propočty potřeby výroby</a:t>
            </a:r>
          </a:p>
          <a:p>
            <a:r>
              <a:rPr lang="cs-CZ" sz="1600" b="1" dirty="0">
                <a:solidFill>
                  <a:srgbClr val="002060"/>
                </a:solidFill>
                <a:cs typeface="Arial" panose="020B0604020202020204" pitchFamily="34" charset="0"/>
              </a:rPr>
              <a:t>Řízení výroby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362" y="162311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05960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extLst/>
        </p:spPr>
        <p:txBody>
          <a:bodyPr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kern="1200" dirty="0">
                <a:solidFill>
                  <a:srgbClr val="000000"/>
                </a:solidFill>
              </a:rPr>
              <a:t>Využití časových fondů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4294967295"/>
          </p:nvPr>
        </p:nvSpPr>
        <p:spPr>
          <a:xfrm>
            <a:off x="179512" y="843558"/>
            <a:ext cx="8001000" cy="3200400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/>
            <a:r>
              <a:rPr lang="cs-CZ" altLang="cs-CZ" sz="1900" b="1" u="sng" dirty="0"/>
              <a:t>Kalendářní časový fond </a:t>
            </a:r>
            <a:r>
              <a:rPr lang="cs-CZ" altLang="cs-CZ" sz="1900" b="1" u="sng" dirty="0" err="1"/>
              <a:t>Tk</a:t>
            </a:r>
            <a:r>
              <a:rPr lang="cs-CZ" altLang="cs-CZ" sz="1900" dirty="0"/>
              <a:t>.</a:t>
            </a:r>
          </a:p>
          <a:p>
            <a:pPr marL="438150" indent="-319088" eaLnBrk="1" hangingPunct="1"/>
            <a:r>
              <a:rPr lang="cs-CZ" altLang="cs-CZ" sz="1900" dirty="0"/>
              <a:t>Používá se k výpočtu výrobní kapacity v </a:t>
            </a:r>
            <a:r>
              <a:rPr lang="cs-CZ" altLang="cs-CZ" sz="1900" b="1" dirty="0"/>
              <a:t>nepřetržitých výrobních procesech (hutích, chemických výrobách).</a:t>
            </a:r>
            <a:r>
              <a:rPr lang="cs-CZ" altLang="cs-CZ" sz="1900" dirty="0"/>
              <a:t> </a:t>
            </a:r>
          </a:p>
          <a:p>
            <a:pPr marL="438150" indent="-319088" eaLnBrk="1" hangingPunct="1"/>
            <a:r>
              <a:rPr lang="cs-CZ" altLang="cs-CZ" sz="1900" b="1" u="sng" dirty="0"/>
              <a:t>Nominální časový fond </a:t>
            </a:r>
            <a:r>
              <a:rPr lang="cs-CZ" altLang="cs-CZ" sz="1900" b="1" u="sng" dirty="0" err="1"/>
              <a:t>Tn</a:t>
            </a:r>
            <a:r>
              <a:rPr lang="cs-CZ" altLang="cs-CZ" sz="1900" dirty="0"/>
              <a:t> – zjistíme z kalendářního časového fondu </a:t>
            </a:r>
            <a:r>
              <a:rPr lang="cs-CZ" altLang="cs-CZ" sz="1900" b="1" dirty="0"/>
              <a:t>odečtením nepracovních dnů (nedělí, sobot, svátků).</a:t>
            </a:r>
            <a:r>
              <a:rPr lang="cs-CZ" altLang="cs-CZ" sz="1900" dirty="0"/>
              <a:t> Je-li organizována </a:t>
            </a:r>
            <a:r>
              <a:rPr lang="cs-CZ" altLang="cs-CZ" sz="1900" b="1" dirty="0"/>
              <a:t>celozávodní dovolená</a:t>
            </a:r>
            <a:r>
              <a:rPr lang="cs-CZ" altLang="cs-CZ" sz="1900" dirty="0"/>
              <a:t> odečteme i počet dnů jejího trvání. </a:t>
            </a:r>
            <a:r>
              <a:rPr lang="cs-CZ" altLang="cs-CZ" sz="1900" b="1" dirty="0"/>
              <a:t>Nominální časový fond v hodinách</a:t>
            </a:r>
            <a:r>
              <a:rPr lang="cs-CZ" altLang="cs-CZ" sz="1900" dirty="0"/>
              <a:t> zjistíme násobením počtu dnů  nominálního časového fondu </a:t>
            </a:r>
            <a:r>
              <a:rPr lang="cs-CZ" altLang="cs-CZ" sz="1900" b="1" dirty="0"/>
              <a:t>počtem směn</a:t>
            </a:r>
            <a:r>
              <a:rPr lang="cs-CZ" altLang="cs-CZ" sz="1900" dirty="0"/>
              <a:t> v jednom pracovním dni. </a:t>
            </a:r>
          </a:p>
          <a:p>
            <a:pPr marL="438150" indent="-319088" eaLnBrk="1" hangingPunct="1"/>
            <a:r>
              <a:rPr lang="cs-CZ" altLang="cs-CZ" sz="1900" b="1" u="sng" dirty="0"/>
              <a:t>Využitelný (efektivní) časový fond </a:t>
            </a:r>
            <a:r>
              <a:rPr lang="cs-CZ" altLang="cs-CZ" sz="1900" b="1" u="sng" dirty="0" err="1"/>
              <a:t>Tp</a:t>
            </a:r>
            <a:r>
              <a:rPr lang="cs-CZ" altLang="cs-CZ" sz="1900" dirty="0"/>
              <a:t> – vypočteme z nominálního časového fondu </a:t>
            </a:r>
            <a:r>
              <a:rPr lang="cs-CZ" altLang="cs-CZ" sz="1900" b="1" dirty="0"/>
              <a:t>odečtením plánovaných prostojů</a:t>
            </a:r>
            <a:r>
              <a:rPr lang="cs-CZ" altLang="cs-CZ" sz="1900" dirty="0"/>
              <a:t>. Plánovanými prostoji rozumíme </a:t>
            </a:r>
            <a:r>
              <a:rPr lang="cs-CZ" altLang="cs-CZ" sz="1900" b="1" dirty="0"/>
              <a:t>čas pro plánované opravy a přemístění zařízení a čas na výrobu technologicky nevyhnutelných zmetků.</a:t>
            </a:r>
            <a:endParaRPr lang="cs-CZ" altLang="cs-CZ" sz="1900" dirty="0"/>
          </a:p>
          <a:p>
            <a:pPr marL="438150" indent="-319088"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900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416824" cy="507703"/>
          </a:xfrm>
          <a:prstGeom prst="rect">
            <a:avLst/>
          </a:prstGeom>
          <a:extLst/>
        </p:spPr>
        <p:txBody>
          <a:bodyPr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000" b="1" kern="1200" dirty="0">
                <a:solidFill>
                  <a:srgbClr val="000000"/>
                </a:solidFill>
              </a:rPr>
              <a:t>Výpočet kapacity – v naturálních jednotkách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84663" y="2303463"/>
            <a:ext cx="4859337" cy="2711450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/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/>
              <a:t>Q</a:t>
            </a:r>
            <a:r>
              <a:rPr lang="cs-CZ" altLang="cs-CZ" sz="2200" baseline="-25000" dirty="0"/>
              <a:t>P</a:t>
            </a:r>
            <a:r>
              <a:rPr lang="cs-CZ" altLang="cs-CZ" sz="2200" dirty="0"/>
              <a:t> – výrobní kapacita v naturálních jednotkách, V</a:t>
            </a:r>
            <a:r>
              <a:rPr lang="cs-CZ" altLang="cs-CZ" sz="2200" baseline="-25000" dirty="0"/>
              <a:t>P</a:t>
            </a:r>
            <a:r>
              <a:rPr lang="cs-CZ" altLang="cs-CZ" sz="2200" dirty="0"/>
              <a:t> – výkon v naturálních jednotkách za hodinu, T</a:t>
            </a:r>
            <a:r>
              <a:rPr lang="cs-CZ" altLang="cs-CZ" sz="2200" baseline="-25000" dirty="0"/>
              <a:t>P</a:t>
            </a:r>
            <a:r>
              <a:rPr lang="cs-CZ" altLang="cs-CZ" sz="2200" dirty="0"/>
              <a:t> – využitelný ČF v hodinách</a:t>
            </a:r>
          </a:p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/>
          </a:p>
          <a:p>
            <a:pPr marL="438150" indent="-319088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200" dirty="0"/>
          </a:p>
        </p:txBody>
      </p:sp>
      <p:graphicFrame>
        <p:nvGraphicFramePr>
          <p:cNvPr id="643080" name="Object 8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2037979371"/>
              </p:ext>
            </p:extLst>
          </p:nvPr>
        </p:nvGraphicFramePr>
        <p:xfrm>
          <a:off x="4067944" y="1285875"/>
          <a:ext cx="4927600" cy="911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Editor rovnic 3.0" r:id="rId3" imgW="875920" imgH="215806" progId="Equation.3">
                  <p:embed/>
                </p:oleObj>
              </mc:Choice>
              <mc:Fallback>
                <p:oleObj name="Editor rovnic 3.0" r:id="rId3" imgW="875920" imgH="215806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67944" y="1285875"/>
                        <a:ext cx="4927600" cy="911225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bdélník 7"/>
          <p:cNvSpPr/>
          <p:nvPr/>
        </p:nvSpPr>
        <p:spPr>
          <a:xfrm>
            <a:off x="285751" y="1285875"/>
            <a:ext cx="3173413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 eaLnBrk="0" hangingPunct="0">
              <a:spcBef>
                <a:spcPct val="20000"/>
              </a:spcBef>
              <a:buClr>
                <a:srgbClr val="A50021"/>
              </a:buClr>
              <a:buSzPct val="75000"/>
              <a:buFont typeface="Wingdings" pitchFamily="2" charset="2"/>
              <a:buChar char="n"/>
              <a:defRPr/>
            </a:pPr>
            <a:r>
              <a:rPr lang="cs-CZ" sz="2000" kern="0" dirty="0">
                <a:solidFill>
                  <a:srgbClr val="5B5249"/>
                </a:solidFill>
                <a:latin typeface="Arial"/>
              </a:rPr>
              <a:t>použijeme vyrábíme-li </a:t>
            </a:r>
            <a:r>
              <a:rPr lang="cs-CZ" sz="2000" b="1" kern="0" dirty="0">
                <a:solidFill>
                  <a:srgbClr val="5B5249"/>
                </a:solidFill>
                <a:latin typeface="Arial"/>
              </a:rPr>
              <a:t>jeden druh výrobku</a:t>
            </a:r>
            <a:r>
              <a:rPr lang="cs-CZ" sz="2000" kern="0" dirty="0">
                <a:solidFill>
                  <a:srgbClr val="5B5249"/>
                </a:solidFill>
                <a:latin typeface="Arial"/>
              </a:rPr>
              <a:t>, nebo výrobky na sebe převoditelné. Např. </a:t>
            </a:r>
            <a:r>
              <a:rPr lang="cs-CZ" sz="2000" b="1" kern="0" dirty="0">
                <a:solidFill>
                  <a:srgbClr val="5B5249"/>
                </a:solidFill>
                <a:latin typeface="Arial"/>
              </a:rPr>
              <a:t>výrobní kapacita vysoké pece, automatické linky, cukrovaru apod.</a:t>
            </a:r>
            <a:endParaRPr lang="cs-CZ" sz="2000" kern="0" dirty="0">
              <a:solidFill>
                <a:srgbClr val="5B5249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16810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4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7560840" cy="507703"/>
          </a:xfrm>
          <a:prstGeom prst="rect">
            <a:avLst/>
          </a:prstGeom>
          <a:extLst/>
        </p:spPr>
        <p:txBody>
          <a:bodyPr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000" b="1" kern="1200" dirty="0">
                <a:solidFill>
                  <a:srgbClr val="000000"/>
                </a:solidFill>
              </a:rPr>
              <a:t>Výpočet kapacity</a:t>
            </a:r>
            <a:r>
              <a:rPr lang="cs-CZ" sz="2000" b="1" u="sng" kern="1200" dirty="0">
                <a:solidFill>
                  <a:srgbClr val="000000"/>
                </a:solidFill>
              </a:rPr>
              <a:t> pomocí kapacitní normy pracnosti</a:t>
            </a:r>
            <a:r>
              <a:rPr lang="cs-CZ" sz="2000" b="1" kern="1200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51171" y="2571750"/>
            <a:ext cx="4859337" cy="2143125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/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 err="1"/>
              <a:t>t</a:t>
            </a:r>
            <a:r>
              <a:rPr lang="cs-CZ" altLang="cs-CZ" sz="2200" baseline="-25000" dirty="0" err="1"/>
              <a:t>k</a:t>
            </a:r>
            <a:r>
              <a:rPr lang="cs-CZ" altLang="cs-CZ" sz="2200" dirty="0"/>
              <a:t> – kapacitní norma pracnosti, 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/>
              <a:t>t – norma pracnosti v normohodinách, 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/>
              <a:t>k</a:t>
            </a:r>
            <a:r>
              <a:rPr lang="cs-CZ" altLang="cs-CZ" sz="2200" baseline="-25000" dirty="0"/>
              <a:t>1</a:t>
            </a:r>
            <a:r>
              <a:rPr lang="cs-CZ" altLang="cs-CZ" sz="2200" dirty="0"/>
              <a:t> – koeficient plnění norem, 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2200" dirty="0"/>
              <a:t>k</a:t>
            </a:r>
            <a:r>
              <a:rPr lang="cs-CZ" altLang="cs-CZ" sz="2200" baseline="-25000" dirty="0"/>
              <a:t>2</a:t>
            </a:r>
            <a:r>
              <a:rPr lang="cs-CZ" altLang="cs-CZ" sz="2200" dirty="0"/>
              <a:t> – koeficient produktivity práce</a:t>
            </a:r>
          </a:p>
          <a:p>
            <a:pPr marL="438150" indent="-319088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200" dirty="0"/>
          </a:p>
        </p:txBody>
      </p:sp>
      <p:graphicFrame>
        <p:nvGraphicFramePr>
          <p:cNvPr id="643082" name="Object 1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797976655"/>
              </p:ext>
            </p:extLst>
          </p:nvPr>
        </p:nvGraphicFramePr>
        <p:xfrm>
          <a:off x="5580112" y="1851670"/>
          <a:ext cx="1119187" cy="63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0" name="Editor rovnic 3.0" r:id="rId3" imgW="545863" imgH="431613" progId="Equation.3">
                  <p:embed/>
                </p:oleObj>
              </mc:Choice>
              <mc:Fallback>
                <p:oleObj name="Editor rovnic 3.0" r:id="rId3" imgW="545863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80112" y="1851670"/>
                        <a:ext cx="1119187" cy="630238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43084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95890817"/>
              </p:ext>
            </p:extLst>
          </p:nvPr>
        </p:nvGraphicFramePr>
        <p:xfrm>
          <a:off x="5076056" y="843558"/>
          <a:ext cx="1800225" cy="6512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1" name="Editor rovnic 3.0" r:id="rId5" imgW="863225" imgH="431613" progId="Equation.3">
                  <p:embed/>
                </p:oleObj>
              </mc:Choice>
              <mc:Fallback>
                <p:oleObj name="Editor rovnic 3.0" r:id="rId5" imgW="863225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76056" y="843558"/>
                        <a:ext cx="1800225" cy="651272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6" name="Rectangle 5"/>
          <p:cNvSpPr>
            <a:spLocks noChangeArrowheads="1"/>
          </p:cNvSpPr>
          <p:nvPr/>
        </p:nvSpPr>
        <p:spPr bwMode="auto">
          <a:xfrm>
            <a:off x="251520" y="915566"/>
            <a:ext cx="38576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FontTx/>
              <a:buChar char="•"/>
            </a:pP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ve strojírenských </a:t>
            </a:r>
            <a:endParaRPr kumimoji="1" lang="cs-CZ" altLang="cs-CZ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kumimoji="1" lang="cs-CZ" altLang="cs-CZ" sz="2800" b="1" dirty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výrobách u mechanického obrábění</a:t>
            </a:r>
            <a:r>
              <a:rPr kumimoji="1" lang="cs-CZ" altLang="cs-CZ" sz="2800" dirty="0">
                <a:latin typeface="Times New Roman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916574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43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43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5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95486"/>
            <a:ext cx="6840760" cy="507703"/>
          </a:xfrm>
          <a:prstGeom prst="rect">
            <a:avLst/>
          </a:prstGeom>
          <a:extLst/>
        </p:spPr>
        <p:txBody>
          <a:bodyPr rIns="45720" rtlCol="0" anchor="ctr">
            <a:normAutofit fontScale="90000"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600" b="1" kern="1200" dirty="0">
                <a:solidFill>
                  <a:srgbClr val="000000"/>
                </a:solidFill>
              </a:rPr>
              <a:t>Výpočet kapacity </a:t>
            </a:r>
            <a:r>
              <a:rPr lang="cs-CZ" sz="3600" b="1" u="sng" kern="1200" dirty="0">
                <a:solidFill>
                  <a:srgbClr val="000000"/>
                </a:solidFill>
              </a:rPr>
              <a:t>výrobních ploch</a:t>
            </a:r>
            <a:endParaRPr lang="cs-CZ" sz="3600" b="1" kern="1200" dirty="0">
              <a:solidFill>
                <a:srgbClr val="000000"/>
              </a:solidFill>
            </a:endParaRPr>
          </a:p>
        </p:txBody>
      </p:sp>
      <p:sp>
        <p:nvSpPr>
          <p:cNvPr id="6430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234215" y="1779662"/>
            <a:ext cx="4859337" cy="2895600"/>
          </a:xfrm>
          <a:prstGeom prst="rect">
            <a:avLst/>
          </a:prstGeom>
        </p:spPr>
        <p:txBody>
          <a:bodyPr lIns="54864" tIns="91440"/>
          <a:lstStyle/>
          <a:p>
            <a:pPr marL="438150" indent="-319088" eaLnBrk="1" hangingPunct="1">
              <a:lnSpc>
                <a:spcPct val="90000"/>
              </a:lnSpc>
            </a:pPr>
            <a:endParaRPr lang="cs-CZ" altLang="cs-CZ" sz="2200" dirty="0"/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b="1" dirty="0"/>
              <a:t>M</a:t>
            </a:r>
            <a:r>
              <a:rPr lang="cs-CZ" altLang="cs-CZ" sz="1800" dirty="0"/>
              <a:t> je využitelná výrobní plocha v m2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b="1" dirty="0"/>
              <a:t>m</a:t>
            </a:r>
            <a:r>
              <a:rPr lang="cs-CZ" altLang="cs-CZ" sz="1800" dirty="0"/>
              <a:t> je kapacitní norma plochy potřebné k montáži jednoho určitého výrobku včetně pracovní zóny v m2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dirty="0" err="1"/>
              <a:t>dv</a:t>
            </a:r>
            <a:r>
              <a:rPr lang="cs-CZ" altLang="cs-CZ" sz="1800" dirty="0"/>
              <a:t> - kapacitní norma průběžné doby montáže jednoho určitého výrobku, tj. nejkratší období obsazení výrobní plochy určitým výrobkem,</a:t>
            </a:r>
          </a:p>
          <a:p>
            <a:pPr marL="438150" indent="-319088" eaLnBrk="1" hangingPunct="1">
              <a:lnSpc>
                <a:spcPct val="90000"/>
              </a:lnSpc>
            </a:pPr>
            <a:r>
              <a:rPr lang="cs-CZ" altLang="cs-CZ" sz="1800" dirty="0" err="1"/>
              <a:t>Tp</a:t>
            </a:r>
            <a:r>
              <a:rPr lang="cs-CZ" altLang="cs-CZ" sz="1800" dirty="0"/>
              <a:t> – využitelný časový fond</a:t>
            </a:r>
          </a:p>
        </p:txBody>
      </p:sp>
      <p:graphicFrame>
        <p:nvGraphicFramePr>
          <p:cNvPr id="643082" name="Object 10"/>
          <p:cNvGraphicFramePr>
            <a:graphicFrameLocks noGrp="1" noChangeAspect="1"/>
          </p:cNvGraphicFramePr>
          <p:nvPr>
            <p:ph sz="quarter" idx="4294967295"/>
            <p:extLst>
              <p:ext uri="{D42A27DB-BD31-4B8C-83A1-F6EECF244321}">
                <p14:modId xmlns:p14="http://schemas.microsoft.com/office/powerpoint/2010/main" val="4150118406"/>
              </p:ext>
            </p:extLst>
          </p:nvPr>
        </p:nvGraphicFramePr>
        <p:xfrm>
          <a:off x="5364088" y="875566"/>
          <a:ext cx="2220912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Rovnice" r:id="rId3" imgW="863225" imgH="393529" progId="Equation.3">
                  <p:embed/>
                </p:oleObj>
              </mc:Choice>
              <mc:Fallback>
                <p:oleObj name="Rovnice" r:id="rId3" imgW="863225" imgH="393529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4088" y="875566"/>
                        <a:ext cx="2220912" cy="720725"/>
                      </a:xfrm>
                      <a:prstGeom prst="rect">
                        <a:avLst/>
                      </a:prstGeom>
                      <a:solidFill>
                        <a:srgbClr val="FFCC99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395536" y="897286"/>
            <a:ext cx="3857625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57200" algn="l"/>
              </a:tabLs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buFontTx/>
              <a:buChar char="•"/>
            </a:pP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výrobních plochy pro finální montáž a skladování výrobků, </a:t>
            </a:r>
            <a:r>
              <a:rPr kumimoji="1" lang="cs-CZ" altLang="cs-CZ" sz="2800" dirty="0">
                <a:latin typeface="Times New Roman" pitchFamily="18" charset="0"/>
              </a:rPr>
              <a:t>kapacita montáže nebo formovny určená podle výrobní plochy </a:t>
            </a:r>
            <a:r>
              <a:rPr kumimoji="1" lang="cs-CZ" altLang="cs-CZ" sz="2800" dirty="0">
                <a:latin typeface="Times New Roman" pitchFamily="18" charset="0"/>
                <a:cs typeface="Times New Roman" pitchFamily="18" charset="0"/>
              </a:rPr>
              <a:t>pro plánování pracovních míst</a:t>
            </a:r>
            <a:endParaRPr kumimoji="1" lang="cs-CZ" altLang="cs-CZ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54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430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307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xmlns="" id="{7FC66F85-B8B3-4BD5-AB9C-74F4E8253A85}"/>
              </a:ext>
            </a:extLst>
          </p:cNvPr>
          <p:cNvSpPr txBox="1"/>
          <p:nvPr/>
        </p:nvSpPr>
        <p:spPr>
          <a:xfrm>
            <a:off x="296466" y="143852"/>
            <a:ext cx="6294339" cy="34624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b="1" dirty="0"/>
              <a:t>KOEFICIENT VYUŽITÍ VÝROBNÍ KAPACITY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32AFE238-3DC9-4D4F-A041-BDA67C5D3D23}"/>
              </a:ext>
            </a:extLst>
          </p:cNvPr>
          <p:cNvSpPr/>
          <p:nvPr/>
        </p:nvSpPr>
        <p:spPr>
          <a:xfrm>
            <a:off x="308832" y="527392"/>
            <a:ext cx="7431519" cy="931024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dirty="0"/>
              <a:t>Srovnáním skutečně dosažené hodnoty produkce k plánované hodnotě (</a:t>
            </a:r>
            <a:r>
              <a:rPr lang="cs-CZ" sz="1400" dirty="0" err="1"/>
              <a:t>Qp</a:t>
            </a:r>
            <a:r>
              <a:rPr lang="cs-CZ" sz="1400" dirty="0"/>
              <a:t>) se vyjadřuje pomoci koeficientu celkového využití výrobní kapacity, </a:t>
            </a:r>
          </a:p>
          <a:p>
            <a:r>
              <a:rPr lang="cs-CZ" sz="1400" dirty="0"/>
              <a:t>kde </a:t>
            </a:r>
            <a:r>
              <a:rPr lang="cs-CZ" sz="1400" dirty="0" err="1"/>
              <a:t>kC</a:t>
            </a:r>
            <a:r>
              <a:rPr lang="cs-CZ" sz="1400" dirty="0"/>
              <a:t> …koeficient využití výrobní kapacity,</a:t>
            </a:r>
          </a:p>
          <a:p>
            <a:r>
              <a:rPr lang="cs-CZ" sz="1400" dirty="0" err="1"/>
              <a:t>QS</a:t>
            </a:r>
            <a:r>
              <a:rPr lang="cs-CZ" sz="1400" dirty="0"/>
              <a:t> … skutečně vykázána produkce (kapacita) za sledované období.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B15D1EB5-E724-4FC2-A183-D348F55A8A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1470113"/>
            <a:ext cx="1224136" cy="751662"/>
          </a:xfrm>
          <a:prstGeom prst="rect">
            <a:avLst/>
          </a:prstGeom>
        </p:spPr>
      </p:pic>
      <p:sp>
        <p:nvSpPr>
          <p:cNvPr id="7" name="Obdélník 6">
            <a:extLst>
              <a:ext uri="{FF2B5EF4-FFF2-40B4-BE49-F238E27FC236}">
                <a16:creationId xmlns:a16="http://schemas.microsoft.com/office/drawing/2014/main" xmlns="" id="{61657553-BEE2-4D55-BEA9-497DB35BF913}"/>
              </a:ext>
            </a:extLst>
          </p:cNvPr>
          <p:cNvSpPr/>
          <p:nvPr/>
        </p:nvSpPr>
        <p:spPr>
          <a:xfrm>
            <a:off x="308832" y="2289378"/>
            <a:ext cx="8151599" cy="1146468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r>
              <a:rPr lang="cs-CZ" sz="1400" b="1" dirty="0"/>
              <a:t>Faktor výkonového využití, kde</a:t>
            </a:r>
          </a:p>
          <a:p>
            <a:r>
              <a:rPr lang="cs-CZ" sz="1400" dirty="0" err="1"/>
              <a:t>TPS</a:t>
            </a:r>
            <a:r>
              <a:rPr lang="cs-CZ" sz="1400" dirty="0"/>
              <a:t> …skutečně vykázaný produktivní časový fond,</a:t>
            </a:r>
          </a:p>
          <a:p>
            <a:r>
              <a:rPr lang="cs-CZ" sz="1400" dirty="0"/>
              <a:t>VS … skutečně dosažený výkon výrobního zařízení,</a:t>
            </a:r>
          </a:p>
          <a:p>
            <a:r>
              <a:rPr lang="cs-CZ" sz="1400" dirty="0" err="1"/>
              <a:t>kE</a:t>
            </a:r>
            <a:r>
              <a:rPr lang="cs-CZ" sz="1400" dirty="0"/>
              <a:t> … koeficient časového (extenzivního) využití výrobní kapacity,</a:t>
            </a:r>
          </a:p>
          <a:p>
            <a:r>
              <a:rPr lang="cs-CZ" sz="1400" dirty="0" err="1"/>
              <a:t>kI</a:t>
            </a:r>
            <a:r>
              <a:rPr lang="cs-CZ" sz="1400" dirty="0"/>
              <a:t> … koeficient výkonového (intenzivního) využití výrobní kapacity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160234E6-88D6-4896-8665-181BE251B7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3435846"/>
            <a:ext cx="5400600" cy="1153395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80362" y="33485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951139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/>
          <a:lstStyle/>
          <a:p>
            <a:pPr eaLnBrk="1" hangingPunct="1"/>
            <a:r>
              <a:rPr lang="cs-CZ" altLang="cs-CZ" dirty="0"/>
              <a:t>Příklad 1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714771"/>
            <a:ext cx="4211960" cy="3200400"/>
          </a:xfrm>
          <a:prstGeom prst="rect">
            <a:avLst/>
          </a:prstGeom>
        </p:spPr>
        <p:txBody>
          <a:bodyPr/>
          <a:lstStyle/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000" dirty="0"/>
              <a:t>Výroba má probíhat 60 dní ve dvou směnách po osmi hodinách, prostoje se plánují na 2% z času. Opracování jednoho výrobku trvá dvacet minut. Výrobní hala má 450 m2, k opracování jednoho výrobku je třeba plocha 3x3 metry. </a:t>
            </a:r>
            <a:r>
              <a:rPr lang="cs-CZ" altLang="cs-CZ" sz="2000" dirty="0" smtClean="0"/>
              <a:t>Skutečné </a:t>
            </a:r>
            <a:r>
              <a:rPr lang="cs-CZ" altLang="cs-CZ" sz="2000" dirty="0"/>
              <a:t>využití výrobní  kapacity je 95 %. Spočítejte!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000" dirty="0"/>
              <a:t>Jaký je využitelný časový fond stroje?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000" dirty="0"/>
              <a:t>Jaká je kapacita výrobní plochy?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000" dirty="0"/>
              <a:t>Kolik bylo skutečně vyrobeno výrobků? </a:t>
            </a:r>
          </a:p>
          <a:p>
            <a:pPr marL="273050" indent="-273050" eaLnBrk="1" hangingPunct="1">
              <a:lnSpc>
                <a:spcPct val="80000"/>
              </a:lnSpc>
            </a:pPr>
            <a:r>
              <a:rPr lang="cs-CZ" altLang="cs-CZ" sz="2000" dirty="0"/>
              <a:t>Jaký byl plánovaný hodinový výkon jednoho stroje? </a:t>
            </a:r>
          </a:p>
          <a:p>
            <a:pPr marL="273050" indent="-273050"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altLang="cs-CZ" sz="2300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57F10FC2-EF64-49C8-9668-8BB35D9D7290}"/>
              </a:ext>
            </a:extLst>
          </p:cNvPr>
          <p:cNvSpPr/>
          <p:nvPr/>
        </p:nvSpPr>
        <p:spPr>
          <a:xfrm>
            <a:off x="4427984" y="1059582"/>
            <a:ext cx="4572000" cy="33665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Jaký je využitelný časový fond stroje? </a:t>
            </a:r>
          </a:p>
          <a:p>
            <a:pPr>
              <a:lnSpc>
                <a:spcPct val="150000"/>
              </a:lnSpc>
            </a:pPr>
            <a:r>
              <a:rPr lang="cs-CZ" altLang="cs-CZ" dirty="0" err="1">
                <a:solidFill>
                  <a:srgbClr val="FF0000"/>
                </a:solidFill>
              </a:rPr>
              <a:t>Tp</a:t>
            </a:r>
            <a:r>
              <a:rPr lang="cs-CZ" altLang="cs-CZ" dirty="0">
                <a:solidFill>
                  <a:srgbClr val="FF0000"/>
                </a:solidFill>
              </a:rPr>
              <a:t> = 60 x 2x8 – 2% = 940,8 hodin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Jaká je kapacita výrobní plochy?</a:t>
            </a:r>
          </a:p>
          <a:p>
            <a:pPr>
              <a:lnSpc>
                <a:spcPct val="150000"/>
              </a:lnSpc>
            </a:pPr>
            <a:r>
              <a:rPr lang="cs-CZ" altLang="cs-CZ" dirty="0" err="1">
                <a:solidFill>
                  <a:srgbClr val="FF0000"/>
                </a:solidFill>
              </a:rPr>
              <a:t>Qp</a:t>
            </a:r>
            <a:r>
              <a:rPr lang="cs-CZ" altLang="cs-CZ" dirty="0">
                <a:solidFill>
                  <a:srgbClr val="FF0000"/>
                </a:solidFill>
              </a:rPr>
              <a:t>= 450/9 x 940,8/ (20/60) =142 545,45 ks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Kolik bylo skutečně vyrobeno výrobků?</a:t>
            </a:r>
          </a:p>
          <a:p>
            <a:pPr>
              <a:lnSpc>
                <a:spcPct val="150000"/>
              </a:lnSpc>
            </a:pPr>
            <a:r>
              <a:rPr lang="cs-CZ" altLang="cs-CZ" dirty="0" err="1">
                <a:solidFill>
                  <a:srgbClr val="FF0000"/>
                </a:solidFill>
              </a:rPr>
              <a:t>Qs</a:t>
            </a:r>
            <a:r>
              <a:rPr lang="cs-CZ" altLang="cs-CZ" dirty="0">
                <a:solidFill>
                  <a:srgbClr val="FF0000"/>
                </a:solidFill>
              </a:rPr>
              <a:t> = 0,95* 142 545,45 = 135418,17 Ks</a:t>
            </a:r>
          </a:p>
          <a:p>
            <a:pPr>
              <a:lnSpc>
                <a:spcPct val="150000"/>
              </a:lnSpc>
            </a:pPr>
            <a:r>
              <a:rPr lang="cs-CZ" altLang="cs-CZ" dirty="0">
                <a:solidFill>
                  <a:srgbClr val="FF0000"/>
                </a:solidFill>
              </a:rPr>
              <a:t>Jaký byl plánovaný hodinový výkon jednoho stroje? 3 ks/hod</a:t>
            </a:r>
          </a:p>
        </p:txBody>
      </p:sp>
    </p:spTree>
    <p:extLst>
      <p:ext uri="{BB962C8B-B14F-4D97-AF65-F5344CB8AC3E}">
        <p14:creationId xmlns:p14="http://schemas.microsoft.com/office/powerpoint/2010/main" val="1597281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bIns="91440"/>
          <a:lstStyle/>
          <a:p>
            <a:pPr eaLnBrk="1" hangingPunct="1"/>
            <a:r>
              <a:rPr lang="cs-CZ" altLang="cs-CZ" dirty="0"/>
              <a:t>Příklad 2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sz="quarter" idx="4294967295"/>
          </p:nvPr>
        </p:nvSpPr>
        <p:spPr>
          <a:xfrm>
            <a:off x="0" y="1314450"/>
            <a:ext cx="8001000" cy="3200400"/>
          </a:xfrm>
          <a:prstGeom prst="rect">
            <a:avLst/>
          </a:prstGeom>
        </p:spPr>
        <p:txBody>
          <a:bodyPr/>
          <a:lstStyle/>
          <a:p>
            <a:pPr marL="400050" indent="-400050" eaLnBrk="1" hangingPunct="1">
              <a:lnSpc>
                <a:spcPct val="90000"/>
              </a:lnSpc>
            </a:pPr>
            <a:r>
              <a:rPr lang="cs-CZ" altLang="cs-CZ" sz="2700" dirty="0"/>
              <a:t>Stroj bude v provozu 22 dní v měsíci, dvě směny po osmi hodinách. Jedna hodina denně je plánována na údržbu. Kapacitní norma pracnosti jednoho výrobku je 0,2 normohodiny (</a:t>
            </a:r>
            <a:r>
              <a:rPr lang="cs-CZ" altLang="cs-CZ" sz="2700" dirty="0" err="1"/>
              <a:t>nh</a:t>
            </a:r>
            <a:r>
              <a:rPr lang="cs-CZ" altLang="cs-CZ" sz="2700" dirty="0"/>
              <a:t>). </a:t>
            </a:r>
          </a:p>
          <a:p>
            <a:pPr marL="400050" indent="-400050" eaLnBrk="1" hangingPunct="1">
              <a:lnSpc>
                <a:spcPct val="90000"/>
              </a:lnSpc>
            </a:pPr>
            <a:endParaRPr lang="cs-CZ" altLang="cs-CZ" sz="2700" dirty="0"/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700" dirty="0">
                <a:solidFill>
                  <a:srgbClr val="FF0000"/>
                </a:solidFill>
              </a:rPr>
              <a:t>Jaká je měsíční výrobní kapacita stroje? 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700" dirty="0" err="1">
                <a:solidFill>
                  <a:srgbClr val="FF0000"/>
                </a:solidFill>
              </a:rPr>
              <a:t>Tp</a:t>
            </a:r>
            <a:r>
              <a:rPr lang="cs-CZ" altLang="cs-CZ" sz="2700" dirty="0">
                <a:solidFill>
                  <a:srgbClr val="FF0000"/>
                </a:solidFill>
              </a:rPr>
              <a:t> = 22x8x2 – 22x1 = 330 hodin</a:t>
            </a:r>
          </a:p>
          <a:p>
            <a:pPr marL="400050" indent="-400050" eaLnBrk="1" hangingPunct="1">
              <a:lnSpc>
                <a:spcPct val="90000"/>
              </a:lnSpc>
              <a:buFont typeface="Wingdings" pitchFamily="2" charset="2"/>
              <a:buAutoNum type="alphaLcParenR"/>
            </a:pPr>
            <a:r>
              <a:rPr lang="cs-CZ" altLang="cs-CZ" sz="2700" dirty="0" err="1">
                <a:solidFill>
                  <a:srgbClr val="FF0000"/>
                </a:solidFill>
              </a:rPr>
              <a:t>Qp</a:t>
            </a:r>
            <a:r>
              <a:rPr lang="cs-CZ" altLang="cs-CZ" sz="2700" dirty="0">
                <a:solidFill>
                  <a:srgbClr val="FF0000"/>
                </a:solidFill>
              </a:rPr>
              <a:t> = 330/0,2 = 1 650 ks</a:t>
            </a:r>
          </a:p>
        </p:txBody>
      </p:sp>
    </p:spTree>
    <p:extLst>
      <p:ext uri="{BB962C8B-B14F-4D97-AF65-F5344CB8AC3E}">
        <p14:creationId xmlns:p14="http://schemas.microsoft.com/office/powerpoint/2010/main" val="2709719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Co je proces výroby?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61225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Čím je ovlivněn?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8153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ABEAFCA9-3921-4DE1-9592-E6C7EAE4E3A3}"/>
              </a:ext>
            </a:extLst>
          </p:cNvPr>
          <p:cNvSpPr/>
          <p:nvPr/>
        </p:nvSpPr>
        <p:spPr>
          <a:xfrm>
            <a:off x="497640" y="337003"/>
            <a:ext cx="263924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PLÁNOVÁNÍ VÝROBY </a:t>
            </a:r>
            <a:endParaRPr lang="cs-CZ" b="1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xmlns="" id="{FE4E44E7-B542-4615-8961-9CC6AD52292E}"/>
              </a:ext>
            </a:extLst>
          </p:cNvPr>
          <p:cNvSpPr/>
          <p:nvPr/>
        </p:nvSpPr>
        <p:spPr>
          <a:xfrm>
            <a:off x="497639" y="717781"/>
            <a:ext cx="3210265" cy="394633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lnSpc>
                <a:spcPct val="150000"/>
              </a:lnSpc>
            </a:pPr>
            <a:r>
              <a:rPr lang="cs-CZ" sz="1700" dirty="0"/>
              <a:t>V rámci plánování ve výrobě lze identifikovat následující oblasti plánu: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plánování sortimentní skladby produkce na příslušné plánovací období (měsíc, kvartál, pololetí),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plánování technické stránky výrobního procesu,</a:t>
            </a:r>
          </a:p>
          <a:p>
            <a:pPr marL="214313" indent="-21431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700" dirty="0"/>
              <a:t>plán spotřeby výrobních faktorů a jejich zajištění.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974" y="352700"/>
            <a:ext cx="936104" cy="730162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D9EC6BA7-F0EE-4E0F-8E60-82A5F67AA88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900"/>
          <a:stretch/>
        </p:blipFill>
        <p:spPr>
          <a:xfrm>
            <a:off x="4211960" y="1419622"/>
            <a:ext cx="4156253" cy="202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769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Rozbor faktorů ovlivňující plán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6664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6552728" cy="507703"/>
          </a:xfrm>
        </p:spPr>
        <p:txBody>
          <a:bodyPr/>
          <a:lstStyle/>
          <a:p>
            <a:r>
              <a:rPr lang="cs-CZ" sz="2000" dirty="0"/>
              <a:t>Plánování výrobních </a:t>
            </a:r>
            <a:r>
              <a:rPr lang="cs-CZ" sz="2000" dirty="0" smtClean="0"/>
              <a:t>kapacit</a:t>
            </a:r>
            <a:r>
              <a:rPr lang="cs-CZ" sz="2000" dirty="0"/>
              <a:t/>
            </a:r>
            <a:br>
              <a:rPr lang="cs-CZ" sz="2000" dirty="0"/>
            </a:br>
            <a:endParaRPr lang="cs-CZ" sz="2000" dirty="0"/>
          </a:p>
        </p:txBody>
      </p:sp>
      <p:sp>
        <p:nvSpPr>
          <p:cNvPr id="4" name="Obdélník 3"/>
          <p:cNvSpPr/>
          <p:nvPr/>
        </p:nvSpPr>
        <p:spPr>
          <a:xfrm>
            <a:off x="611560" y="771550"/>
            <a:ext cx="73448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500" dirty="0"/>
              <a:t>Výrobní kapacita je maximální výrobní schopnost výrobní jednotky za určité období </a:t>
            </a:r>
            <a:endParaRPr lang="cs-CZ" sz="25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500" dirty="0" smtClean="0"/>
              <a:t>Výrobní </a:t>
            </a:r>
            <a:r>
              <a:rPr lang="cs-CZ" sz="2500" dirty="0"/>
              <a:t>kapacitu vyjadřujeme v materiálních, peněžních nebo časových jednotkách</a:t>
            </a:r>
            <a:r>
              <a:rPr lang="cs-CZ" sz="2500" dirty="0" smtClean="0"/>
              <a:t>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500" dirty="0" smtClean="0"/>
              <a:t>Může vzniknout přebytek/nedostatek výrobní kapacity – Jak ho budeme řešit?</a:t>
            </a:r>
            <a:endParaRPr lang="cs-CZ" sz="2500" dirty="0"/>
          </a:p>
        </p:txBody>
      </p:sp>
    </p:spTree>
    <p:extLst>
      <p:ext uri="{BB962C8B-B14F-4D97-AF65-F5344CB8AC3E}">
        <p14:creationId xmlns:p14="http://schemas.microsoft.com/office/powerpoint/2010/main" val="2392659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Jaké proměnné vstupují do procesu?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7719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7560840" cy="507703"/>
          </a:xfrm>
        </p:spPr>
        <p:txBody>
          <a:bodyPr/>
          <a:lstStyle/>
          <a:p>
            <a:r>
              <a:rPr lang="cs-CZ" sz="1800" dirty="0" smtClean="0"/>
              <a:t>propočty </a:t>
            </a:r>
            <a:r>
              <a:rPr lang="cs-CZ" sz="1800" dirty="0"/>
              <a:t>výrobní kapacity a časových </a:t>
            </a:r>
            <a:r>
              <a:rPr lang="cs-CZ" sz="1800" dirty="0" smtClean="0"/>
              <a:t>fondů - proměnné. </a:t>
            </a: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</p:txBody>
      </p:sp>
      <p:sp>
        <p:nvSpPr>
          <p:cNvPr id="3" name="Obdélník 2"/>
          <p:cNvSpPr/>
          <p:nvPr/>
        </p:nvSpPr>
        <p:spPr>
          <a:xfrm>
            <a:off x="611560" y="1131590"/>
            <a:ext cx="75608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Dobu činnosti </a:t>
            </a:r>
            <a:r>
              <a:rPr lang="cs-CZ" sz="2400" dirty="0"/>
              <a:t>vyjadřujeme pomocí tzv. časových fondů.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Výkon</a:t>
            </a:r>
            <a:r>
              <a:rPr lang="cs-CZ" sz="2400" dirty="0"/>
              <a:t> výrobního zařízení se vždy uvažuje jako maximální výrobnost za jednotku času, obvykle za 1 </a:t>
            </a:r>
            <a:r>
              <a:rPr lang="cs-CZ" sz="2400" dirty="0" smtClean="0"/>
              <a:t>hodinu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 smtClean="0"/>
              <a:t>Výkon </a:t>
            </a:r>
            <a:r>
              <a:rPr lang="cs-CZ" sz="2400" dirty="0"/>
              <a:t>výrobního zařízení se stanoví na základě kapacitních norem výrobnosti.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rgbClr val="FF0000"/>
                </a:solidFill>
              </a:rPr>
              <a:t>Časový fond </a:t>
            </a:r>
            <a:r>
              <a:rPr lang="cs-CZ" sz="2400" dirty="0"/>
              <a:t>výrobního zařízení je </a:t>
            </a:r>
            <a:r>
              <a:rPr lang="cs-CZ" sz="2400" dirty="0">
                <a:solidFill>
                  <a:srgbClr val="FF0000"/>
                </a:solidFill>
              </a:rPr>
              <a:t>plánovaný počet dní </a:t>
            </a:r>
            <a:r>
              <a:rPr lang="cs-CZ" sz="2400" dirty="0"/>
              <a:t>(hodin) jeho činnosti </a:t>
            </a:r>
            <a:r>
              <a:rPr lang="cs-CZ" sz="2400" dirty="0" smtClean="0"/>
              <a:t>obvykle za </a:t>
            </a:r>
            <a:r>
              <a:rPr lang="cs-CZ" sz="2400" dirty="0"/>
              <a:t>rok. </a:t>
            </a:r>
          </a:p>
        </p:txBody>
      </p:sp>
    </p:spTree>
    <p:extLst>
      <p:ext uri="{BB962C8B-B14F-4D97-AF65-F5344CB8AC3E}">
        <p14:creationId xmlns:p14="http://schemas.microsoft.com/office/powerpoint/2010/main" val="3834953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ABEAFCA9-3921-4DE1-9592-E6C7EAE4E3A3}"/>
              </a:ext>
            </a:extLst>
          </p:cNvPr>
          <p:cNvSpPr/>
          <p:nvPr/>
        </p:nvSpPr>
        <p:spPr>
          <a:xfrm>
            <a:off x="497639" y="337003"/>
            <a:ext cx="4477829" cy="346249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</a:rPr>
              <a:t>PLÁNOVÁNÍ VÝROBY: Výrobní kapacita </a:t>
            </a:r>
            <a:endParaRPr lang="cs-CZ" b="1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358924E1-CA08-4F86-B7F1-0672189B8B2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4068"/>
          <a:stretch/>
        </p:blipFill>
        <p:spPr>
          <a:xfrm>
            <a:off x="401732" y="873640"/>
            <a:ext cx="6378572" cy="1548609"/>
          </a:xfrm>
          <a:prstGeom prst="rect">
            <a:avLst/>
          </a:prstGeom>
        </p:spPr>
      </p:pic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4B43F4-5C65-4C33-8263-636C47CB6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732" y="2422249"/>
            <a:ext cx="5985714" cy="1057143"/>
          </a:xfrm>
          <a:prstGeom prst="rect">
            <a:avLst/>
          </a:prstGeom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4D77B99D-AC99-4DB3-9607-DF8BCBE6164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039"/>
          <a:stretch/>
        </p:blipFill>
        <p:spPr>
          <a:xfrm>
            <a:off x="3745759" y="2950821"/>
            <a:ext cx="5312145" cy="167142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302461"/>
            <a:ext cx="936104" cy="730162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611560" y="372387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výkon</a:t>
            </a:r>
          </a:p>
        </p:txBody>
      </p:sp>
      <p:cxnSp>
        <p:nvCxnSpPr>
          <p:cNvPr id="6" name="Přímá spojnice se šipkou 5"/>
          <p:cNvCxnSpPr/>
          <p:nvPr/>
        </p:nvCxnSpPr>
        <p:spPr>
          <a:xfrm flipV="1">
            <a:off x="971600" y="3291830"/>
            <a:ext cx="0" cy="4320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bdélník 10"/>
          <p:cNvSpPr/>
          <p:nvPr/>
        </p:nvSpPr>
        <p:spPr>
          <a:xfrm>
            <a:off x="5992713" y="2672373"/>
            <a:ext cx="172996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/>
              <a:t>Norma pracnosti</a:t>
            </a:r>
          </a:p>
        </p:txBody>
      </p:sp>
      <p:cxnSp>
        <p:nvCxnSpPr>
          <p:cNvPr id="13" name="Přímá spojnice se šipkou 12"/>
          <p:cNvCxnSpPr/>
          <p:nvPr/>
        </p:nvCxnSpPr>
        <p:spPr>
          <a:xfrm flipH="1">
            <a:off x="4427984" y="2809011"/>
            <a:ext cx="1584176" cy="4108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169756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2357</TotalTime>
  <Words>574</Words>
  <Application>Microsoft Office PowerPoint</Application>
  <PresentationFormat>Předvádění na obrazovce (16:9)</PresentationFormat>
  <Paragraphs>82</Paragraphs>
  <Slides>16</Slides>
  <Notes>0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Times New Roman</vt:lpstr>
      <vt:lpstr>Wingdings</vt:lpstr>
      <vt:lpstr>SLU</vt:lpstr>
      <vt:lpstr>Editor rovnic 3.0</vt:lpstr>
      <vt:lpstr>Rovnice</vt:lpstr>
      <vt:lpstr>Prezentace aplikace PowerPoint</vt:lpstr>
      <vt:lpstr>Co je proces výroby?</vt:lpstr>
      <vt:lpstr>Čím je ovlivněn?</vt:lpstr>
      <vt:lpstr>Prezentace aplikace PowerPoint</vt:lpstr>
      <vt:lpstr>Rozbor faktorů ovlivňující plán</vt:lpstr>
      <vt:lpstr>Plánování výrobních kapacit </vt:lpstr>
      <vt:lpstr>Jaké proměnné vstupují do procesu?</vt:lpstr>
      <vt:lpstr>propočty výrobní kapacity a časových fondů - proměnné.  </vt:lpstr>
      <vt:lpstr>Prezentace aplikace PowerPoint</vt:lpstr>
      <vt:lpstr>Využití časových fondů</vt:lpstr>
      <vt:lpstr>Výpočet kapacity – v naturálních jednotkách</vt:lpstr>
      <vt:lpstr>Výpočet kapacity pomocí kapacitní normy pracnosti </vt:lpstr>
      <vt:lpstr>Výpočet kapacity výrobních ploch</vt:lpstr>
      <vt:lpstr>Prezentace aplikace PowerPoint</vt:lpstr>
      <vt:lpstr>Příklad 1</vt:lpstr>
      <vt:lpstr>Příklad 2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u1</cp:lastModifiedBy>
  <cp:revision>55</cp:revision>
  <cp:lastPrinted>2018-03-27T09:30:31Z</cp:lastPrinted>
  <dcterms:created xsi:type="dcterms:W3CDTF">2016-07-06T15:42:34Z</dcterms:created>
  <dcterms:modified xsi:type="dcterms:W3CDTF">2023-10-31T06:57:47Z</dcterms:modified>
</cp:coreProperties>
</file>