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11"/>
  </p:handoutMasterIdLst>
  <p:sldIdLst>
    <p:sldId id="262" r:id="rId5"/>
    <p:sldId id="263" r:id="rId6"/>
    <p:sldId id="272" r:id="rId7"/>
    <p:sldId id="274" r:id="rId8"/>
    <p:sldId id="273" r:id="rId9"/>
    <p:sldId id="266" r:id="rId10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6" userDrawn="1">
          <p15:clr>
            <a:srgbClr val="A4A3A4"/>
          </p15:clr>
        </p15:guide>
        <p15:guide id="2" pos="43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55BBB1"/>
    <a:srgbClr val="ACDED9"/>
    <a:srgbClr val="1B4541"/>
    <a:srgbClr val="839ECF"/>
    <a:srgbClr val="B1C2E1"/>
    <a:srgbClr val="385890"/>
    <a:srgbClr val="6587C3"/>
    <a:srgbClr val="223558"/>
    <a:srgbClr val="F5D3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940" y="52"/>
      </p:cViewPr>
      <p:guideLst>
        <p:guide orient="horz" pos="3026"/>
        <p:guide pos="43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7" d="100"/>
          <a:sy n="87" d="100"/>
        </p:scale>
        <p:origin x="309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70135AE5-81D3-44E6-A59B-B021E1FCED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C9066C1-7F0F-45F8-ABD0-75892C0FB00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5C83FC-E443-4837-A0C8-5C903D60FF95}" type="datetimeFigureOut">
              <a:rPr lang="cs-CZ" smtClean="0"/>
              <a:t>25.11.2024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BF468A7-4853-4CEE-8A35-F48A276FC7F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F32276D-BA84-4CDE-843C-3F96E2D1BC6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1A11C6-7F78-4A59-8AEC-860400BC44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3851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25.11.2024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25.11.2024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5246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25.11.2024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211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25.11.2024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25.11.2024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5551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25.11.2024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3483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25.11.2024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3697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25.11.2024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8680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25.11.2024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8225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25.11.2024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3997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25.11.2024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6398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C8B1C-927A-47B0-A48E-07839BA1748C}" type="datetimeFigureOut">
              <a:rPr lang="cs-CZ" smtClean="0"/>
              <a:t>25.11.2024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nsp.cz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Skupina 3">
            <a:extLst>
              <a:ext uri="{FF2B5EF4-FFF2-40B4-BE49-F238E27FC236}">
                <a16:creationId xmlns:a16="http://schemas.microsoft.com/office/drawing/2014/main" id="{CF937454-C819-4C95-813A-73E6A1E76613}"/>
              </a:ext>
            </a:extLst>
          </p:cNvPr>
          <p:cNvGrpSpPr/>
          <p:nvPr/>
        </p:nvGrpSpPr>
        <p:grpSpPr>
          <a:xfrm>
            <a:off x="-163148" y="0"/>
            <a:ext cx="9307148" cy="5143500"/>
            <a:chOff x="-163148" y="0"/>
            <a:chExt cx="9307148" cy="5143500"/>
          </a:xfrm>
        </p:grpSpPr>
        <p:pic>
          <p:nvPicPr>
            <p:cNvPr id="3" name="Obrázek 2">
              <a:extLst>
                <a:ext uri="{FF2B5EF4-FFF2-40B4-BE49-F238E27FC236}">
                  <a16:creationId xmlns:a16="http://schemas.microsoft.com/office/drawing/2014/main" id="{3DB907D3-9F92-4892-8CBE-EA7F3D6838D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0" y="0"/>
              <a:ext cx="9144000" cy="5143500"/>
            </a:xfrm>
            <a:prstGeom prst="rect">
              <a:avLst/>
            </a:prstGeom>
          </p:spPr>
        </p:pic>
        <p:sp>
          <p:nvSpPr>
            <p:cNvPr id="13" name="Obdélník: se zakulacenými rohy 12">
              <a:extLst>
                <a:ext uri="{FF2B5EF4-FFF2-40B4-BE49-F238E27FC236}">
                  <a16:creationId xmlns:a16="http://schemas.microsoft.com/office/drawing/2014/main" id="{85237D80-94D7-45A4-A3FA-12A54210D606}"/>
                </a:ext>
              </a:extLst>
            </p:cNvPr>
            <p:cNvSpPr/>
            <p:nvPr/>
          </p:nvSpPr>
          <p:spPr>
            <a:xfrm>
              <a:off x="-163148" y="4515966"/>
              <a:ext cx="2480595" cy="288032"/>
            </a:xfrm>
            <a:prstGeom prst="roundRect">
              <a:avLst>
                <a:gd name="adj" fmla="val 50000"/>
              </a:avLst>
            </a:prstGeom>
            <a:solidFill>
              <a:srgbClr val="3078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14" name="TextovéPole 13">
              <a:extLst>
                <a:ext uri="{FF2B5EF4-FFF2-40B4-BE49-F238E27FC236}">
                  <a16:creationId xmlns:a16="http://schemas.microsoft.com/office/drawing/2014/main" id="{7524115B-EB76-44B4-A8B2-02837B9EB826}"/>
                </a:ext>
              </a:extLst>
            </p:cNvPr>
            <p:cNvSpPr txBox="1"/>
            <p:nvPr/>
          </p:nvSpPr>
          <p:spPr>
            <a:xfrm>
              <a:off x="611559" y="4496221"/>
              <a:ext cx="170588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b="1" dirty="0">
                  <a:solidFill>
                    <a:schemeClr val="bg1"/>
                  </a:solidFill>
                </a:rPr>
                <a:t>www.slu.cz/opf/cz</a:t>
              </a:r>
            </a:p>
          </p:txBody>
        </p:sp>
        <p:pic>
          <p:nvPicPr>
            <p:cNvPr id="16" name="Obrázek 15">
              <a:extLst>
                <a:ext uri="{FF2B5EF4-FFF2-40B4-BE49-F238E27FC236}">
                  <a16:creationId xmlns:a16="http://schemas.microsoft.com/office/drawing/2014/main" id="{A0950B4E-DAB5-43A2-898E-94A6A076921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42392" y="325900"/>
              <a:ext cx="1953684" cy="956834"/>
            </a:xfrm>
            <a:prstGeom prst="rect">
              <a:avLst/>
            </a:prstGeom>
          </p:spPr>
        </p:pic>
      </p:grpSp>
      <p:sp>
        <p:nvSpPr>
          <p:cNvPr id="9" name="Nadpis 1">
            <a:extLst>
              <a:ext uri="{FF2B5EF4-FFF2-40B4-BE49-F238E27FC236}">
                <a16:creationId xmlns:a16="http://schemas.microsoft.com/office/drawing/2014/main" id="{687E8438-E225-4B7F-A764-FEFBC2D78C02}"/>
              </a:ext>
            </a:extLst>
          </p:cNvPr>
          <p:cNvSpPr txBox="1">
            <a:spLocks/>
          </p:cNvSpPr>
          <p:nvPr/>
        </p:nvSpPr>
        <p:spPr>
          <a:xfrm>
            <a:off x="611560" y="1563639"/>
            <a:ext cx="5040560" cy="122413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seminář z personalistiky</a:t>
            </a:r>
          </a:p>
        </p:txBody>
      </p:sp>
      <p:sp>
        <p:nvSpPr>
          <p:cNvPr id="11" name="Podnadpis 2">
            <a:extLst>
              <a:ext uri="{FF2B5EF4-FFF2-40B4-BE49-F238E27FC236}">
                <a16:creationId xmlns:a16="http://schemas.microsoft.com/office/drawing/2014/main" id="{5C589846-0791-43CE-8FFB-8E00A7889DA2}"/>
              </a:ext>
            </a:extLst>
          </p:cNvPr>
          <p:cNvSpPr txBox="1">
            <a:spLocks/>
          </p:cNvSpPr>
          <p:nvPr/>
        </p:nvSpPr>
        <p:spPr>
          <a:xfrm>
            <a:off x="5292080" y="3867894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000" b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Helena Marková</a:t>
            </a:r>
          </a:p>
          <a:p>
            <a:pPr algn="r"/>
            <a:r>
              <a:rPr lang="cs-CZ" altLang="cs-CZ" sz="10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Karviná</a:t>
            </a:r>
          </a:p>
          <a:p>
            <a:pPr algn="r"/>
            <a:r>
              <a:rPr lang="cs-CZ" altLang="cs-CZ" sz="10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25. 11. 2024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78A62DA0-465C-4E19-B567-BEF2445B33A3}"/>
              </a:ext>
            </a:extLst>
          </p:cNvPr>
          <p:cNvSpPr txBox="1">
            <a:spLocks/>
          </p:cNvSpPr>
          <p:nvPr/>
        </p:nvSpPr>
        <p:spPr>
          <a:xfrm>
            <a:off x="630089" y="3219822"/>
            <a:ext cx="3672408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sz="1600" dirty="0">
                <a:latin typeface="+mj-lt"/>
                <a:cs typeface="Times New Roman" panose="02020603050405020304" pitchFamily="18" charset="0"/>
              </a:rPr>
              <a:t>10 Odměňování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1600" dirty="0">
                <a:latin typeface="+mj-lt"/>
                <a:cs typeface="Times New Roman" panose="02020603050405020304" pitchFamily="18" charset="0"/>
              </a:rPr>
              <a:t>prezentace</a:t>
            </a:r>
          </a:p>
        </p:txBody>
      </p: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FB0B3410-AB3B-4EDF-9D45-E78871371410}"/>
              </a:ext>
            </a:extLst>
          </p:cNvPr>
          <p:cNvCxnSpPr>
            <a:cxnSpLocks/>
          </p:cNvCxnSpPr>
          <p:nvPr/>
        </p:nvCxnSpPr>
        <p:spPr>
          <a:xfrm flipH="1">
            <a:off x="709604" y="229529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8063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13F11D11-9FCA-4671-BA5C-C8A78A2406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450" y="0"/>
            <a:ext cx="9144000" cy="5143500"/>
          </a:xfrm>
          <a:prstGeom prst="rect">
            <a:avLst/>
          </a:prstGeom>
        </p:spPr>
      </p:pic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9F32186E-5A08-4375-B0BD-0C87E62A8DFA}"/>
              </a:ext>
            </a:extLst>
          </p:cNvPr>
          <p:cNvSpPr txBox="1">
            <a:spLocks/>
          </p:cNvSpPr>
          <p:nvPr/>
        </p:nvSpPr>
        <p:spPr>
          <a:xfrm>
            <a:off x="4067944" y="993600"/>
            <a:ext cx="4608512" cy="33783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cs typeface="Times New Roman" panose="02020603050405020304" pitchFamily="18" charset="0"/>
            </a:endParaRPr>
          </a:p>
        </p:txBody>
      </p:sp>
      <p:sp>
        <p:nvSpPr>
          <p:cNvPr id="15" name="Zástupný symbol pro obsah 2">
            <a:extLst>
              <a:ext uri="{FF2B5EF4-FFF2-40B4-BE49-F238E27FC236}">
                <a16:creationId xmlns:a16="http://schemas.microsoft.com/office/drawing/2014/main" id="{C67B9D38-D88C-43B4-9B9F-29AB14747A49}"/>
              </a:ext>
            </a:extLst>
          </p:cNvPr>
          <p:cNvSpPr txBox="1">
            <a:spLocks/>
          </p:cNvSpPr>
          <p:nvPr/>
        </p:nvSpPr>
        <p:spPr>
          <a:xfrm>
            <a:off x="611560" y="1635647"/>
            <a:ext cx="7797654" cy="2304256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 dirty="0"/>
              <a:t>Výpočet čisté mzdy</a:t>
            </a:r>
          </a:p>
          <a:p>
            <a:pPr marL="0" indent="0">
              <a:buNone/>
            </a:pPr>
            <a:endParaRPr lang="cs-CZ" sz="1400" b="1" dirty="0"/>
          </a:p>
          <a:p>
            <a:pPr marL="0" indent="0">
              <a:buNone/>
            </a:pPr>
            <a:r>
              <a:rPr lang="cs-CZ" sz="1400" b="1" dirty="0"/>
              <a:t>Náklady zaměstnavatele</a:t>
            </a:r>
          </a:p>
          <a:p>
            <a:pPr marL="0" indent="0">
              <a:buNone/>
            </a:pPr>
            <a:endParaRPr lang="cs-CZ" sz="1400" b="1" dirty="0"/>
          </a:p>
          <a:p>
            <a:pPr marL="0" indent="0">
              <a:buNone/>
            </a:pPr>
            <a:r>
              <a:rPr lang="cs-CZ" sz="1400" b="1" dirty="0"/>
              <a:t>Příprava výpočtu nákladů  pro semestrální projekt </a:t>
            </a:r>
          </a:p>
          <a:p>
            <a:pPr marL="0" indent="0">
              <a:buNone/>
            </a:pPr>
            <a:endParaRPr lang="cs-CZ" sz="1400" dirty="0"/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E3EB44EC-C4DB-45B3-B140-89D74BD24ABC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6279504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příklady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81936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686244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Příklad 1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2988128"/>
            <a:ext cx="8280920" cy="162870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+mj-lt"/>
                <a:cs typeface="Times New Roman" panose="02020603050405020304" pitchFamily="18" charset="0"/>
              </a:rPr>
              <a:t>Úkoly pro oba zaměstnance:</a:t>
            </a:r>
          </a:p>
          <a:p>
            <a:pPr>
              <a:buFont typeface="+mj-lt"/>
              <a:buAutoNum type="arabicPeriod"/>
            </a:pPr>
            <a:r>
              <a:rPr lang="cs-CZ" altLang="cs-CZ" sz="1400" b="1" dirty="0">
                <a:solidFill>
                  <a:srgbClr val="307871"/>
                </a:solidFill>
                <a:latin typeface="+mj-lt"/>
                <a:cs typeface="Times New Roman" panose="02020603050405020304" pitchFamily="18" charset="0"/>
              </a:rPr>
              <a:t>Vypočítat čistou mzdu.</a:t>
            </a:r>
          </a:p>
          <a:p>
            <a:pPr>
              <a:buFont typeface="+mj-lt"/>
              <a:buAutoNum type="arabicPeriod"/>
            </a:pPr>
            <a:r>
              <a:rPr lang="cs-CZ" altLang="cs-CZ" sz="1400" b="1" dirty="0">
                <a:solidFill>
                  <a:srgbClr val="307871"/>
                </a:solidFill>
                <a:latin typeface="+mj-lt"/>
                <a:cs typeface="Times New Roman" panose="02020603050405020304" pitchFamily="18" charset="0"/>
              </a:rPr>
              <a:t>Stanovit celkový náklad zaměstnavatele.</a:t>
            </a:r>
          </a:p>
          <a:p>
            <a:pPr>
              <a:buFont typeface="+mj-lt"/>
              <a:buAutoNum type="arabicPeriod"/>
            </a:pPr>
            <a:r>
              <a:rPr lang="cs-CZ" altLang="cs-CZ" sz="1400" b="1" dirty="0">
                <a:solidFill>
                  <a:srgbClr val="307871"/>
                </a:solidFill>
                <a:latin typeface="+mj-lt"/>
                <a:cs typeface="Times New Roman" panose="02020603050405020304" pitchFamily="18" charset="0"/>
              </a:rPr>
              <a:t>Vypočtěte roční náklady na zaměstnance.</a:t>
            </a:r>
          </a:p>
          <a:p>
            <a:pPr>
              <a:buFont typeface="+mj-lt"/>
              <a:buAutoNum type="arabicPeriod"/>
            </a:pPr>
            <a:r>
              <a:rPr lang="cs-CZ" altLang="cs-CZ" sz="1400" b="1" dirty="0">
                <a:solidFill>
                  <a:srgbClr val="307871"/>
                </a:solidFill>
                <a:latin typeface="+mj-lt"/>
                <a:cs typeface="Times New Roman" panose="02020603050405020304" pitchFamily="18" charset="0"/>
              </a:rPr>
              <a:t>Diskuze: Jaký dopad by mělo na náklady zaměstnavatele navýšení mzdy o 2000 Kč a navýšení benefitů o 2000 Kč? Je tam rozdíl? Na co je potřeba dát si pozor?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217D157D-91EF-418E-9BB2-7A3D7E3B070C}"/>
              </a:ext>
            </a:extLst>
          </p:cNvPr>
          <p:cNvSpPr txBox="1">
            <a:spLocks/>
          </p:cNvSpPr>
          <p:nvPr/>
        </p:nvSpPr>
        <p:spPr>
          <a:xfrm>
            <a:off x="611560" y="1347614"/>
            <a:ext cx="6120680" cy="17051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 dirty="0"/>
              <a:t>Zaměstnanec (50 let, sleva na poplatníka, příspěvek na penzijní připojištění 1 500 Kč)</a:t>
            </a:r>
          </a:p>
          <a:p>
            <a:pPr>
              <a:buBlip>
                <a:blip r:embed="rId3"/>
              </a:buBlip>
            </a:pPr>
            <a:r>
              <a:rPr lang="cs-CZ" sz="1400" b="1" dirty="0"/>
              <a:t>Hrubá mzda:</a:t>
            </a:r>
            <a:r>
              <a:rPr lang="cs-CZ" sz="1400" dirty="0"/>
              <a:t> 42 000 Kč</a:t>
            </a:r>
          </a:p>
          <a:p>
            <a:pPr>
              <a:buBlip>
                <a:blip r:embed="rId3"/>
              </a:buBlip>
            </a:pPr>
            <a:r>
              <a:rPr lang="cs-CZ" sz="1400" b="1" dirty="0"/>
              <a:t>Příspěvek zaměstnavatele na penzijní připojištění:</a:t>
            </a:r>
            <a:r>
              <a:rPr lang="cs-CZ" sz="1400" dirty="0"/>
              <a:t> 1 500 Kč</a:t>
            </a:r>
          </a:p>
          <a:p>
            <a:pPr>
              <a:buBlip>
                <a:blip r:embed="rId3"/>
              </a:buBlip>
            </a:pPr>
            <a:r>
              <a:rPr lang="cs-CZ" sz="1400" b="1" dirty="0"/>
              <a:t>Sleva na poplatníka:</a:t>
            </a:r>
            <a:r>
              <a:rPr lang="cs-CZ" sz="1400" dirty="0"/>
              <a:t> 2 570 Kč</a:t>
            </a:r>
            <a:endParaRPr lang="cs-CZ" altLang="cs-CZ" sz="1400" b="1" dirty="0"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88813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7F6D11-3511-4D48-55A5-A688CDE1DA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C0E633D9-7EBA-8B73-0B1B-5F208F03AC8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98D900E6-0602-0636-61C9-56F33C260AD7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686244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Příklad 2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AFF7C566-C2F7-CC88-EF15-8D63B96B3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2824152"/>
            <a:ext cx="8280920" cy="154779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+mj-lt"/>
                <a:cs typeface="Times New Roman" panose="02020603050405020304" pitchFamily="18" charset="0"/>
              </a:rPr>
              <a:t>Úkoly pro oba zaměstnance:</a:t>
            </a:r>
          </a:p>
          <a:p>
            <a:pPr>
              <a:buFont typeface="+mj-lt"/>
              <a:buAutoNum type="arabicPeriod"/>
            </a:pPr>
            <a:r>
              <a:rPr lang="cs-CZ" altLang="cs-CZ" sz="1400" b="1" dirty="0">
                <a:solidFill>
                  <a:srgbClr val="307871"/>
                </a:solidFill>
                <a:latin typeface="+mj-lt"/>
                <a:cs typeface="Times New Roman" panose="02020603050405020304" pitchFamily="18" charset="0"/>
              </a:rPr>
              <a:t>Vypočítat čistou mzdu.</a:t>
            </a:r>
          </a:p>
          <a:p>
            <a:pPr>
              <a:buFont typeface="+mj-lt"/>
              <a:buAutoNum type="arabicPeriod"/>
            </a:pPr>
            <a:r>
              <a:rPr lang="cs-CZ" altLang="cs-CZ" sz="1400" b="1" dirty="0">
                <a:solidFill>
                  <a:srgbClr val="307871"/>
                </a:solidFill>
                <a:latin typeface="+mj-lt"/>
                <a:cs typeface="Times New Roman" panose="02020603050405020304" pitchFamily="18" charset="0"/>
              </a:rPr>
              <a:t>Stanovit celkový náklad zaměstnavatele.</a:t>
            </a:r>
          </a:p>
          <a:p>
            <a:pPr>
              <a:buFont typeface="+mj-lt"/>
              <a:buAutoNum type="arabicPeriod"/>
            </a:pPr>
            <a:r>
              <a:rPr lang="cs-CZ" altLang="cs-CZ" sz="1400" b="1" dirty="0">
                <a:solidFill>
                  <a:srgbClr val="307871"/>
                </a:solidFill>
                <a:latin typeface="+mj-lt"/>
                <a:cs typeface="Times New Roman" panose="02020603050405020304" pitchFamily="18" charset="0"/>
              </a:rPr>
              <a:t>Vypočtěte roční náklady na zaměstnance.</a:t>
            </a:r>
          </a:p>
          <a:p>
            <a:pPr>
              <a:buFont typeface="+mj-lt"/>
              <a:buAutoNum type="arabicPeriod"/>
            </a:pPr>
            <a:r>
              <a:rPr lang="cs-CZ" altLang="cs-CZ" sz="1400" b="1" dirty="0">
                <a:solidFill>
                  <a:srgbClr val="307871"/>
                </a:solidFill>
                <a:latin typeface="+mj-lt"/>
                <a:cs typeface="Times New Roman" panose="02020603050405020304" pitchFamily="18" charset="0"/>
              </a:rPr>
              <a:t>Diskuze: Jaký dopad by mělo na náklady zaměstnavatele navýšení mzdy o 2000 Kč a navýšení benefitů o 2000 Kč? Je tam rozdíl? Na co je potřeba dát si pozor?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0FE52B0A-E945-C7D2-9693-7512927A2BF3}"/>
              </a:ext>
            </a:extLst>
          </p:cNvPr>
          <p:cNvSpPr txBox="1">
            <a:spLocks/>
          </p:cNvSpPr>
          <p:nvPr/>
        </p:nvSpPr>
        <p:spPr>
          <a:xfrm>
            <a:off x="611560" y="1347614"/>
            <a:ext cx="6120680" cy="17051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 dirty="0"/>
              <a:t>Zaměstnanec (35 let, 2 děti, </a:t>
            </a:r>
            <a:r>
              <a:rPr lang="cs-CZ" sz="1400" b="1" dirty="0" err="1"/>
              <a:t>Multisport</a:t>
            </a:r>
            <a:r>
              <a:rPr lang="cs-CZ" sz="1400" b="1" dirty="0"/>
              <a:t> karta za 1 500 Kč měsíčně</a:t>
            </a:r>
            <a:r>
              <a:rPr lang="cs-CZ" sz="1400" dirty="0"/>
              <a:t>)</a:t>
            </a:r>
          </a:p>
          <a:p>
            <a:pPr>
              <a:buBlip>
                <a:blip r:embed="rId3"/>
              </a:buBlip>
            </a:pPr>
            <a:r>
              <a:rPr lang="cs-CZ" sz="1400" dirty="0"/>
              <a:t>Hrubá mzda: 42 000 Kč</a:t>
            </a:r>
          </a:p>
          <a:p>
            <a:pPr>
              <a:buBlip>
                <a:blip r:embed="rId3"/>
              </a:buBlip>
            </a:pPr>
            <a:r>
              <a:rPr lang="cs-CZ" sz="1400" dirty="0"/>
              <a:t>Benefity (</a:t>
            </a:r>
            <a:r>
              <a:rPr lang="cs-CZ" sz="1400" dirty="0" err="1"/>
              <a:t>Multisport</a:t>
            </a:r>
            <a:r>
              <a:rPr lang="cs-CZ" sz="1400" dirty="0"/>
              <a:t> karta): 1 500 Kč</a:t>
            </a:r>
          </a:p>
          <a:p>
            <a:pPr>
              <a:buBlip>
                <a:blip r:embed="rId3"/>
              </a:buBlip>
            </a:pPr>
            <a:r>
              <a:rPr lang="cs-CZ" sz="1400" dirty="0"/>
              <a:t>Sleva na poplatníka: 2 570 Kč</a:t>
            </a:r>
          </a:p>
          <a:p>
            <a:pPr>
              <a:buBlip>
                <a:blip r:embed="rId3"/>
              </a:buBlip>
            </a:pPr>
            <a:r>
              <a:rPr lang="cs-CZ" sz="1400" dirty="0"/>
              <a:t>Sleva na dvě děti: 1 267 Kč + 1 860 Kč = 3 127 Kč</a:t>
            </a:r>
            <a:endParaRPr lang="cs-CZ" altLang="cs-CZ" sz="1400" dirty="0"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24AE199E-5770-FC44-2C1E-D12835603115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89387B70-ACB0-6A72-7735-51DAAB66033B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DE94AFF0-7F80-148C-7371-1EB7C492CF1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30E45850-C2E6-649E-6DC2-4CBCDB08DAE6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33688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686244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Příprava projektu - odměňování 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3412800"/>
            <a:ext cx="8280920" cy="95914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+mj-lt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217D157D-91EF-418E-9BB2-7A3D7E3B070C}"/>
              </a:ext>
            </a:extLst>
          </p:cNvPr>
          <p:cNvSpPr txBox="1">
            <a:spLocks/>
          </p:cNvSpPr>
          <p:nvPr/>
        </p:nvSpPr>
        <p:spPr>
          <a:xfrm>
            <a:off x="611560" y="1347614"/>
            <a:ext cx="6120680" cy="27100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3"/>
              </a:buBlip>
            </a:pPr>
            <a:r>
              <a:rPr lang="cs-CZ" sz="1400" b="1" dirty="0"/>
              <a:t>Stanovte výši základní mzdy. Čerpejte z dostupných statistických zdrojů a přehledů (ČSÚ, </a:t>
            </a:r>
            <a:r>
              <a:rPr lang="cs-CZ" sz="1400" b="1" dirty="0">
                <a:hlinkClick r:id="rId4"/>
              </a:rPr>
              <a:t>www.nsp.cz</a:t>
            </a:r>
            <a:r>
              <a:rPr lang="cs-CZ" sz="1400" b="1" dirty="0"/>
              <a:t> apod.)</a:t>
            </a:r>
          </a:p>
          <a:p>
            <a:pPr>
              <a:buBlip>
                <a:blip r:embed="rId3"/>
              </a:buBlip>
            </a:pPr>
            <a:r>
              <a:rPr lang="cs-CZ" altLang="cs-CZ" sz="1400" b="1" dirty="0">
                <a:cs typeface="Times New Roman" panose="02020603050405020304" pitchFamily="18" charset="0"/>
              </a:rPr>
              <a:t>Zvolte možnosti variabilní mzdy.</a:t>
            </a:r>
          </a:p>
          <a:p>
            <a:pPr>
              <a:buBlip>
                <a:blip r:embed="rId3"/>
              </a:buBlip>
            </a:pPr>
            <a:r>
              <a:rPr lang="cs-CZ" altLang="cs-CZ" sz="1400" b="1" dirty="0">
                <a:cs typeface="Times New Roman" panose="02020603050405020304" pitchFamily="18" charset="0"/>
              </a:rPr>
              <a:t>Zvolte a oceňte benefity.</a:t>
            </a:r>
          </a:p>
          <a:p>
            <a:pPr>
              <a:buBlip>
                <a:blip r:embed="rId3"/>
              </a:buBlip>
            </a:pPr>
            <a:r>
              <a:rPr lang="cs-CZ" altLang="cs-CZ" sz="1400" b="1" dirty="0">
                <a:cs typeface="Times New Roman" panose="02020603050405020304" pitchFamily="18" charset="0"/>
              </a:rPr>
              <a:t>Vypočtěte odvody zaměstnavatele.</a:t>
            </a:r>
          </a:p>
          <a:p>
            <a:pPr>
              <a:buBlip>
                <a:blip r:embed="rId3"/>
              </a:buBlip>
            </a:pPr>
            <a:r>
              <a:rPr lang="cs-CZ" altLang="cs-CZ" sz="1400" b="1" dirty="0">
                <a:cs typeface="Times New Roman" panose="02020603050405020304" pitchFamily="18" charset="0"/>
              </a:rPr>
              <a:t>Vypočtěte roční náklad na zaměstnance.</a:t>
            </a:r>
          </a:p>
          <a:p>
            <a:pPr>
              <a:buBlip>
                <a:blip r:embed="rId3"/>
              </a:buBlip>
            </a:pPr>
            <a:r>
              <a:rPr lang="cs-CZ" altLang="cs-CZ" sz="1400" b="1" dirty="0">
                <a:cs typeface="Times New Roman" panose="02020603050405020304" pitchFamily="18" charset="0"/>
              </a:rPr>
              <a:t>Dokážete odhadnout další náklady spojené s nástupem zaměstnance, případně další investice spojené s jeho udržením?</a:t>
            </a:r>
          </a:p>
          <a:p>
            <a:pPr>
              <a:buBlip>
                <a:blip r:embed="rId3"/>
              </a:buBlip>
            </a:pPr>
            <a:endParaRPr lang="cs-CZ" altLang="cs-CZ" sz="1400" b="1" dirty="0">
              <a:cs typeface="Times New Roman" panose="02020603050405020304" pitchFamily="18" charset="0"/>
            </a:endParaRPr>
          </a:p>
          <a:p>
            <a:pPr>
              <a:buBlip>
                <a:blip r:embed="rId3"/>
              </a:buBlip>
            </a:pPr>
            <a:endParaRPr lang="cs-CZ" altLang="cs-CZ" sz="1400" b="1" dirty="0"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721480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Skupina 3">
            <a:extLst>
              <a:ext uri="{FF2B5EF4-FFF2-40B4-BE49-F238E27FC236}">
                <a16:creationId xmlns:a16="http://schemas.microsoft.com/office/drawing/2014/main" id="{B610EB80-C87B-4447-9825-BAC98404569D}"/>
              </a:ext>
            </a:extLst>
          </p:cNvPr>
          <p:cNvGrpSpPr/>
          <p:nvPr/>
        </p:nvGrpSpPr>
        <p:grpSpPr>
          <a:xfrm>
            <a:off x="-396552" y="-20538"/>
            <a:ext cx="9540552" cy="5143500"/>
            <a:chOff x="-396552" y="0"/>
            <a:chExt cx="9540552" cy="5143500"/>
          </a:xfrm>
        </p:grpSpPr>
        <p:pic>
          <p:nvPicPr>
            <p:cNvPr id="3" name="Obrázek 2">
              <a:extLst>
                <a:ext uri="{FF2B5EF4-FFF2-40B4-BE49-F238E27FC236}">
                  <a16:creationId xmlns:a16="http://schemas.microsoft.com/office/drawing/2014/main" id="{9B2297F0-AFBE-478F-99F6-7560D3C6CC7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0" y="0"/>
              <a:ext cx="9144000" cy="5143500"/>
            </a:xfrm>
            <a:prstGeom prst="rect">
              <a:avLst/>
            </a:prstGeom>
          </p:spPr>
        </p:pic>
        <p:sp>
          <p:nvSpPr>
            <p:cNvPr id="13" name="Obdélník: se zakulacenými rohy 12">
              <a:extLst>
                <a:ext uri="{FF2B5EF4-FFF2-40B4-BE49-F238E27FC236}">
                  <a16:creationId xmlns:a16="http://schemas.microsoft.com/office/drawing/2014/main" id="{85237D80-94D7-45A4-A3FA-12A54210D606}"/>
                </a:ext>
              </a:extLst>
            </p:cNvPr>
            <p:cNvSpPr/>
            <p:nvPr/>
          </p:nvSpPr>
          <p:spPr>
            <a:xfrm>
              <a:off x="-396552" y="4515966"/>
              <a:ext cx="2749938" cy="288032"/>
            </a:xfrm>
            <a:prstGeom prst="roundRect">
              <a:avLst>
                <a:gd name="adj" fmla="val 50000"/>
              </a:avLst>
            </a:prstGeom>
            <a:solidFill>
              <a:srgbClr val="3078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14" name="TextovéPole 13">
              <a:extLst>
                <a:ext uri="{FF2B5EF4-FFF2-40B4-BE49-F238E27FC236}">
                  <a16:creationId xmlns:a16="http://schemas.microsoft.com/office/drawing/2014/main" id="{7524115B-EB76-44B4-A8B2-02837B9EB826}"/>
                </a:ext>
              </a:extLst>
            </p:cNvPr>
            <p:cNvSpPr txBox="1"/>
            <p:nvPr/>
          </p:nvSpPr>
          <p:spPr>
            <a:xfrm>
              <a:off x="611559" y="4496221"/>
              <a:ext cx="16816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b="1" dirty="0">
                  <a:solidFill>
                    <a:schemeClr val="bg1"/>
                  </a:solidFill>
                </a:rPr>
                <a:t>www.slu.cz/opf/cz</a:t>
              </a:r>
            </a:p>
          </p:txBody>
        </p:sp>
        <p:pic>
          <p:nvPicPr>
            <p:cNvPr id="16" name="Obrázek 15">
              <a:extLst>
                <a:ext uri="{FF2B5EF4-FFF2-40B4-BE49-F238E27FC236}">
                  <a16:creationId xmlns:a16="http://schemas.microsoft.com/office/drawing/2014/main" id="{A0950B4E-DAB5-43A2-898E-94A6A076921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399702" y="325900"/>
              <a:ext cx="1953684" cy="956834"/>
            </a:xfrm>
            <a:prstGeom prst="rect">
              <a:avLst/>
            </a:prstGeom>
          </p:spPr>
        </p:pic>
      </p:grpSp>
      <p:sp>
        <p:nvSpPr>
          <p:cNvPr id="9" name="Nadpis 1">
            <a:extLst>
              <a:ext uri="{FF2B5EF4-FFF2-40B4-BE49-F238E27FC236}">
                <a16:creationId xmlns:a16="http://schemas.microsoft.com/office/drawing/2014/main" id="{C51D9093-0704-4F4C-A1A1-D0B3B97BA909}"/>
              </a:ext>
            </a:extLst>
          </p:cNvPr>
          <p:cNvSpPr txBox="1">
            <a:spLocks/>
          </p:cNvSpPr>
          <p:nvPr/>
        </p:nvSpPr>
        <p:spPr>
          <a:xfrm>
            <a:off x="6012160" y="4083918"/>
            <a:ext cx="2538172" cy="86409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3200" b="1" cap="all" dirty="0">
                <a:solidFill>
                  <a:srgbClr val="307871"/>
                </a:solidFill>
              </a:rPr>
              <a:t>Děkuji</a:t>
            </a:r>
            <a:br>
              <a:rPr lang="cs-CZ" sz="3200" b="1" cap="all" dirty="0">
                <a:solidFill>
                  <a:srgbClr val="307871"/>
                </a:solidFill>
              </a:rPr>
            </a:br>
            <a:r>
              <a:rPr lang="cs-CZ" sz="3200" b="1" cap="all" dirty="0">
                <a:solidFill>
                  <a:srgbClr val="307871"/>
                </a:solidFill>
              </a:rPr>
              <a:t>za pozornost</a:t>
            </a:r>
          </a:p>
        </p:txBody>
      </p:sp>
    </p:spTree>
    <p:extLst>
      <p:ext uri="{BB962C8B-B14F-4D97-AF65-F5344CB8AC3E}">
        <p14:creationId xmlns:p14="http://schemas.microsoft.com/office/powerpoint/2010/main" val="54761707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af66d735-fcde-457e-8f78-d6d79eecd150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9506A71B0B19444A7790EEFF9BE8F35" ma:contentTypeVersion="14" ma:contentTypeDescription="Vytvoří nový dokument" ma:contentTypeScope="" ma:versionID="3f2c140a20ec8105f2f77646cadba8a0">
  <xsd:schema xmlns:xsd="http://www.w3.org/2001/XMLSchema" xmlns:xs="http://www.w3.org/2001/XMLSchema" xmlns:p="http://schemas.microsoft.com/office/2006/metadata/properties" xmlns:ns3="af66d735-fcde-457e-8f78-d6d79eecd150" xmlns:ns4="c9e48e26-bb31-4b75-88b0-e59d30cfe884" targetNamespace="http://schemas.microsoft.com/office/2006/metadata/properties" ma:root="true" ma:fieldsID="63facb890be6693995cfcc495f42b5a3" ns3:_="" ns4:_="">
    <xsd:import namespace="af66d735-fcde-457e-8f78-d6d79eecd150"/>
    <xsd:import namespace="c9e48e26-bb31-4b75-88b0-e59d30cfe88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ServiceSearchProperties" minOccurs="0"/>
                <xsd:element ref="ns3:MediaServiceDateTaken" minOccurs="0"/>
                <xsd:element ref="ns3:MediaServiceSystemTags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OCR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66d735-fcde-457e-8f78-d6d79eecd15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ystemTags" ma:index="1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activity" ma:index="18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e48e26-bb31-4b75-88b0-e59d30cfe884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1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F3937F9-AC47-4E01-87E2-698E64500E49}">
  <ds:schemaRefs>
    <ds:schemaRef ds:uri="http://purl.org/dc/terms/"/>
    <ds:schemaRef ds:uri="http://schemas.microsoft.com/office/infopath/2007/PartnerControls"/>
    <ds:schemaRef ds:uri="http://schemas.microsoft.com/office/2006/metadata/properties"/>
    <ds:schemaRef ds:uri="c9e48e26-bb31-4b75-88b0-e59d30cfe884"/>
    <ds:schemaRef ds:uri="http://schemas.microsoft.com/office/2006/documentManagement/types"/>
    <ds:schemaRef ds:uri="http://purl.org/dc/dcmitype/"/>
    <ds:schemaRef ds:uri="af66d735-fcde-457e-8f78-d6d79eecd150"/>
    <ds:schemaRef ds:uri="http://schemas.openxmlformats.org/package/2006/metadata/core-properties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D4BF132D-32F7-4CCA-B33B-6E360CFDB6B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43534FC-565B-4D03-BF1C-008586B95E1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f66d735-fcde-457e-8f78-d6d79eecd150"/>
    <ds:schemaRef ds:uri="c9e48e26-bb31-4b75-88b0-e59d30cfe88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1504</TotalTime>
  <Words>322</Words>
  <Application>Microsoft Office PowerPoint</Application>
  <PresentationFormat>Předvádění na obrazovce (16:9)</PresentationFormat>
  <Paragraphs>48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Alexandr Ochonský</dc:creator>
  <cp:lastModifiedBy>Helena Marková</cp:lastModifiedBy>
  <cp:revision>74</cp:revision>
  <dcterms:created xsi:type="dcterms:W3CDTF">2016-07-06T15:42:34Z</dcterms:created>
  <dcterms:modified xsi:type="dcterms:W3CDTF">2024-11-25T07:26:26Z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0x01010079506A71B0B19444A7790EEFF9BE8F35</vt:lpwstr>
  </property>
</Properties>
</file>