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81" r:id="rId3"/>
    <p:sldId id="362" r:id="rId4"/>
    <p:sldId id="364" r:id="rId5"/>
    <p:sldId id="365" r:id="rId6"/>
    <p:sldId id="367" r:id="rId7"/>
    <p:sldId id="368" r:id="rId8"/>
    <p:sldId id="369" r:id="rId9"/>
    <p:sldId id="370" r:id="rId10"/>
    <p:sldId id="372" r:id="rId11"/>
    <p:sldId id="375" r:id="rId12"/>
    <p:sldId id="376" r:id="rId13"/>
    <p:sldId id="380" r:id="rId14"/>
    <p:sldId id="377" r:id="rId15"/>
    <p:sldId id="378" r:id="rId16"/>
    <p:sldId id="383" r:id="rId17"/>
    <p:sldId id="385" r:id="rId18"/>
    <p:sldId id="386" r:id="rId19"/>
    <p:sldId id="388" r:id="rId20"/>
    <p:sldId id="322" r:id="rId21"/>
    <p:sldId id="327" r:id="rId22"/>
    <p:sldId id="336" r:id="rId23"/>
    <p:sldId id="348" r:id="rId24"/>
    <p:sldId id="344" r:id="rId25"/>
    <p:sldId id="339" r:id="rId26"/>
    <p:sldId id="340" r:id="rId27"/>
    <p:sldId id="341" r:id="rId28"/>
    <p:sldId id="342" r:id="rId29"/>
    <p:sldId id="343"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30.09.2024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3600" b="1" dirty="0">
                <a:solidFill>
                  <a:schemeClr val="bg1"/>
                </a:solidFill>
                <a:latin typeface="Times New Roman" panose="02020603050405020304" pitchFamily="18" charset="0"/>
                <a:cs typeface="Times New Roman" panose="02020603050405020304" pitchFamily="18" charset="0"/>
              </a:rPr>
              <a:t>Podstata a prostředí mezinárodního managementu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MEZINÁRODNÍ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6273" y="682757"/>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Mezinárodní pohyb vědecko-technických znalostí</a:t>
            </a:r>
            <a:r>
              <a:rPr lang="cs-CZ" sz="1800" dirty="0"/>
              <a:t>, který velmi úzce souvisí s mezinárodním pohybem zboží a kapitálu, se stává nejdynamičtěji se rozvíjející oblastí mezinárodního podnikání. Hlavní formou mezinárodního obchodu s vědecko-technickými poznatky jsou licence, kdy majitel určitého poznatku (vynálezu chráněného patentem) povoluje za úplatu nebo další povinnosti jiné straně jeho užívání. </a:t>
            </a:r>
          </a:p>
          <a:p>
            <a:pPr algn="just"/>
            <a:r>
              <a:rPr lang="cs-CZ" sz="1800" b="1" i="1" dirty="0"/>
              <a:t>Mezinárodní pohyb pracovních sil</a:t>
            </a:r>
            <a:r>
              <a:rPr lang="cs-CZ" sz="1800" dirty="0"/>
              <a:t> je vyvolaný přebytkem v jedné a nedostatkem v zemi druhé, přičemž tento pohyb je výrazně ovlivněn nerovnoměrným vývojem v jednotlivých zemích a politickými faktory. Mezinárodní pohyb pracovních sil je hlavní součástí mezinárodní migrace obyvatelstva, kterým se rozumí relativně dobrovolný, převážně ekonomicky motivovaný pohyb obyvatelstva přes hranice státu za účelem relativně dlouhodobého nebo trvalého pobytu.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sz="2200" dirty="0"/>
              <a:t>Mezinárodní management a mezinárodní ekonomické vztahy </a:t>
            </a:r>
          </a:p>
        </p:txBody>
      </p:sp>
    </p:spTree>
    <p:extLst>
      <p:ext uri="{BB962C8B-B14F-4D97-AF65-F5344CB8AC3E}">
        <p14:creationId xmlns:p14="http://schemas.microsoft.com/office/powerpoint/2010/main" val="1212423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51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 pojmem </a:t>
            </a:r>
            <a:r>
              <a:rPr lang="cs-CZ" sz="2000" b="1" dirty="0"/>
              <a:t>mezinárodní podnikatelské aktivity </a:t>
            </a:r>
            <a:r>
              <a:rPr lang="cs-CZ" sz="2000" dirty="0"/>
              <a:t>jsou zahrnuty jak </a:t>
            </a:r>
            <a:r>
              <a:rPr lang="cs-CZ" sz="2000" b="1" i="1" dirty="0"/>
              <a:t>mezinárodní obchodní aktivity</a:t>
            </a:r>
            <a:r>
              <a:rPr lang="cs-CZ" sz="2000" dirty="0"/>
              <a:t>, tak </a:t>
            </a:r>
            <a:r>
              <a:rPr lang="cs-CZ" sz="2000" b="1" i="1" dirty="0"/>
              <a:t>mezinárodní produkční aktivity</a:t>
            </a:r>
            <a:r>
              <a:rPr lang="cs-CZ" sz="2000" dirty="0"/>
              <a:t>.</a:t>
            </a:r>
          </a:p>
          <a:p>
            <a:pPr algn="just"/>
            <a:r>
              <a:rPr lang="cs-CZ" sz="2000" dirty="0"/>
              <a:t>Teritoriem realizace mezinárodních podnikatelských aktivit je světové hospodářské prostředí (světová ekonomika).</a:t>
            </a:r>
          </a:p>
          <a:p>
            <a:pPr algn="just"/>
            <a:r>
              <a:rPr lang="cs-CZ" sz="2000" dirty="0"/>
              <a:t>Mezinárodní podnikatelské aktivity můžeme rozdělit na operace „směřující dovnitř“ (vnitřní), operace „směřující ven“ (vnější) a „kooperativní operace“.</a:t>
            </a:r>
          </a:p>
          <a:p>
            <a:pPr algn="just"/>
            <a:r>
              <a:rPr lang="cs-CZ" sz="2000" b="1" i="1" dirty="0"/>
              <a:t>Vnitřní operace </a:t>
            </a:r>
            <a:r>
              <a:rPr lang="cs-CZ" sz="2000" dirty="0"/>
              <a:t>(kde patří např. import) můžeme také označit za pasivní zapojení podniku. </a:t>
            </a:r>
          </a:p>
          <a:p>
            <a:pPr algn="just"/>
            <a:r>
              <a:rPr lang="cs-CZ" sz="2000" b="1" i="1" dirty="0"/>
              <a:t>Vnější operace </a:t>
            </a:r>
            <a:r>
              <a:rPr lang="cs-CZ" sz="2000" dirty="0"/>
              <a:t>(např. export, zahraniční joint venture) pak chápeme jako aktivní zapojení podniku do mezinárodního dění.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Mezinárodní podnikatelské aktivity</a:t>
            </a:r>
          </a:p>
        </p:txBody>
      </p:sp>
    </p:spTree>
    <p:extLst>
      <p:ext uri="{BB962C8B-B14F-4D97-AF65-F5344CB8AC3E}">
        <p14:creationId xmlns:p14="http://schemas.microsoft.com/office/powerpoint/2010/main" val="2284887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Internacionalizace podnikatelských aktivit nastává v důsledku rozhodnutí o zapojení podniku do mezinárodního podnikání. </a:t>
            </a:r>
          </a:p>
          <a:p>
            <a:pPr algn="just"/>
            <a:r>
              <a:rPr lang="cs-CZ" sz="1800" dirty="0"/>
              <a:t>Z pohledu makroekonomického se termín internacionalizace, který se začal poprvé používat počátkem dvacátých let dvacátého století, objevuje v souvislosti s postupným nahrazováním imperialismus jako dominantního organizačního principu rámujícího přeshraniční interakce mezi tržními ekonomikami.</a:t>
            </a:r>
          </a:p>
          <a:p>
            <a:pPr algn="just"/>
            <a:r>
              <a:rPr lang="cs-CZ" sz="1800" dirty="0"/>
              <a:t>Z pohledu mikroekonomické je internacionalizace podnikatelských aktivit chápána, jako geografické šíření podnikatelských aktivit přes národní hranice státu.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Internacionalizace podnikatelských aktivit</a:t>
            </a:r>
          </a:p>
        </p:txBody>
      </p:sp>
    </p:spTree>
    <p:extLst>
      <p:ext uri="{BB962C8B-B14F-4D97-AF65-F5344CB8AC3E}">
        <p14:creationId xmlns:p14="http://schemas.microsoft.com/office/powerpoint/2010/main" val="3456709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4823"/>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Postup internacionalizace podnikatelských aktivit</a:t>
            </a:r>
          </a:p>
        </p:txBody>
      </p:sp>
      <p:graphicFrame>
        <p:nvGraphicFramePr>
          <p:cNvPr id="2" name="Tabulka 1"/>
          <p:cNvGraphicFramePr>
            <a:graphicFrameLocks noGrp="1"/>
          </p:cNvGraphicFramePr>
          <p:nvPr>
            <p:extLst/>
          </p:nvPr>
        </p:nvGraphicFramePr>
        <p:xfrm>
          <a:off x="323528" y="738457"/>
          <a:ext cx="7416824" cy="3825866"/>
        </p:xfrm>
        <a:graphic>
          <a:graphicData uri="http://schemas.openxmlformats.org/drawingml/2006/table">
            <a:tbl>
              <a:tblPr firstRow="1" firstCol="1" bandRow="1">
                <a:tableStyleId>{5C22544A-7EE6-4342-B048-85BDC9FD1C3A}</a:tableStyleId>
              </a:tblPr>
              <a:tblGrid>
                <a:gridCol w="720080">
                  <a:extLst>
                    <a:ext uri="{9D8B030D-6E8A-4147-A177-3AD203B41FA5}">
                      <a16:colId xmlns:a16="http://schemas.microsoft.com/office/drawing/2014/main" val="2712692032"/>
                    </a:ext>
                  </a:extLst>
                </a:gridCol>
                <a:gridCol w="864096">
                  <a:extLst>
                    <a:ext uri="{9D8B030D-6E8A-4147-A177-3AD203B41FA5}">
                      <a16:colId xmlns:a16="http://schemas.microsoft.com/office/drawing/2014/main" val="1865724055"/>
                    </a:ext>
                  </a:extLst>
                </a:gridCol>
                <a:gridCol w="2304256">
                  <a:extLst>
                    <a:ext uri="{9D8B030D-6E8A-4147-A177-3AD203B41FA5}">
                      <a16:colId xmlns:a16="http://schemas.microsoft.com/office/drawing/2014/main" val="385396257"/>
                    </a:ext>
                  </a:extLst>
                </a:gridCol>
                <a:gridCol w="1584176">
                  <a:extLst>
                    <a:ext uri="{9D8B030D-6E8A-4147-A177-3AD203B41FA5}">
                      <a16:colId xmlns:a16="http://schemas.microsoft.com/office/drawing/2014/main" val="385431993"/>
                    </a:ext>
                  </a:extLst>
                </a:gridCol>
                <a:gridCol w="1158762">
                  <a:extLst>
                    <a:ext uri="{9D8B030D-6E8A-4147-A177-3AD203B41FA5}">
                      <a16:colId xmlns:a16="http://schemas.microsoft.com/office/drawing/2014/main" val="522194446"/>
                    </a:ext>
                  </a:extLst>
                </a:gridCol>
                <a:gridCol w="392727">
                  <a:extLst>
                    <a:ext uri="{9D8B030D-6E8A-4147-A177-3AD203B41FA5}">
                      <a16:colId xmlns:a16="http://schemas.microsoft.com/office/drawing/2014/main" val="3213426446"/>
                    </a:ext>
                  </a:extLst>
                </a:gridCol>
                <a:gridCol w="392727">
                  <a:extLst>
                    <a:ext uri="{9D8B030D-6E8A-4147-A177-3AD203B41FA5}">
                      <a16:colId xmlns:a16="http://schemas.microsoft.com/office/drawing/2014/main" val="3494792340"/>
                    </a:ext>
                  </a:extLst>
                </a:gridCol>
              </a:tblGrid>
              <a:tr h="301036">
                <a:tc rowSpan="2"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rowSpan="2" hMerge="1">
                  <a:txBody>
                    <a:bodyPr/>
                    <a:lstStyle/>
                    <a:p>
                      <a:endParaRPr lang="cs-CZ"/>
                    </a:p>
                  </a:txBody>
                  <a:tcPr/>
                </a:tc>
                <a:tc gridSpan="4">
                  <a:txBody>
                    <a:bodyPr/>
                    <a:lstStyle/>
                    <a:p>
                      <a:pPr algn="ctr">
                        <a:lnSpc>
                          <a:spcPct val="150000"/>
                        </a:lnSpc>
                        <a:spcAft>
                          <a:spcPts val="600"/>
                        </a:spcAft>
                      </a:pPr>
                      <a:r>
                        <a:rPr lang="cs-CZ" sz="1600" kern="1400">
                          <a:effectLst/>
                          <a:latin typeface="+mn-lt"/>
                        </a:rPr>
                        <a:t>Metoda vstupu</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just">
                        <a:lnSpc>
                          <a:spcPct val="150000"/>
                        </a:lnSpc>
                        <a:spcAft>
                          <a:spcPts val="600"/>
                        </a:spcAft>
                      </a:pPr>
                      <a:r>
                        <a:rPr lang="cs-CZ" sz="1600" kern="1400" dirty="0">
                          <a:effectLst/>
                          <a:latin typeface="+mn-lt"/>
                        </a:rPr>
                        <a:t> </a:t>
                      </a:r>
                      <a:endParaRPr lang="cs-CZ" sz="1600" kern="1400" dirty="0">
                        <a:effectLst/>
                        <a:latin typeface="+mn-lt"/>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798352353"/>
                  </a:ext>
                </a:extLst>
              </a:tr>
              <a:tr h="439609">
                <a:tc gridSpan="2" vMerge="1">
                  <a:txBody>
                    <a:bodyPr/>
                    <a:lstStyle/>
                    <a:p>
                      <a:endParaRPr lang="cs-CZ"/>
                    </a:p>
                  </a:txBody>
                  <a:tcPr/>
                </a:tc>
                <a:tc hMerge="1" vMerge="1">
                  <a:txBody>
                    <a:bodyPr/>
                    <a:lstStyle/>
                    <a:p>
                      <a:endParaRPr lang="cs-CZ"/>
                    </a:p>
                  </a:txBody>
                  <a:tcPr/>
                </a:tc>
                <a:tc>
                  <a:txBody>
                    <a:bodyPr/>
                    <a:lstStyle/>
                    <a:p>
                      <a:pPr algn="ctr">
                        <a:lnSpc>
                          <a:spcPct val="150000"/>
                        </a:lnSpc>
                        <a:spcAft>
                          <a:spcPts val="600"/>
                        </a:spcAft>
                      </a:pPr>
                      <a:r>
                        <a:rPr lang="cs-CZ" sz="1600" kern="1400">
                          <a:effectLst/>
                          <a:latin typeface="+mn-lt"/>
                        </a:rPr>
                        <a:t>Exportní metody</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a:txBody>
                    <a:bodyPr/>
                    <a:lstStyle/>
                    <a:p>
                      <a:pPr algn="ctr">
                        <a:lnSpc>
                          <a:spcPct val="150000"/>
                        </a:lnSpc>
                        <a:spcAft>
                          <a:spcPts val="600"/>
                        </a:spcAft>
                      </a:pPr>
                      <a:r>
                        <a:rPr lang="cs-CZ" sz="1600" kern="1400">
                          <a:effectLst/>
                          <a:latin typeface="+mn-lt"/>
                        </a:rPr>
                        <a:t>Smluvní metody</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gridSpan="2">
                  <a:txBody>
                    <a:bodyPr/>
                    <a:lstStyle/>
                    <a:p>
                      <a:pPr algn="ctr">
                        <a:lnSpc>
                          <a:spcPct val="150000"/>
                        </a:lnSpc>
                        <a:spcAft>
                          <a:spcPts val="600"/>
                        </a:spcAft>
                      </a:pPr>
                      <a:r>
                        <a:rPr lang="cs-CZ" sz="1600" kern="1400">
                          <a:effectLst/>
                          <a:latin typeface="+mn-lt"/>
                        </a:rPr>
                        <a:t>Investiční metody</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742304852"/>
                  </a:ext>
                </a:extLst>
              </a:tr>
              <a:tr h="417965">
                <a:tc rowSpan="5">
                  <a:txBody>
                    <a:bodyPr/>
                    <a:lstStyle/>
                    <a:p>
                      <a:pPr marL="71755" marR="71755" algn="ctr">
                        <a:lnSpc>
                          <a:spcPct val="150000"/>
                        </a:lnSpc>
                        <a:spcAft>
                          <a:spcPts val="600"/>
                        </a:spcAft>
                      </a:pPr>
                      <a:r>
                        <a:rPr lang="cs-CZ" sz="1600" kern="1400" dirty="0">
                          <a:effectLst/>
                          <a:latin typeface="+mn-lt"/>
                        </a:rPr>
                        <a:t>Zahraniční trh</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vert="vert270"/>
                </a:tc>
                <a:tc>
                  <a:txBody>
                    <a:bodyPr/>
                    <a:lstStyle/>
                    <a:p>
                      <a:pPr algn="just">
                        <a:lnSpc>
                          <a:spcPct val="150000"/>
                        </a:lnSpc>
                        <a:spcAft>
                          <a:spcPts val="600"/>
                        </a:spcAft>
                      </a:pPr>
                      <a:r>
                        <a:rPr lang="cs-CZ" sz="1600" kern="1400">
                          <a:effectLst/>
                          <a:latin typeface="+mn-lt"/>
                        </a:rPr>
                        <a:t>Trh A</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rowSpan="5">
                  <a:txBody>
                    <a:bodyPr/>
                    <a:lstStyle/>
                    <a:p>
                      <a:pPr marL="71755" marR="71755" algn="just">
                        <a:lnSpc>
                          <a:spcPct val="150000"/>
                        </a:lnSpc>
                        <a:spcAft>
                          <a:spcPts val="600"/>
                        </a:spcAft>
                      </a:pPr>
                      <a:r>
                        <a:rPr lang="cs-CZ" sz="1600" kern="1400" dirty="0">
                          <a:effectLst/>
                          <a:latin typeface="+mn-lt"/>
                        </a:rPr>
                        <a:t>  Růst geografické diverzifikace</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vert="vert270"/>
                </a:tc>
                <a:tc gridSpan="3">
                  <a:txBody>
                    <a:bodyPr/>
                    <a:lstStyle/>
                    <a:p>
                      <a:pPr algn="ctr">
                        <a:lnSpc>
                          <a:spcPct val="150000"/>
                        </a:lnSpc>
                        <a:spcAft>
                          <a:spcPts val="600"/>
                        </a:spcAft>
                      </a:pPr>
                      <a:r>
                        <a:rPr lang="cs-CZ" sz="1600" kern="1400">
                          <a:effectLst/>
                          <a:latin typeface="+mn-lt"/>
                        </a:rPr>
                        <a:t>Růst tržní závazku</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hMerge="1">
                  <a:txBody>
                    <a:bodyPr/>
                    <a:lstStyle/>
                    <a:p>
                      <a:endParaRPr lang="cs-CZ"/>
                    </a:p>
                  </a:txBody>
                  <a:tcPr/>
                </a:tc>
                <a:tc>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343890848"/>
                  </a:ext>
                </a:extLst>
              </a:tr>
              <a:tr h="342006">
                <a:tc vMerge="1">
                  <a:txBody>
                    <a:bodyPr/>
                    <a:lstStyle/>
                    <a:p>
                      <a:endParaRPr lang="cs-CZ"/>
                    </a:p>
                  </a:txBody>
                  <a:tcPr/>
                </a:tc>
                <a:tc>
                  <a:txBody>
                    <a:bodyPr/>
                    <a:lstStyle/>
                    <a:p>
                      <a:pPr algn="just">
                        <a:lnSpc>
                          <a:spcPct val="150000"/>
                        </a:lnSpc>
                        <a:spcAft>
                          <a:spcPts val="600"/>
                        </a:spcAft>
                      </a:pPr>
                      <a:r>
                        <a:rPr lang="cs-CZ" sz="1600" kern="1400">
                          <a:effectLst/>
                          <a:latin typeface="+mn-lt"/>
                        </a:rPr>
                        <a:t>Trh B</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3795554837"/>
                  </a:ext>
                </a:extLst>
              </a:tr>
              <a:tr h="908870">
                <a:tc vMerge="1">
                  <a:txBody>
                    <a:bodyPr/>
                    <a:lstStyle/>
                    <a:p>
                      <a:endParaRPr lang="cs-CZ"/>
                    </a:p>
                  </a:txBody>
                  <a:tcPr/>
                </a:tc>
                <a:tc>
                  <a:txBody>
                    <a:bodyPr/>
                    <a:lstStyle/>
                    <a:p>
                      <a:pPr algn="just">
                        <a:lnSpc>
                          <a:spcPct val="150000"/>
                        </a:lnSpc>
                        <a:spcAft>
                          <a:spcPts val="600"/>
                        </a:spcAft>
                      </a:pPr>
                      <a:r>
                        <a:rPr lang="cs-CZ" sz="1600" kern="1400">
                          <a:effectLst/>
                          <a:latin typeface="+mn-lt"/>
                        </a:rPr>
                        <a:t>Trh C</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endParaRPr lang="cs-CZ" sz="1600" kern="1400" dirty="0">
                        <a:effectLst/>
                        <a:latin typeface="+mn-lt"/>
                      </a:endParaRPr>
                    </a:p>
                    <a:p>
                      <a:pPr algn="just">
                        <a:lnSpc>
                          <a:spcPct val="150000"/>
                        </a:lnSpc>
                        <a:spcAft>
                          <a:spcPts val="600"/>
                        </a:spcAft>
                      </a:pPr>
                      <a:r>
                        <a:rPr lang="cs-CZ" sz="1600" kern="1400" dirty="0">
                          <a:effectLst/>
                          <a:latin typeface="+mn-lt"/>
                        </a:rPr>
                        <a:t>   postup internacionalizace</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3043269428"/>
                  </a:ext>
                </a:extLst>
              </a:tr>
              <a:tr h="1026017">
                <a:tc vMerge="1">
                  <a:txBody>
                    <a:bodyPr/>
                    <a:lstStyle/>
                    <a:p>
                      <a:endParaRPr lang="cs-CZ"/>
                    </a:p>
                  </a:txBody>
                  <a:tcPr/>
                </a:tc>
                <a:tc>
                  <a:txBody>
                    <a:bodyPr/>
                    <a:lstStyle/>
                    <a:p>
                      <a:pPr algn="just">
                        <a:lnSpc>
                          <a:spcPct val="150000"/>
                        </a:lnSpc>
                        <a:spcAft>
                          <a:spcPts val="0"/>
                        </a:spcAft>
                      </a:pPr>
                      <a:r>
                        <a:rPr lang="cs-CZ" sz="1600" kern="1400">
                          <a:effectLst/>
                          <a:latin typeface="+mn-lt"/>
                        </a:rPr>
                        <a:t>.</a:t>
                      </a:r>
                    </a:p>
                    <a:p>
                      <a:pPr algn="just">
                        <a:lnSpc>
                          <a:spcPct val="150000"/>
                        </a:lnSpc>
                        <a:spcAft>
                          <a:spcPts val="0"/>
                        </a:spcAft>
                      </a:pPr>
                      <a:r>
                        <a:rPr lang="cs-CZ" sz="1600" kern="1400">
                          <a:effectLst/>
                          <a:latin typeface="+mn-lt"/>
                        </a:rPr>
                        <a:t>.</a:t>
                      </a:r>
                    </a:p>
                    <a:p>
                      <a:pPr algn="just">
                        <a:lnSpc>
                          <a:spcPct val="150000"/>
                        </a:lnSpc>
                        <a:spcAft>
                          <a:spcPts val="0"/>
                        </a:spcAft>
                      </a:pPr>
                      <a:r>
                        <a:rPr lang="cs-CZ" sz="1600" kern="1400">
                          <a:effectLst/>
                          <a:latin typeface="+mn-lt"/>
                        </a:rPr>
                        <a:t>.</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2398281289"/>
                  </a:ext>
                </a:extLst>
              </a:tr>
              <a:tr h="342006">
                <a:tc vMerge="1">
                  <a:txBody>
                    <a:bodyPr/>
                    <a:lstStyle/>
                    <a:p>
                      <a:endParaRPr lang="cs-CZ"/>
                    </a:p>
                  </a:txBody>
                  <a:tcPr/>
                </a:tc>
                <a:tc>
                  <a:txBody>
                    <a:bodyPr/>
                    <a:lstStyle/>
                    <a:p>
                      <a:pPr algn="just">
                        <a:lnSpc>
                          <a:spcPct val="150000"/>
                        </a:lnSpc>
                        <a:spcAft>
                          <a:spcPts val="600"/>
                        </a:spcAft>
                      </a:pPr>
                      <a:r>
                        <a:rPr lang="cs-CZ" sz="1600" kern="1400">
                          <a:effectLst/>
                          <a:latin typeface="+mn-lt"/>
                        </a:rPr>
                        <a:t>Trh N</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dirty="0">
                          <a:effectLst/>
                          <a:latin typeface="+mn-lt"/>
                        </a:rPr>
                        <a:t> </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3659476952"/>
                  </a:ext>
                </a:extLst>
              </a:tr>
            </a:tbl>
          </a:graphicData>
        </a:graphic>
      </p:graphicFrame>
      <p:sp>
        <p:nvSpPr>
          <p:cNvPr id="4" name="AutoShape 2"/>
          <p:cNvSpPr>
            <a:spLocks noChangeShapeType="1"/>
          </p:cNvSpPr>
          <p:nvPr/>
        </p:nvSpPr>
        <p:spPr bwMode="auto">
          <a:xfrm>
            <a:off x="2771800" y="1923678"/>
            <a:ext cx="23717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 name="AutoShape 3"/>
          <p:cNvSpPr>
            <a:spLocks noChangeShapeType="1"/>
          </p:cNvSpPr>
          <p:nvPr/>
        </p:nvSpPr>
        <p:spPr bwMode="auto">
          <a:xfrm>
            <a:off x="2769213" y="1946319"/>
            <a:ext cx="0" cy="1647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AutoShape 4"/>
          <p:cNvSpPr>
            <a:spLocks noChangeShapeType="1"/>
          </p:cNvSpPr>
          <p:nvPr/>
        </p:nvSpPr>
        <p:spPr bwMode="auto">
          <a:xfrm>
            <a:off x="2771800" y="1946319"/>
            <a:ext cx="2286000" cy="15811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Rectangle 5"/>
          <p:cNvSpPr>
            <a:spLocks noChangeArrowheads="1"/>
          </p:cNvSpPr>
          <p:nvPr/>
        </p:nvSpPr>
        <p:spPr bwMode="auto">
          <a:xfrm>
            <a:off x="3338513" y="13350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9" name="Rectangle 7"/>
          <p:cNvSpPr>
            <a:spLocks noChangeArrowheads="1"/>
          </p:cNvSpPr>
          <p:nvPr/>
        </p:nvSpPr>
        <p:spPr bwMode="auto">
          <a:xfrm>
            <a:off x="3338513" y="1792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57994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Štrach</a:t>
            </a:r>
            <a:r>
              <a:rPr lang="cs-CZ" sz="1800" b="1" dirty="0"/>
              <a:t> (2009) </a:t>
            </a:r>
            <a:r>
              <a:rPr lang="cs-CZ" sz="1800" dirty="0"/>
              <a:t>uvádí dvě skupiny důvodů pro expanzi podniku na zahraniční trhy, a to </a:t>
            </a:r>
          </a:p>
          <a:p>
            <a:pPr lvl="1" algn="just"/>
            <a:r>
              <a:rPr lang="cs-CZ" sz="1800" dirty="0"/>
              <a:t>aktivní motivační důvody (nazývané také jako ofenzivní); </a:t>
            </a:r>
          </a:p>
          <a:p>
            <a:pPr lvl="1" algn="just"/>
            <a:r>
              <a:rPr lang="cs-CZ" sz="1800" dirty="0"/>
              <a:t>pasivní motivační důvody. </a:t>
            </a:r>
          </a:p>
          <a:p>
            <a:pPr marL="457200" lvl="1" indent="0" algn="just">
              <a:buNone/>
            </a:pPr>
            <a:endParaRPr lang="cs-CZ" sz="1800" dirty="0"/>
          </a:p>
          <a:p>
            <a:pPr marL="342900" lvl="1" indent="-342900" algn="just">
              <a:buFont typeface="Arial" panose="020B0604020202020204" pitchFamily="34" charset="0"/>
              <a:buChar char="•"/>
            </a:pPr>
            <a:r>
              <a:rPr lang="cs-CZ" sz="1800" b="1" dirty="0"/>
              <a:t>Podle Kulhavého (1992) </a:t>
            </a:r>
            <a:r>
              <a:rPr lang="cs-CZ" sz="1800" dirty="0"/>
              <a:t>jsou motivy podniku k internacionalizaci podnikatelských aktivit:</a:t>
            </a:r>
          </a:p>
          <a:p>
            <a:pPr lvl="1" algn="just"/>
            <a:r>
              <a:rPr lang="cs-CZ" sz="1800" dirty="0"/>
              <a:t>ekonomického charakteru; </a:t>
            </a:r>
          </a:p>
          <a:p>
            <a:pPr lvl="1" algn="just"/>
            <a:r>
              <a:rPr lang="cs-CZ" sz="1800" dirty="0"/>
              <a:t>mimoekonomického charakteru.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p:txBody>
      </p:sp>
      <p:sp>
        <p:nvSpPr>
          <p:cNvPr id="3" name="Nadpis 2"/>
          <p:cNvSpPr>
            <a:spLocks noGrp="1"/>
          </p:cNvSpPr>
          <p:nvPr>
            <p:ph type="title"/>
          </p:nvPr>
        </p:nvSpPr>
        <p:spPr>
          <a:xfrm>
            <a:off x="251520" y="195486"/>
            <a:ext cx="6840760" cy="507703"/>
          </a:xfrm>
        </p:spPr>
        <p:txBody>
          <a:bodyPr/>
          <a:lstStyle/>
          <a:p>
            <a:r>
              <a:rPr lang="cs-CZ" dirty="0"/>
              <a:t>Důvody k internacionalizaci podnikatelských aktivit</a:t>
            </a:r>
          </a:p>
        </p:txBody>
      </p:sp>
    </p:spTree>
    <p:extLst>
      <p:ext uri="{BB962C8B-B14F-4D97-AF65-F5344CB8AC3E}">
        <p14:creationId xmlns:p14="http://schemas.microsoft.com/office/powerpoint/2010/main" val="3476965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Rizika spojená s expanzí na zahraniční trhy představují poměrně početnou skupinu, která bývá členěna z různých pohledů:</a:t>
            </a:r>
          </a:p>
          <a:p>
            <a:pPr lvl="1" algn="just"/>
            <a:r>
              <a:rPr lang="cs-CZ" sz="1800" b="1" dirty="0"/>
              <a:t>rizika podle příčin vzniku </a:t>
            </a:r>
            <a:r>
              <a:rPr lang="cs-CZ" sz="1800" dirty="0"/>
              <a:t>(rizika tržní, cenová, odbytová, inflační, obchodněpolitická, politická a další.); </a:t>
            </a:r>
          </a:p>
          <a:p>
            <a:pPr lvl="1" algn="just"/>
            <a:r>
              <a:rPr lang="cs-CZ" sz="1800" b="1" dirty="0"/>
              <a:t>rizika podle procesů</a:t>
            </a:r>
            <a:r>
              <a:rPr lang="cs-CZ" sz="1800" dirty="0"/>
              <a:t>, ve kterých se rizika projevují (rizika obchodní, přepravní, úvěrová, investiční a další);</a:t>
            </a:r>
          </a:p>
          <a:p>
            <a:pPr lvl="1" algn="just"/>
            <a:r>
              <a:rPr lang="cs-CZ" sz="1800" dirty="0"/>
              <a:t> </a:t>
            </a:r>
            <a:r>
              <a:rPr lang="cs-CZ" sz="1800" b="1" dirty="0"/>
              <a:t>rizika podle subjektu potenciálního selhání </a:t>
            </a:r>
            <a:r>
              <a:rPr lang="cs-CZ" sz="1800" dirty="0"/>
              <a:t>(rizika banky, klienta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p:txBody>
      </p:sp>
      <p:sp>
        <p:nvSpPr>
          <p:cNvPr id="3" name="Nadpis 2"/>
          <p:cNvSpPr>
            <a:spLocks noGrp="1"/>
          </p:cNvSpPr>
          <p:nvPr>
            <p:ph type="title"/>
          </p:nvPr>
        </p:nvSpPr>
        <p:spPr>
          <a:xfrm>
            <a:off x="251520" y="195486"/>
            <a:ext cx="7056784" cy="507703"/>
          </a:xfrm>
        </p:spPr>
        <p:txBody>
          <a:bodyPr/>
          <a:lstStyle/>
          <a:p>
            <a:r>
              <a:rPr lang="cs-CZ" sz="2200" dirty="0"/>
              <a:t>Rizika spojená s mezinárodními podnikatelskými aktivitami</a:t>
            </a:r>
          </a:p>
        </p:txBody>
      </p:sp>
    </p:spTree>
    <p:extLst>
      <p:ext uri="{BB962C8B-B14F-4D97-AF65-F5344CB8AC3E}">
        <p14:creationId xmlns:p14="http://schemas.microsoft.com/office/powerpoint/2010/main" val="3835372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Světová ekonomika, která je chápána jako </a:t>
            </a:r>
            <a:r>
              <a:rPr lang="cs-CZ" sz="1800" dirty="0" err="1"/>
              <a:t>ekonomickopolitická</a:t>
            </a:r>
            <a:r>
              <a:rPr lang="cs-CZ" sz="1800" dirty="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a:t>Mezi nejvýznamnější externí faktory působící z úrovně světové ekonomiky a ovlivňující rozvoj mezinárodních podnikatelských aktivit můžeme zařadit proces liberalizace a globalizace světové ekonomiky.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Základním subsystémem světové ekonomiky je státní ekonomický celek (</a:t>
            </a:r>
            <a:r>
              <a:rPr lang="cs-CZ" sz="1900" i="1" dirty="0"/>
              <a:t>národní ekonomika</a:t>
            </a:r>
            <a:r>
              <a:rPr lang="cs-CZ" sz="1900" dirty="0"/>
              <a:t>). K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p>
          <a:p>
            <a:pPr algn="just"/>
            <a:r>
              <a:rPr lang="cs-CZ" sz="1900" dirty="0"/>
              <a:t>Subjekty tak rozdělujeme na subjekty makroekonomického typu a mikroekonomického typu. K subjektům </a:t>
            </a:r>
            <a:r>
              <a:rPr lang="cs-CZ" sz="1900" b="1" i="1" dirty="0"/>
              <a:t>makroekonomického typu </a:t>
            </a:r>
            <a:r>
              <a:rPr lang="cs-CZ" sz="1900" dirty="0"/>
              <a:t>zařazujeme národní ekonomiky a mezinárodní integrační seskupení.</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Vývoj světové ekonomiky:</a:t>
            </a:r>
            <a:endParaRPr lang="cs-CZ" sz="2000" dirty="0"/>
          </a:p>
          <a:p>
            <a:pPr lvl="1"/>
            <a:r>
              <a:rPr lang="cs-CZ" sz="2000" dirty="0"/>
              <a:t>1. etapa - vznik světové ekonomiky – konec 19. století</a:t>
            </a:r>
          </a:p>
          <a:p>
            <a:pPr lvl="1"/>
            <a:r>
              <a:rPr lang="cs-CZ" sz="2000" dirty="0"/>
              <a:t>2. etapa – rozvoj světové ekonomiky – do začátku 1. světové války</a:t>
            </a:r>
          </a:p>
          <a:p>
            <a:pPr lvl="1"/>
            <a:r>
              <a:rPr lang="cs-CZ" sz="2000" dirty="0"/>
              <a:t>3. etapa – období mezi dvěma světovými válkami</a:t>
            </a:r>
          </a:p>
          <a:p>
            <a:pPr lvl="1"/>
            <a:r>
              <a:rPr lang="cs-CZ" sz="2000" dirty="0"/>
              <a:t>4. etapa – od konce 2. světové války do konce 90. let</a:t>
            </a:r>
          </a:p>
          <a:p>
            <a:pPr lvl="1"/>
            <a:r>
              <a:rPr lang="cs-CZ" sz="2000" dirty="0"/>
              <a:t>5. etapa – od konce 90. let do dnešních dnů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107564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čtvrtek 12,30 –14,30 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marL="457200" lvl="1" indent="0" algn="just">
              <a:buNone/>
            </a:pPr>
            <a:endParaRPr lang="cs-CZ" sz="1400" dirty="0"/>
          </a:p>
          <a:p>
            <a:pPr algn="just"/>
            <a:r>
              <a:rPr lang="cs-CZ" sz="1800" dirty="0"/>
              <a:t>Veškeré materiály, informace a podklady ke studiu: IS SU</a:t>
            </a:r>
          </a:p>
          <a:p>
            <a:pPr marL="0" indent="0" algn="just">
              <a:buNone/>
            </a:pPr>
            <a:endParaRPr lang="cs-CZ" sz="1800" dirty="0"/>
          </a:p>
          <a:p>
            <a:pPr algn="just"/>
            <a:r>
              <a:rPr lang="cs-CZ" sz="1800" dirty="0"/>
              <a:t>Požadavky na ukončení předmětu:</a:t>
            </a:r>
          </a:p>
          <a:p>
            <a:pPr lvl="1" algn="just"/>
            <a:r>
              <a:rPr lang="cs-CZ" sz="1400" dirty="0"/>
              <a:t>Docházka na semináře a plnění úkolů – 5% hodnocení</a:t>
            </a:r>
          </a:p>
          <a:p>
            <a:pPr lvl="1" algn="just"/>
            <a:r>
              <a:rPr lang="cs-CZ" sz="1400" dirty="0"/>
              <a:t>Případová studie: absolvování v seminářích v týdnu 4. 11. – 10. 11. 2024: 10% hodnocení</a:t>
            </a:r>
          </a:p>
          <a:p>
            <a:pPr lvl="1" algn="just"/>
            <a:r>
              <a:rPr lang="cs-CZ" sz="1400" dirty="0"/>
              <a:t>Seminární práce: vypracování seminární práce (20%) a její odevzdání přes </a:t>
            </a:r>
            <a:r>
              <a:rPr lang="cs-CZ" sz="1400" dirty="0" err="1"/>
              <a:t>Odevzdávárnu</a:t>
            </a:r>
            <a:r>
              <a:rPr lang="cs-CZ" sz="1400" dirty="0"/>
              <a:t> v IS SU nejpozději do 8. 12. 2024 a prezentace práce (5%); celkem 25% hodnocení</a:t>
            </a:r>
          </a:p>
          <a:p>
            <a:pPr lvl="1" algn="just"/>
            <a:r>
              <a:rPr lang="cs-CZ" sz="1400" dirty="0"/>
              <a:t>Úspěšné absolvování zkoušky (ústní forma):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367226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p>
          <a:p>
            <a:pPr algn="just"/>
            <a:r>
              <a:rPr lang="cs-CZ" sz="2000" dirty="0"/>
              <a:t>Proto v této souvislosti hovoříme o globálním podnikatelském prostředí. </a:t>
            </a:r>
          </a:p>
          <a:p>
            <a:pPr algn="just"/>
            <a:r>
              <a:rPr lang="cs-CZ" sz="2000" dirty="0"/>
              <a:t>Pochopení vztahů a interakcí mezi podnikem a globálním podnikatelským prostředím je významným faktorem pro úspěch podniku a jeho konkurenceschopnost. </a:t>
            </a:r>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3972040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a:t>
            </a:r>
          </a:p>
          <a:p>
            <a:pPr lvl="1" algn="just"/>
            <a:r>
              <a:rPr lang="cs-CZ" sz="1600" dirty="0"/>
              <a:t>politické, </a:t>
            </a:r>
          </a:p>
          <a:p>
            <a:pPr lvl="1" algn="just"/>
            <a:r>
              <a:rPr lang="cs-CZ" sz="1600" dirty="0"/>
              <a:t>ekonomické, </a:t>
            </a:r>
          </a:p>
          <a:p>
            <a:pPr lvl="1" algn="just"/>
            <a:r>
              <a:rPr lang="cs-CZ" sz="1600" dirty="0"/>
              <a:t>legislativní, </a:t>
            </a:r>
          </a:p>
          <a:p>
            <a:pPr lvl="1" algn="just"/>
            <a:r>
              <a:rPr lang="cs-CZ" sz="1600" dirty="0"/>
              <a:t>technologické, </a:t>
            </a:r>
          </a:p>
          <a:p>
            <a:pPr lvl="1" algn="just"/>
            <a:r>
              <a:rPr lang="cs-CZ" sz="1600" dirty="0"/>
              <a:t>sociální, </a:t>
            </a:r>
          </a:p>
          <a:p>
            <a:pPr lvl="1" algn="just"/>
            <a:r>
              <a:rPr lang="cs-CZ" sz="1600" dirty="0"/>
              <a:t>kulturní, </a:t>
            </a:r>
          </a:p>
          <a:p>
            <a:pPr lvl="1" algn="just"/>
            <a:r>
              <a:rPr lang="cs-CZ" sz="1600" dirty="0"/>
              <a:t>přírodní </a:t>
            </a:r>
          </a:p>
          <a:p>
            <a:pPr lvl="1" algn="just"/>
            <a:r>
              <a:rPr lang="cs-CZ" sz="1600" dirty="0"/>
              <a:t>demografické.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3395645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a:t>Mezinárodní měnový fond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 </a:t>
            </a:r>
          </a:p>
          <a:p>
            <a:pPr algn="just"/>
            <a:r>
              <a:rPr lang="cs-CZ" sz="1500" dirty="0"/>
              <a:t>V rámci globalizace vzniká nový ekonomický řád a nová dělba práce, nový politický řád s novou strukturou i režimem světového politického systému, kosmopolitní kultura. </a:t>
            </a:r>
          </a:p>
          <a:p>
            <a:pPr algn="just"/>
            <a:r>
              <a:rPr lang="cs-CZ" sz="1500" dirty="0"/>
              <a:t>Globalizace znamená, že trhy, investice a mezinárodní vztahy jsou stále méně určovány národními hranicemi. </a:t>
            </a:r>
          </a:p>
          <a:p>
            <a:pPr algn="just"/>
            <a:r>
              <a:rPr lang="cs-CZ" sz="1500" dirty="0"/>
              <a:t>Základními prvky globalizace je volný pohyb zboží, služeb, kapitálu, pracovních sil a transfer technologie. </a:t>
            </a:r>
          </a:p>
          <a:p>
            <a:pPr algn="just"/>
            <a:r>
              <a:rPr lang="cs-CZ" sz="1500" dirty="0"/>
              <a:t>Tempo a kompatibilita jednotlivých oblastí postupuje nejrychleji ve směru </a:t>
            </a:r>
            <a:r>
              <a:rPr lang="cs-CZ" sz="1500" b="1" dirty="0"/>
              <a:t>globalizace finančních toků</a:t>
            </a:r>
            <a:r>
              <a:rPr lang="cs-CZ" sz="1500" dirty="0"/>
              <a:t> (banky a kapitálové trhy), </a:t>
            </a:r>
            <a:r>
              <a:rPr lang="cs-CZ" sz="1500" b="1" dirty="0"/>
              <a:t>globalizace energetických zdrojů </a:t>
            </a:r>
            <a:r>
              <a:rPr lang="cs-CZ" sz="1500" dirty="0"/>
              <a:t>(elektřina, zemní plyn, ropa apod.), </a:t>
            </a:r>
            <a:r>
              <a:rPr lang="cs-CZ" sz="1500" b="1" dirty="0"/>
              <a:t>globalizace informačních toků </a:t>
            </a:r>
            <a:r>
              <a:rPr lang="cs-CZ" sz="1500" dirty="0"/>
              <a:t>(média, telekomunikace), </a:t>
            </a:r>
            <a:r>
              <a:rPr lang="cs-CZ" sz="1500" b="1" dirty="0"/>
              <a:t>globalizace obchodu </a:t>
            </a:r>
            <a:r>
              <a:rPr lang="cs-CZ" sz="1500" dirty="0"/>
              <a:t>(zboží a služby) a </a:t>
            </a:r>
            <a:r>
              <a:rPr lang="cs-CZ" sz="1500" b="1" dirty="0"/>
              <a:t>globalizace trhu práce </a:t>
            </a:r>
            <a:r>
              <a:rPr lang="cs-CZ" sz="1500" dirty="0"/>
              <a:t>(zaměstnanci a dělníci). Tím činí globalizace svět více uniformním, integrovaným a navzájem na sobě závislým. </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3032687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2464788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Globalizace jako proces, který se v dějinách lidstva začíná zřetelně prosazovat přibližně na přelomu 18. a 19. století, prošel třemi vývojovými fázemi.</a:t>
            </a:r>
          </a:p>
          <a:p>
            <a:pPr algn="just"/>
            <a:r>
              <a:rPr lang="cs-CZ" sz="1800" b="1" dirty="0"/>
              <a:t>První fáze globalizace</a:t>
            </a:r>
            <a:r>
              <a:rPr lang="cs-CZ" sz="1800" dirty="0"/>
              <a:t>, která proběhla v letech 1870 – 1914, přinesla významný růst toku zboží, kapitálu a pracovních sil, který byl umožněn redukcí obchodních bariér a nově získanými výhodami v dopravě.</a:t>
            </a:r>
          </a:p>
          <a:p>
            <a:pPr algn="just"/>
            <a:r>
              <a:rPr lang="cs-CZ" sz="1800" b="1" dirty="0"/>
              <a:t>Druhá fáze globalizace </a:t>
            </a:r>
            <a:r>
              <a:rPr lang="cs-CZ" sz="1800" dirty="0"/>
              <a:t>je datována do let 1950 – 1980, kdy došlo k obnovení obchodních vztahů utlumených světovou hospodářskou krizí a druhou světovou válkou.</a:t>
            </a:r>
          </a:p>
          <a:p>
            <a:pPr algn="just"/>
            <a:r>
              <a:rPr lang="cs-CZ" sz="1800" b="1" dirty="0"/>
              <a:t>Třetí fáze globalizace </a:t>
            </a:r>
            <a:r>
              <a:rPr lang="cs-CZ" sz="1800" dirty="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1102983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spTree>
    <p:extLst>
      <p:ext uri="{BB962C8B-B14F-4D97-AF65-F5344CB8AC3E}">
        <p14:creationId xmlns:p14="http://schemas.microsoft.com/office/powerpoint/2010/main" val="927932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spTree>
    <p:extLst>
      <p:ext uri="{BB962C8B-B14F-4D97-AF65-F5344CB8AC3E}">
        <p14:creationId xmlns:p14="http://schemas.microsoft.com/office/powerpoint/2010/main" val="3157171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skupiny:</a:t>
            </a:r>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problémy</a:t>
            </a:r>
          </a:p>
        </p:txBody>
      </p:sp>
    </p:spTree>
    <p:extLst>
      <p:ext uri="{BB962C8B-B14F-4D97-AF65-F5344CB8AC3E}">
        <p14:creationId xmlns:p14="http://schemas.microsoft.com/office/powerpoint/2010/main" val="3519985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p>
          <a:p>
            <a:pPr algn="just"/>
            <a:endParaRPr lang="cs-CZ" sz="2000" dirty="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problémy</a:t>
            </a:r>
          </a:p>
        </p:txBody>
      </p:sp>
    </p:spTree>
    <p:extLst>
      <p:ext uri="{BB962C8B-B14F-4D97-AF65-F5344CB8AC3E}">
        <p14:creationId xmlns:p14="http://schemas.microsoft.com/office/powerpoint/2010/main" val="4079046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Bariéry globalizace</a:t>
            </a:r>
          </a:p>
        </p:txBody>
      </p:sp>
    </p:spTree>
    <p:extLst>
      <p:ext uri="{BB962C8B-B14F-4D97-AF65-F5344CB8AC3E}">
        <p14:creationId xmlns:p14="http://schemas.microsoft.com/office/powerpoint/2010/main" val="71337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Mezinárodní management</a:t>
            </a:r>
            <a:r>
              <a:rPr lang="cs-CZ" sz="1800" dirty="0"/>
              <a:t> představuje proces aplikace manažerských konceptů a technik v mezinárodním prostředí.  </a:t>
            </a:r>
          </a:p>
          <a:p>
            <a:pPr algn="just"/>
            <a:r>
              <a:rPr lang="cs-CZ" sz="1800" dirty="0"/>
              <a:t>Mezinárodní management představuje část nauky o managementu, která se zabývá procesem plánování, organizování, vedení a kontroly lidí pracujících v organizaci provádějící operace na mezinárodní bázi s cílem dosáhnout stanovených cílů. </a:t>
            </a:r>
          </a:p>
          <a:p>
            <a:pPr algn="just"/>
            <a:r>
              <a:rPr lang="cs-CZ" sz="1800" dirty="0"/>
              <a:t>Mezinárodní management se zabývá vedením mezinárodních podniků, ve kterých globální management a interkulturní kompetence vedoucích pracovníků hrají významnou roli.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Podstata mezinárodního managementu</a:t>
            </a:r>
          </a:p>
        </p:txBody>
      </p:sp>
    </p:spTree>
    <p:extLst>
      <p:ext uri="{BB962C8B-B14F-4D97-AF65-F5344CB8AC3E}">
        <p14:creationId xmlns:p14="http://schemas.microsoft.com/office/powerpoint/2010/main" val="46797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management můžeme definovat </a:t>
            </a:r>
            <a:r>
              <a:rPr lang="cs-CZ" sz="2000" dirty="0"/>
              <a:t>jako dosažení organizačních cílů účinně a efektivně, v mezinárodním prostředí prostřednictví manažerských aktivit plánování, organizování, vedení lidí a kontroly zdrojů organizace.</a:t>
            </a:r>
          </a:p>
          <a:p>
            <a:pPr algn="just"/>
            <a:r>
              <a:rPr lang="cs-CZ" sz="2000" dirty="0"/>
              <a:t>Takto pojatá definice mezinárodního managementu věnuje pozornost akcím (vstupy) manažerů, výsledkům (výstupy) manažerů a mezinárodnímu podnikatelskému prostředí. Z takto pojatého pojetí mezinárodního managementu vyplývají tři významné oblasti vyžadující mimořádnou pozornost:</a:t>
            </a:r>
          </a:p>
          <a:p>
            <a:pPr lvl="1" algn="just"/>
            <a:r>
              <a:rPr lang="cs-CZ" sz="1600" dirty="0"/>
              <a:t>Funkce managementu: plánování, organizování, vedení a kontrola;</a:t>
            </a:r>
          </a:p>
          <a:p>
            <a:pPr lvl="1" algn="just"/>
            <a:r>
              <a:rPr lang="cs-CZ" sz="1600" dirty="0"/>
              <a:t>Dosahování cílů organizace účinně a efektivně;</a:t>
            </a:r>
          </a:p>
          <a:p>
            <a:pPr lvl="1" algn="just"/>
            <a:r>
              <a:rPr lang="cs-CZ" sz="1600" dirty="0"/>
              <a:t>Mezinárodní kontext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Podstata mezinárodního managementu</a:t>
            </a:r>
          </a:p>
        </p:txBody>
      </p:sp>
    </p:spTree>
    <p:extLst>
      <p:ext uri="{BB962C8B-B14F-4D97-AF65-F5344CB8AC3E}">
        <p14:creationId xmlns:p14="http://schemas.microsoft.com/office/powerpoint/2010/main" val="2095453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dirty="0"/>
              <a:t>Mezinárodní manažeři operují v prostředí různorodé pracovní síly. Pracovní síla je mnohem rozmanitější v závislosti na věku, vyznání víry, náboženství, etnického pozadí nebo pohlaví.</a:t>
            </a:r>
          </a:p>
          <a:p>
            <a:pPr algn="just"/>
            <a:r>
              <a:rPr lang="cs-CZ" sz="1900" dirty="0"/>
              <a:t>Mezinárodní manažeři musí být citliví nejenom k těmto diferencím, ale také musí přijmout vhodné principy řízení pro vyrovnání se s nimi.</a:t>
            </a:r>
          </a:p>
          <a:p>
            <a:pPr algn="just"/>
            <a:r>
              <a:rPr lang="cs-CZ" sz="1900" dirty="0"/>
              <a:t>Mezinárodní manažeři potřebují přistupovat ke svým podnikatelským aktivitám z mezinárodního a globálního hlediska.</a:t>
            </a:r>
          </a:p>
          <a:p>
            <a:pPr algn="just"/>
            <a:r>
              <a:rPr lang="cs-CZ" sz="1900" dirty="0"/>
              <a:t>Mezinárodní manažeři musí pochopit jejich podnikatelské prostředí a funkční vztahy, a najít nejlepší způsob realizace mezinárodních podnikatelských aktivit, který nemusí být totožný s řízením na tuzemském trhu.</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Specifika mezinárodního managementu</a:t>
            </a:r>
          </a:p>
        </p:txBody>
      </p:sp>
    </p:spTree>
    <p:extLst>
      <p:ext uri="{BB962C8B-B14F-4D97-AF65-F5344CB8AC3E}">
        <p14:creationId xmlns:p14="http://schemas.microsoft.com/office/powerpoint/2010/main" val="555565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trh představuje množství ziskově orientovaných podnikatelských aktivit realizovaných přes mezinárodním hranice.</a:t>
            </a:r>
          </a:p>
          <a:p>
            <a:pPr algn="just"/>
            <a:r>
              <a:rPr lang="cs-CZ" sz="2000" b="1" dirty="0"/>
              <a:t>Koncepce </a:t>
            </a:r>
            <a:r>
              <a:rPr lang="cs-CZ" sz="2000" b="1" dirty="0" err="1"/>
              <a:t>globalního</a:t>
            </a:r>
            <a:r>
              <a:rPr lang="cs-CZ" sz="2000" b="1" dirty="0"/>
              <a:t> managementu</a:t>
            </a:r>
            <a:r>
              <a:rPr lang="cs-CZ" sz="2000" dirty="0"/>
              <a:t>, z pohledu mezinárodních a multinárodních podniků, je chápána jako koncepce vytvářející široké spektrum (rozpětí) demokratizace a rozvoje pro málo rozvinuté země, a samozřejmě dobré trendy pro business a tvorbu zisku.</a:t>
            </a:r>
          </a:p>
          <a:p>
            <a:pPr algn="just"/>
            <a:r>
              <a:rPr lang="cs-CZ" sz="2000" dirty="0"/>
              <a:t>Globální management vytváří mnoho příležitostí, které převažují nad hrozbami, pro rozvoj a expanzi podniků do celého světa.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Globální trh a globální management</a:t>
            </a:r>
          </a:p>
        </p:txBody>
      </p:sp>
    </p:spTree>
    <p:extLst>
      <p:ext uri="{BB962C8B-B14F-4D97-AF65-F5344CB8AC3E}">
        <p14:creationId xmlns:p14="http://schemas.microsoft.com/office/powerpoint/2010/main" val="338847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a:t>Cross-cultural</a:t>
            </a:r>
            <a:r>
              <a:rPr lang="cs-CZ" sz="2000" dirty="0"/>
              <a:t> management je poměrně mladá část managementu a její rozvoj je spjat s rozvojem mezinárodních podnikatelských aktivit.</a:t>
            </a:r>
          </a:p>
          <a:p>
            <a:pPr algn="just"/>
            <a:r>
              <a:rPr lang="cs-CZ" sz="2000" b="1" dirty="0" err="1"/>
              <a:t>Cross-cultural</a:t>
            </a:r>
            <a:r>
              <a:rPr lang="cs-CZ" sz="2000" b="1" dirty="0"/>
              <a:t> management </a:t>
            </a:r>
            <a:r>
              <a:rPr lang="cs-CZ" sz="2000" dirty="0"/>
              <a:t>se snaží pochopit diversitu světa a kulturní rozdíly mezi jednotlivými regiony a zeměmi. Dále se zabývá problematikou vlivu kulturních rozdílů na lidské chování v souvislosti s realizaci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Cross-Cultural</a:t>
            </a:r>
            <a:r>
              <a:rPr lang="cs-CZ" dirty="0"/>
              <a:t> management</a:t>
            </a:r>
          </a:p>
        </p:txBody>
      </p:sp>
    </p:spTree>
    <p:extLst>
      <p:ext uri="{BB962C8B-B14F-4D97-AF65-F5344CB8AC3E}">
        <p14:creationId xmlns:p14="http://schemas.microsoft.com/office/powerpoint/2010/main" val="3985656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9998" y="71223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err="1"/>
              <a:t>Interkulturální</a:t>
            </a:r>
            <a:r>
              <a:rPr lang="cs-CZ" sz="1900" b="1" dirty="0"/>
              <a:t> management </a:t>
            </a:r>
            <a:r>
              <a:rPr lang="cs-CZ" sz="1900" dirty="0"/>
              <a:t>se zaměřuje na řízení pracovních sil působící v kulturně odlišném provozním kontextu. </a:t>
            </a:r>
          </a:p>
          <a:p>
            <a:pPr algn="just"/>
            <a:r>
              <a:rPr lang="cs-CZ" sz="1900" dirty="0" err="1"/>
              <a:t>Interkulturální</a:t>
            </a:r>
            <a:r>
              <a:rPr lang="cs-CZ" sz="1900" dirty="0"/>
              <a:t> management se tedy zaměřuje na efektivní řízení rozmanitých skupin lidí. Rozmanitost je dána variantností v etnicitě a odlišné národnosti.</a:t>
            </a:r>
          </a:p>
          <a:p>
            <a:pPr algn="just"/>
            <a:r>
              <a:rPr lang="cs-CZ" sz="1900" dirty="0" err="1"/>
              <a:t>Interkulturální</a:t>
            </a:r>
            <a:r>
              <a:rPr lang="cs-CZ" sz="1900" dirty="0"/>
              <a:t> management je procesem koordinovaných aktivit pracovníků, který vede k efektivnímu dosahování cílů organizace a který respektuje různé kultury jejích členů.</a:t>
            </a:r>
          </a:p>
          <a:p>
            <a:pPr algn="just"/>
            <a:r>
              <a:rPr lang="cs-CZ" sz="1900" dirty="0" err="1"/>
              <a:t>Interkulturální</a:t>
            </a:r>
            <a:r>
              <a:rPr lang="cs-CZ" sz="1900" dirty="0"/>
              <a:t> management vidí kulturu jak v organizaci, tak z vnějšího pohledu, mající vliv na organizaci z externího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Interkulturální</a:t>
            </a:r>
            <a:r>
              <a:rPr lang="cs-CZ" dirty="0"/>
              <a:t> management</a:t>
            </a:r>
          </a:p>
        </p:txBody>
      </p:sp>
    </p:spTree>
    <p:extLst>
      <p:ext uri="{BB962C8B-B14F-4D97-AF65-F5344CB8AC3E}">
        <p14:creationId xmlns:p14="http://schemas.microsoft.com/office/powerpoint/2010/main" val="395303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955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Mezinárodní ekonomické vztahy</a:t>
            </a:r>
            <a:r>
              <a:rPr lang="en-US" sz="2000" dirty="0"/>
              <a:t> </a:t>
            </a:r>
            <a:r>
              <a:rPr lang="cs-CZ" sz="2000" dirty="0"/>
              <a:t>mají formu pohybu zboží a služeb, pohyb u kapitálu, pohybu vědecko-technických znalostí a pracovních sil.</a:t>
            </a:r>
          </a:p>
          <a:p>
            <a:pPr algn="just"/>
            <a:r>
              <a:rPr lang="cs-CZ" sz="2000" b="1" i="1" dirty="0"/>
              <a:t>Mezinárodní pohyb zboží a služeb</a:t>
            </a:r>
            <a:r>
              <a:rPr lang="cs-CZ" sz="2000" dirty="0"/>
              <a:t> je historicky prvotní a základní formou mezinárodních ekonomických vztahů. </a:t>
            </a:r>
          </a:p>
          <a:p>
            <a:pPr algn="just"/>
            <a:r>
              <a:rPr lang="cs-CZ" sz="2000" b="1" i="1" dirty="0"/>
              <a:t>Mezinárodní pohyb kapitálových toků</a:t>
            </a:r>
            <a:r>
              <a:rPr lang="cs-CZ" sz="2000" dirty="0"/>
              <a:t> je druhou nejvýznamnější formou realizace mezinárodních ekonomických vztahů. Mezinárodním pohybem kapitálu se obvykle rozumí jak finanční toky v podobě úvěrů a nákupů podniků v zahraničí (případně jejich výstavba a rozšíření), tak i fyzické toky (kapitálové zboží) v podobě strojů, zařízení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50846" cy="507703"/>
          </a:xfrm>
        </p:spPr>
        <p:txBody>
          <a:bodyPr/>
          <a:lstStyle/>
          <a:p>
            <a:r>
              <a:rPr lang="cs-CZ" sz="2200" dirty="0"/>
              <a:t>Mezinárodní management a mezinárodní ekonomické vztahy </a:t>
            </a:r>
          </a:p>
        </p:txBody>
      </p:sp>
    </p:spTree>
    <p:extLst>
      <p:ext uri="{BB962C8B-B14F-4D97-AF65-F5344CB8AC3E}">
        <p14:creationId xmlns:p14="http://schemas.microsoft.com/office/powerpoint/2010/main" val="139332891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3070</TotalTime>
  <Words>2616</Words>
  <Application>Microsoft Office PowerPoint</Application>
  <PresentationFormat>Předvádění na obrazovce (16:9)</PresentationFormat>
  <Paragraphs>199</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Enriqueta</vt:lpstr>
      <vt:lpstr>Times New Roman</vt:lpstr>
      <vt:lpstr>SLU</vt:lpstr>
      <vt:lpstr>Podstata a prostředí mezinárodního managementu</vt:lpstr>
      <vt:lpstr>Základní informace k předmětu</vt:lpstr>
      <vt:lpstr>Podstata mezinárodního managementu</vt:lpstr>
      <vt:lpstr>Podstata mezinárodního managementu</vt:lpstr>
      <vt:lpstr>Specifika mezinárodního managementu</vt:lpstr>
      <vt:lpstr>Globální trh a globální management</vt:lpstr>
      <vt:lpstr>Cross-Cultural management</vt:lpstr>
      <vt:lpstr>Interkulturální management</vt:lpstr>
      <vt:lpstr>Mezinárodní management a mezinárodní ekonomické vztahy </vt:lpstr>
      <vt:lpstr>Mezinárodní management a mezinárodní ekonomické vztahy </vt:lpstr>
      <vt:lpstr>Mezinárodní podnikatelské aktivity</vt:lpstr>
      <vt:lpstr>Internacionalizace podnikatelských aktivit</vt:lpstr>
      <vt:lpstr>Postup internacionalizace podnikatelských aktivit</vt:lpstr>
      <vt:lpstr>Důvody k internacionalizaci podnikatelských aktivit</vt:lpstr>
      <vt:lpstr>Rizika spojená s mezinárodními podnikatelskými aktivitami</vt:lpstr>
      <vt:lpstr>Struktura podnikatelského prostředí</vt:lpstr>
      <vt:lpstr>Prostředí světové ekonomiky</vt:lpstr>
      <vt:lpstr>Prostředí světové ekonomiky</vt:lpstr>
      <vt:lpstr>Prostředí světové ekonomiky</vt:lpstr>
      <vt:lpstr>Globální podnikatelské prostředí</vt:lpstr>
      <vt:lpstr>Složky globálního podnikatelského prostředí</vt:lpstr>
      <vt:lpstr>Globalizace</vt:lpstr>
      <vt:lpstr>Přínosy a rizika globalizace</vt:lpstr>
      <vt:lpstr>Globalizace</vt:lpstr>
      <vt:lpstr>Přínosy a rizika globalizace</vt:lpstr>
      <vt:lpstr>Přínosy a rizika globalizace</vt:lpstr>
      <vt:lpstr>Globální problémy</vt:lpstr>
      <vt:lpstr>Globální problémy</vt:lpstr>
      <vt:lpstr>Bariéry globalizace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417</cp:revision>
  <dcterms:created xsi:type="dcterms:W3CDTF">2016-07-06T15:42:34Z</dcterms:created>
  <dcterms:modified xsi:type="dcterms:W3CDTF">2024-09-30T17:15:48Z</dcterms:modified>
</cp:coreProperties>
</file>