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83" r:id="rId3"/>
    <p:sldId id="322" r:id="rId4"/>
    <p:sldId id="327" r:id="rId5"/>
    <p:sldId id="389" r:id="rId6"/>
    <p:sldId id="385" r:id="rId7"/>
    <p:sldId id="386" r:id="rId8"/>
    <p:sldId id="388" r:id="rId9"/>
    <p:sldId id="336" r:id="rId10"/>
    <p:sldId id="348" r:id="rId11"/>
    <p:sldId id="344" r:id="rId12"/>
    <p:sldId id="339" r:id="rId13"/>
    <p:sldId id="340" r:id="rId14"/>
    <p:sldId id="341" r:id="rId15"/>
    <p:sldId id="342" r:id="rId16"/>
    <p:sldId id="343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02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11.10.2023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mezinárodního managementu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MANAGEMENT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Přínosy a rizika globalizace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915566"/>
            <a:ext cx="6502102" cy="3650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788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Globalizace jako proces, který se v dějinách lidstva začíná zřetelně prosazovat přibližně na přelomu 18. a 19. století, prošel třemi vývojovými fázemi.</a:t>
            </a:r>
          </a:p>
          <a:p>
            <a:pPr algn="just"/>
            <a:r>
              <a:rPr lang="cs-CZ" sz="1800" b="1" dirty="0"/>
              <a:t>První fáze globalizace</a:t>
            </a:r>
            <a:r>
              <a:rPr lang="cs-CZ" sz="1800" dirty="0"/>
              <a:t>, která proběhla v letech 1870 – 1914, přinesla významný růst toku zboží, kapitálu a pracovních sil, který byl umožněn redukcí obchodních bariér a nově získanými výhodami v dopravě.</a:t>
            </a:r>
          </a:p>
          <a:p>
            <a:pPr algn="just"/>
            <a:r>
              <a:rPr lang="cs-CZ" sz="1800" b="1" dirty="0"/>
              <a:t>Druhá fáze globalizace </a:t>
            </a:r>
            <a:r>
              <a:rPr lang="cs-CZ" sz="1800" dirty="0"/>
              <a:t>je datována do let 1950 – 1980, kdy došlo k obnovení obchodních vztahů utlumených světovou hospodářskou krizí a druhou světovou válkou.</a:t>
            </a:r>
          </a:p>
          <a:p>
            <a:pPr algn="just"/>
            <a:r>
              <a:rPr lang="cs-CZ" sz="1800" b="1" dirty="0"/>
              <a:t>Třetí fáze globalizace </a:t>
            </a:r>
            <a:r>
              <a:rPr lang="cs-CZ" sz="1800" dirty="0"/>
              <a:t>probíhá od začátku 80. let dvacátého století až do současnosti a je výrazně ovlivněna rozvojem komunikačních technologií a snahou rozvojových zemí otevřít své hranice mezinárodnímu obchodu a investicím. </a:t>
            </a:r>
          </a:p>
          <a:p>
            <a:pPr marL="0" indent="0" algn="just">
              <a:buNone/>
            </a:pPr>
            <a:r>
              <a:rPr lang="cs-CZ" sz="1800" dirty="0"/>
              <a:t>Globalizace světové ekonomiky je pokračováním vývoje internacionalizace světového hospodářství.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Globalizace</a:t>
            </a:r>
          </a:p>
        </p:txBody>
      </p:sp>
    </p:spTree>
    <p:extLst>
      <p:ext uri="{BB962C8B-B14F-4D97-AF65-F5344CB8AC3E}">
        <p14:creationId xmlns:p14="http://schemas.microsoft.com/office/powerpoint/2010/main" val="11029838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Globalizace beze vší pochybnosti ovlivňuje globální podnikatelské prostředí a je hlavním zdrojem změn v toto podnikatelském prostředí. Její vliv je vnímán různými lidmi v různých kontextech. Můžeme vymezit hlavní přínosy a rizika procesu globalizace.</a:t>
            </a:r>
          </a:p>
          <a:p>
            <a:pPr marL="0" indent="0" algn="just">
              <a:buNone/>
            </a:pPr>
            <a:r>
              <a:rPr lang="cs-CZ" sz="1800" b="1" dirty="0"/>
              <a:t>Přínosy globalizace:</a:t>
            </a:r>
          </a:p>
          <a:p>
            <a:pPr lvl="0" algn="just"/>
            <a:r>
              <a:rPr lang="cs-CZ" sz="1800" dirty="0"/>
              <a:t>liberalizace obchodu přináší internacionalizaci podnikání (přístup k větším trhům přesahujícím národní hranice), a tím i stimuluje ekonomický růst;</a:t>
            </a:r>
          </a:p>
          <a:p>
            <a:pPr lvl="0" algn="just"/>
            <a:r>
              <a:rPr lang="cs-CZ" sz="1800" dirty="0"/>
              <a:t>internacionalizace podnikání je spojena s rostoucí konkurencí v globálním měřítku, ale také se vznikem nových příležitostí;</a:t>
            </a:r>
          </a:p>
          <a:p>
            <a:pPr lvl="0" algn="just"/>
            <a:r>
              <a:rPr lang="cs-CZ" sz="1800" dirty="0"/>
              <a:t>v souvislosti s globalizací nabývají stále většího významu informace, informační technologie umožňují šetřit čas i náklady, usnadňují sdílení informací, s čímž se pojí eliminace všeho zbytečného, pomalého a nákladného.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Přínosy a rizika globalizace</a:t>
            </a:r>
          </a:p>
        </p:txBody>
      </p:sp>
    </p:spTree>
    <p:extLst>
      <p:ext uri="{BB962C8B-B14F-4D97-AF65-F5344CB8AC3E}">
        <p14:creationId xmlns:p14="http://schemas.microsoft.com/office/powerpoint/2010/main" val="927932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Rizika globalizace:</a:t>
            </a:r>
          </a:p>
          <a:p>
            <a:pPr lvl="0" algn="just"/>
            <a:r>
              <a:rPr lang="cs-CZ" sz="1800" dirty="0"/>
              <a:t>vývoj společnosti bude provázen nepředvídanými změnami a šoky;</a:t>
            </a:r>
          </a:p>
          <a:p>
            <a:pPr lvl="0" algn="just"/>
            <a:r>
              <a:rPr lang="cs-CZ" sz="1800" dirty="0"/>
              <a:t>globální ekonomika může výrazně ovlivnit distribuci bohatství mezi zeměmi a vyvolat růst globální nerovnováhy;</a:t>
            </a:r>
          </a:p>
          <a:p>
            <a:pPr lvl="0" algn="just"/>
            <a:r>
              <a:rPr lang="cs-CZ" sz="1800" dirty="0"/>
              <a:t>hrozbou se stane rostoucí nezaměstnanost;</a:t>
            </a:r>
          </a:p>
          <a:p>
            <a:pPr lvl="0" algn="just"/>
            <a:r>
              <a:rPr lang="cs-CZ" sz="1800" dirty="0"/>
              <a:t>globalizace může výrazně zvýšit sociální rozdíly, vyvolat silné vnitřní pnutí ve společnosti a může vést k sociální explozi;</a:t>
            </a:r>
          </a:p>
          <a:p>
            <a:pPr lvl="0" algn="just"/>
            <a:r>
              <a:rPr lang="cs-CZ" sz="1800" dirty="0"/>
              <a:t>informační technologie sice urychlují pohyb a zvyšují množství informací, ale neusnadňují jejich interpretaci;</a:t>
            </a:r>
          </a:p>
          <a:p>
            <a:pPr lvl="0" algn="just"/>
            <a:r>
              <a:rPr lang="cs-CZ" sz="1800" dirty="0"/>
              <a:t>neglobalizuje se jen hospodářství a finanční trhy, ale i terorismus, kriminalita, znehodnocování životního prostředí, migrace lidské populace a s ní spojené zdravotní problémy.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Přínosy a rizika globalizace</a:t>
            </a:r>
          </a:p>
        </p:txBody>
      </p:sp>
    </p:spTree>
    <p:extLst>
      <p:ext uri="{BB962C8B-B14F-4D97-AF65-F5344CB8AC3E}">
        <p14:creationId xmlns:p14="http://schemas.microsoft.com/office/powerpoint/2010/main" val="3157171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/>
              <a:t>Na určitém stupni rozvoje internacionalizačních procesů v globálním podnikatelském prostředí se začínají objevovat globální problémy, které jsou vymezeny jako problémy dotýkající se celé lidské civilizaci a </a:t>
            </a:r>
            <a:r>
              <a:rPr lang="cs-CZ" sz="2000" dirty="0" err="1"/>
              <a:t>a</a:t>
            </a:r>
            <a:r>
              <a:rPr lang="cs-CZ" sz="2000" dirty="0"/>
              <a:t> řešitelné pouze celosvětovým úsilím. Každý globální problém má dimenzi ekonomickou a dimenzi mimoekonomickou. Globální problémy se dělí na tři velké skupiny:</a:t>
            </a:r>
          </a:p>
          <a:p>
            <a:pPr lvl="0" algn="just"/>
            <a:r>
              <a:rPr lang="cs-CZ" sz="2000" b="1" dirty="0"/>
              <a:t>Globální problémy </a:t>
            </a:r>
            <a:r>
              <a:rPr lang="cs-CZ" sz="2000" b="1" dirty="0" err="1"/>
              <a:t>intersociální</a:t>
            </a:r>
            <a:r>
              <a:rPr lang="cs-CZ" sz="2000" dirty="0"/>
              <a:t> jsou spojeny se vzájemným působením různých společensko-sociálních a ekonomických problémů a globálního soužití lidstva v podmínkách různých hodnotových kritérií a ideologií. Mezi tyto problémy jsou řazeny světové války, jaderné a jiné konflikty, boj s terorismem, zaostalost rozvojových zemí, změna mezinárodních ekonomických vztahů apod.</a:t>
            </a:r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Globální problémy</a:t>
            </a:r>
          </a:p>
        </p:txBody>
      </p:sp>
    </p:spTree>
    <p:extLst>
      <p:ext uri="{BB962C8B-B14F-4D97-AF65-F5344CB8AC3E}">
        <p14:creationId xmlns:p14="http://schemas.microsoft.com/office/powerpoint/2010/main" val="3519985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/>
              <a:t>Globální problémy přírodně sociální</a:t>
            </a:r>
            <a:r>
              <a:rPr lang="cs-CZ" sz="2000" dirty="0"/>
              <a:t> jsou spojeny z porušení vazeb mezi přírodou a lidskou společností, kdy počet obyvatel roste, ale přírodní zdroje zůstávají spíše konstantní. Patří zde problémy ekologické, surovinové, energetické, populační, potravinové apod.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/>
              <a:t>Globální problémy </a:t>
            </a:r>
            <a:r>
              <a:rPr lang="cs-CZ" sz="2000" b="1" dirty="0" err="1"/>
              <a:t>antroposociální</a:t>
            </a:r>
            <a:r>
              <a:rPr lang="cs-CZ" sz="2000" b="1" dirty="0"/>
              <a:t> </a:t>
            </a:r>
            <a:r>
              <a:rPr lang="cs-CZ" sz="2000" dirty="0"/>
              <a:t>zahrnují všelidské problémy sociální, kulturní a humanitárně etické povahy. Patří zde nerovný přístup ke vzdělání, ke zdravotní péči, k bydlení, kultuře, k lidským právům apod.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Globální problémy</a:t>
            </a:r>
          </a:p>
        </p:txBody>
      </p:sp>
    </p:spTree>
    <p:extLst>
      <p:ext uri="{BB962C8B-B14F-4D97-AF65-F5344CB8AC3E}">
        <p14:creationId xmlns:p14="http://schemas.microsoft.com/office/powerpoint/2010/main" val="4079046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/>
              <a:t>Proces globalizace světové ekonomiky neprobíhá vždy jednoduše a hladce. Vyskytují se určité překážky, které tomuto procesu brání. V této souvislosti hovoříme o bariérách globalizace. Patří k nim tyto:</a:t>
            </a:r>
          </a:p>
          <a:p>
            <a:pPr lvl="0" algn="just"/>
            <a:r>
              <a:rPr lang="cs-CZ" sz="2000" i="1" dirty="0"/>
              <a:t>vládní regulace</a:t>
            </a:r>
            <a:r>
              <a:rPr lang="cs-CZ" sz="2000" dirty="0"/>
              <a:t> týkající se obchodování se zbožím a službami přes hranice země, cly, kontrolou kapitálu, technickými standardy, ochranou duševního vlastnictví, kontrolami na hranicích apod.;</a:t>
            </a:r>
          </a:p>
          <a:p>
            <a:pPr lvl="0" algn="just"/>
            <a:r>
              <a:rPr lang="cs-CZ" sz="2000" i="1" dirty="0"/>
              <a:t>kulturní vzdálenost</a:t>
            </a:r>
            <a:r>
              <a:rPr lang="cs-CZ" sz="2000" dirty="0"/>
              <a:t>, která je dána rozdíly v jazyce, náboženství, sociálními normami a hodnotami, různými obchodními praktikami a také třeba vnímání korupce v dané společnosti;</a:t>
            </a:r>
          </a:p>
          <a:p>
            <a:pPr lvl="0" algn="just"/>
            <a:r>
              <a:rPr lang="cs-CZ" sz="2000" i="1" dirty="0"/>
              <a:t>geografická vzdálenost</a:t>
            </a:r>
            <a:r>
              <a:rPr lang="cs-CZ" sz="2000" dirty="0"/>
              <a:t> může zkomplikovat realizaci určitých obchodních transakcí a navíc se významně projevuje ve zvýšených transportních nákladech.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Bariéry globalizace</a:t>
            </a:r>
          </a:p>
        </p:txBody>
      </p:sp>
    </p:spTree>
    <p:extLst>
      <p:ext uri="{BB962C8B-B14F-4D97-AF65-F5344CB8AC3E}">
        <p14:creationId xmlns:p14="http://schemas.microsoft.com/office/powerpoint/2010/main" val="713376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Struktura podnikatelského prostředí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00"/>
          <a:stretch/>
        </p:blipFill>
        <p:spPr>
          <a:xfrm>
            <a:off x="755576" y="987574"/>
            <a:ext cx="6624736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75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Podnikatelské subjekty dnes nemohou vnímat svět „podnikání“ jenom v kontextu národního státu, kde působí, ale v kontextu celosvětovém. A týká se to i podniků, které působí pouze na tuzemských trzích. </a:t>
            </a:r>
          </a:p>
          <a:p>
            <a:pPr algn="just"/>
            <a:r>
              <a:rPr lang="cs-CZ" sz="2000" dirty="0"/>
              <a:t>Proto v této souvislosti hovoříme o globálním podnikatelském prostředí. </a:t>
            </a:r>
          </a:p>
          <a:p>
            <a:pPr algn="just"/>
            <a:r>
              <a:rPr lang="cs-CZ" sz="2000" dirty="0"/>
              <a:t>Pochopení vztahů a interakcí mezi podnikem a globálním podnikatelským prostředím je významným faktorem pro úspěch podniku a jeho konkurenceschopnost. </a:t>
            </a:r>
          </a:p>
          <a:p>
            <a:pPr algn="just"/>
            <a:r>
              <a:rPr lang="cs-CZ" sz="2000" dirty="0"/>
              <a:t>Globální podnikatelské prostředí lze vymezit jako prostředí různých suverénních států, které působí na podnikatelský subjekt, ovlivňuje jeho aktivity a rozhodování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Globální podnikatelské prostředí</a:t>
            </a:r>
          </a:p>
        </p:txBody>
      </p:sp>
    </p:spTree>
    <p:extLst>
      <p:ext uri="{BB962C8B-B14F-4D97-AF65-F5344CB8AC3E}">
        <p14:creationId xmlns:p14="http://schemas.microsoft.com/office/powerpoint/2010/main" val="3972040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Globální podnikatelské prostředí, z pohledu tradičního členění podnikatelského prostředí, má charakter makroprostředí. Proto zde můžeme identifikovat typické prvky makroprostředí, jako je: </a:t>
            </a:r>
          </a:p>
          <a:p>
            <a:pPr lvl="1" algn="just"/>
            <a:r>
              <a:rPr lang="cs-CZ" sz="1600" b="1" dirty="0"/>
              <a:t>politické, </a:t>
            </a:r>
          </a:p>
          <a:p>
            <a:pPr lvl="1" algn="just"/>
            <a:r>
              <a:rPr lang="cs-CZ" sz="1600" b="1" dirty="0"/>
              <a:t>ekonomické, </a:t>
            </a:r>
          </a:p>
          <a:p>
            <a:pPr lvl="1" algn="just"/>
            <a:r>
              <a:rPr lang="cs-CZ" sz="1600" b="1" dirty="0"/>
              <a:t>legislativní, </a:t>
            </a:r>
          </a:p>
          <a:p>
            <a:pPr lvl="1" algn="just"/>
            <a:r>
              <a:rPr lang="cs-CZ" sz="1600" b="1" dirty="0"/>
              <a:t>technologické</a:t>
            </a:r>
            <a:r>
              <a:rPr lang="cs-CZ" sz="1600" dirty="0"/>
              <a:t>, </a:t>
            </a:r>
          </a:p>
          <a:p>
            <a:pPr lvl="1" algn="just"/>
            <a:r>
              <a:rPr lang="cs-CZ" sz="1600" dirty="0"/>
              <a:t>sociální, </a:t>
            </a:r>
          </a:p>
          <a:p>
            <a:pPr lvl="1" algn="just"/>
            <a:r>
              <a:rPr lang="cs-CZ" sz="1600" b="1" dirty="0"/>
              <a:t>kulturní</a:t>
            </a:r>
            <a:r>
              <a:rPr lang="cs-CZ" sz="1600" dirty="0"/>
              <a:t>, </a:t>
            </a:r>
          </a:p>
          <a:p>
            <a:pPr lvl="1" algn="just"/>
            <a:r>
              <a:rPr lang="cs-CZ" sz="1600" dirty="0"/>
              <a:t>přírodní </a:t>
            </a:r>
          </a:p>
          <a:p>
            <a:pPr lvl="1" algn="just"/>
            <a:r>
              <a:rPr lang="cs-CZ" sz="1600" dirty="0"/>
              <a:t>demografické.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Složky globálního podnikatelského prostředí</a:t>
            </a:r>
          </a:p>
        </p:txBody>
      </p:sp>
    </p:spTree>
    <p:extLst>
      <p:ext uri="{BB962C8B-B14F-4D97-AF65-F5344CB8AC3E}">
        <p14:creationId xmlns:p14="http://schemas.microsoft.com/office/powerpoint/2010/main" val="3395645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Vaše skupina (3 členové) reprezentuje poradenskou společnost. </a:t>
            </a:r>
          </a:p>
          <a:p>
            <a:pPr algn="just"/>
            <a:r>
              <a:rPr lang="cs-CZ" sz="2000" dirty="0"/>
              <a:t>Byli jste najati nadnárodní společností, abyste poskytovali poradenství v oblasti politického a ekonomického prostředí v různých zemích.</a:t>
            </a:r>
          </a:p>
          <a:p>
            <a:pPr algn="just"/>
            <a:r>
              <a:rPr lang="cs-CZ" sz="2000" dirty="0"/>
              <a:t>Společnost chce otevřít jeden nebo dva výrobní závody v Asii.</a:t>
            </a:r>
          </a:p>
          <a:p>
            <a:pPr algn="just"/>
            <a:r>
              <a:rPr lang="cs-CZ" sz="2000" dirty="0"/>
              <a:t>Vyberte si konkrétní typ společnosti a dvě konkrétní země v Asii a představte je třídě, včetně typů rizik, která by s tím byla spojena, a kroků, které by firma mohla podniknout k řízení těchto rizik. 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b="1" dirty="0"/>
              <a:t>Úkol</a:t>
            </a:r>
          </a:p>
        </p:txBody>
      </p:sp>
    </p:spTree>
    <p:extLst>
      <p:ext uri="{BB962C8B-B14F-4D97-AF65-F5344CB8AC3E}">
        <p14:creationId xmlns:p14="http://schemas.microsoft.com/office/powerpoint/2010/main" val="3913399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Světová ekonomika, která je chápána jako </a:t>
            </a:r>
            <a:r>
              <a:rPr lang="cs-CZ" sz="1800" dirty="0" err="1"/>
              <a:t>ekonomickopolitická</a:t>
            </a:r>
            <a:r>
              <a:rPr lang="cs-CZ" sz="1800" dirty="0"/>
              <a:t> polycentrická soustava složená z různých relativně výrobně uzavřených a ekonomicky samostatných státních celků, se zformovala v poslední třetině 19. století jako světová kapitalistická (tržní) ekonomika založená na nerovných vztazích mezi vysoce rozvinutými centry a zaostávající koloniální periférií.</a:t>
            </a:r>
          </a:p>
          <a:p>
            <a:pPr algn="just"/>
            <a:r>
              <a:rPr lang="cs-CZ" sz="1800" dirty="0"/>
              <a:t>Mezi nejvýznamnější externí faktory působící z úrovně světové ekonomiky a ovlivňující rozvoj mezinárodních podnikatelských aktivit můžeme zařadit proces liberalizace a globalizace světové ekonomiky.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mezinárodního managementu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Prostředí světové ekonomiky</a:t>
            </a:r>
          </a:p>
        </p:txBody>
      </p:sp>
    </p:spTree>
    <p:extLst>
      <p:ext uri="{BB962C8B-B14F-4D97-AF65-F5344CB8AC3E}">
        <p14:creationId xmlns:p14="http://schemas.microsoft.com/office/powerpoint/2010/main" val="721625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34481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b="1" dirty="0"/>
              <a:t>Subjekty světové ekonomiky </a:t>
            </a:r>
            <a:r>
              <a:rPr lang="cs-CZ" sz="1900" dirty="0"/>
              <a:t>jsou obecně nazývány jako ekonomické celky. Základním subsystémem světové ekonomiky je státní ekonomický celek (</a:t>
            </a:r>
            <a:r>
              <a:rPr lang="cs-CZ" sz="1900" i="1" dirty="0"/>
              <a:t>národní ekonomika</a:t>
            </a:r>
            <a:r>
              <a:rPr lang="cs-CZ" sz="1900" dirty="0"/>
              <a:t>). K dalším subjektům světové ekonomiky patří </a:t>
            </a:r>
            <a:r>
              <a:rPr lang="cs-CZ" sz="1900" i="1" dirty="0"/>
              <a:t>mezinárodní integrační seskupení </a:t>
            </a:r>
            <a:r>
              <a:rPr lang="cs-CZ" sz="1900" dirty="0"/>
              <a:t>(institucionalizované integrační celky), </a:t>
            </a:r>
            <a:r>
              <a:rPr lang="cs-CZ" sz="1900" i="1" dirty="0"/>
              <a:t>nadnárodní celky </a:t>
            </a:r>
            <a:r>
              <a:rPr lang="cs-CZ" sz="1900" dirty="0"/>
              <a:t>(neinstitucionalizované integrační celky) a </a:t>
            </a:r>
            <a:r>
              <a:rPr lang="cs-CZ" sz="1900" i="1" dirty="0"/>
              <a:t>podnikatelské subjekty </a:t>
            </a:r>
            <a:r>
              <a:rPr lang="cs-CZ" sz="1900" dirty="0"/>
              <a:t>působící uvnitř národní ekonomiky. </a:t>
            </a:r>
          </a:p>
          <a:p>
            <a:pPr algn="just"/>
            <a:r>
              <a:rPr lang="cs-CZ" sz="1900" dirty="0"/>
              <a:t>Subjekty tak rozdělujeme na subjekty makroekonomického typu a mikroekonomického typu. K subjektům </a:t>
            </a:r>
            <a:r>
              <a:rPr lang="cs-CZ" sz="1900" b="1" i="1" dirty="0"/>
              <a:t>makroekonomického typu </a:t>
            </a:r>
            <a:r>
              <a:rPr lang="cs-CZ" sz="1900" dirty="0"/>
              <a:t>zařazujeme národní ekonomiky a mezinárodní integrační seskupení.</a:t>
            </a:r>
          </a:p>
          <a:p>
            <a:pPr algn="just"/>
            <a:r>
              <a:rPr lang="cs-CZ" sz="1900" dirty="0"/>
              <a:t>Podnikatelské subjekty tuzemské (rezidenti) i zahraniční (nerezidenti), které realizují mezinárodní podnikatelské aktivity, patří k subjektům světové ekonomiky tzv. </a:t>
            </a:r>
            <a:r>
              <a:rPr lang="cs-CZ" sz="1900" b="1" i="1" dirty="0"/>
              <a:t>mikroekonomického typu</a:t>
            </a:r>
            <a:r>
              <a:rPr lang="cs-CZ" sz="1900" dirty="0"/>
              <a:t>.</a:t>
            </a:r>
          </a:p>
          <a:p>
            <a:pPr algn="just"/>
            <a:endParaRPr lang="cs-CZ" sz="19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mezinárodního managementu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Prostředí světové ekonomiky</a:t>
            </a:r>
          </a:p>
        </p:txBody>
      </p:sp>
    </p:spTree>
    <p:extLst>
      <p:ext uri="{BB962C8B-B14F-4D97-AF65-F5344CB8AC3E}">
        <p14:creationId xmlns:p14="http://schemas.microsoft.com/office/powerpoint/2010/main" val="378005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90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i="1" dirty="0"/>
              <a:t>Vývoj světové ekonomiky:</a:t>
            </a:r>
            <a:endParaRPr lang="cs-CZ" sz="2000" dirty="0"/>
          </a:p>
          <a:p>
            <a:pPr lvl="1"/>
            <a:r>
              <a:rPr lang="cs-CZ" sz="2000" dirty="0"/>
              <a:t>1. etapa - vznik světové ekonomiky – konec 19. století</a:t>
            </a:r>
          </a:p>
          <a:p>
            <a:pPr lvl="1"/>
            <a:r>
              <a:rPr lang="cs-CZ" sz="2000" dirty="0"/>
              <a:t>2. etapa – rozvoj světové ekonomiky – do začátku 1. světové války</a:t>
            </a:r>
          </a:p>
          <a:p>
            <a:pPr lvl="1"/>
            <a:r>
              <a:rPr lang="cs-CZ" sz="2000" dirty="0"/>
              <a:t>3. etapa – období mezi dvěma světovými válkami</a:t>
            </a:r>
          </a:p>
          <a:p>
            <a:pPr lvl="1"/>
            <a:r>
              <a:rPr lang="cs-CZ" sz="2000" dirty="0"/>
              <a:t>4. etapa – od konce 2. světové války do konce 90. let</a:t>
            </a:r>
          </a:p>
          <a:p>
            <a:pPr lvl="1"/>
            <a:r>
              <a:rPr lang="cs-CZ" sz="2000" dirty="0"/>
              <a:t>5. etapa – od konce 90. let do dnešních dnů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Prostředí mezinárodního managementu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/>
              <a:t>Prostředí světové ekonomiky</a:t>
            </a:r>
          </a:p>
        </p:txBody>
      </p:sp>
    </p:spTree>
    <p:extLst>
      <p:ext uri="{BB962C8B-B14F-4D97-AF65-F5344CB8AC3E}">
        <p14:creationId xmlns:p14="http://schemas.microsoft.com/office/powerpoint/2010/main" val="107564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500" dirty="0"/>
              <a:t>Mezinárodní měnový fond globalizaci definuje jako rostoucí ekonomickou vzájemnou závislost zemí ve světovém měřítku v důsledku rostoucího objemu a druhu přeshraničních transakcí zboží a služeb a toku mezinárodního kapitálu, jakož i rychlejšího a rozsáhlejšího šíření technologií. </a:t>
            </a:r>
          </a:p>
          <a:p>
            <a:pPr algn="just"/>
            <a:r>
              <a:rPr lang="cs-CZ" sz="1500" dirty="0"/>
              <a:t>V rámci globalizace vzniká nový ekonomický řád a nová dělba práce, nový politický řád s novou strukturou i režimem světového politického systému, kosmopolitní kultura. </a:t>
            </a:r>
          </a:p>
          <a:p>
            <a:pPr algn="just"/>
            <a:r>
              <a:rPr lang="cs-CZ" sz="1500" dirty="0"/>
              <a:t>Globalizace znamená, že trhy, investice a mezinárodní vztahy jsou stále méně určovány národními hranicemi. </a:t>
            </a:r>
          </a:p>
          <a:p>
            <a:pPr algn="just"/>
            <a:r>
              <a:rPr lang="cs-CZ" sz="1500" dirty="0"/>
              <a:t>Základními prvky globalizace je volný pohyb zboží, služeb, kapitálu, pracovních sil a transfer technologie. </a:t>
            </a:r>
          </a:p>
          <a:p>
            <a:pPr algn="just"/>
            <a:r>
              <a:rPr lang="cs-CZ" sz="1500" dirty="0"/>
              <a:t>Tempo a kompatibilita jednotlivých oblastí postupuje nejrychleji ve směru </a:t>
            </a:r>
            <a:r>
              <a:rPr lang="cs-CZ" sz="1500" b="1" dirty="0"/>
              <a:t>globalizace finančních toků</a:t>
            </a:r>
            <a:r>
              <a:rPr lang="cs-CZ" sz="1500" dirty="0"/>
              <a:t> (banky a kapitálové trhy), </a:t>
            </a:r>
            <a:r>
              <a:rPr lang="cs-CZ" sz="1500" b="1" dirty="0"/>
              <a:t>globalizace energetických zdrojů </a:t>
            </a:r>
            <a:r>
              <a:rPr lang="cs-CZ" sz="1500" dirty="0"/>
              <a:t>(elektřina, zemní plyn, ropa apod.), </a:t>
            </a:r>
            <a:r>
              <a:rPr lang="cs-CZ" sz="1500" b="1" dirty="0"/>
              <a:t>globalizace informačních toků </a:t>
            </a:r>
            <a:r>
              <a:rPr lang="cs-CZ" sz="1500" dirty="0"/>
              <a:t>(média, telekomunikace), </a:t>
            </a:r>
            <a:r>
              <a:rPr lang="cs-CZ" sz="1500" b="1" dirty="0"/>
              <a:t>globalizace obchodu </a:t>
            </a:r>
            <a:r>
              <a:rPr lang="cs-CZ" sz="1500" dirty="0"/>
              <a:t>(zboží a služby) a </a:t>
            </a:r>
            <a:r>
              <a:rPr lang="cs-CZ" sz="1500" b="1" dirty="0"/>
              <a:t>globalizace trhu práce </a:t>
            </a:r>
            <a:r>
              <a:rPr lang="cs-CZ" sz="1500" dirty="0"/>
              <a:t>(zaměstnanci a dělníci). Tím činí globalizace svět více uniformním, integrovaným a navzájem na sobě závislým. </a:t>
            </a:r>
          </a:p>
          <a:p>
            <a:pPr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Globalizace</a:t>
            </a:r>
          </a:p>
        </p:txBody>
      </p:sp>
    </p:spTree>
    <p:extLst>
      <p:ext uri="{BB962C8B-B14F-4D97-AF65-F5344CB8AC3E}">
        <p14:creationId xmlns:p14="http://schemas.microsoft.com/office/powerpoint/2010/main" val="303268750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3092</TotalTime>
  <Words>1427</Words>
  <Application>Microsoft Office PowerPoint</Application>
  <PresentationFormat>Předvádění na obrazovce (16:9)</PresentationFormat>
  <Paragraphs>94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Enriqueta</vt:lpstr>
      <vt:lpstr>Times New Roman</vt:lpstr>
      <vt:lpstr>SLU</vt:lpstr>
      <vt:lpstr>Prostředí mezinárodního managementu</vt:lpstr>
      <vt:lpstr>Struktura podnikatelského prostředí</vt:lpstr>
      <vt:lpstr>Globální podnikatelské prostředí</vt:lpstr>
      <vt:lpstr>Složky globálního podnikatelského prostředí</vt:lpstr>
      <vt:lpstr>Úkol</vt:lpstr>
      <vt:lpstr>Prostředí světové ekonomiky</vt:lpstr>
      <vt:lpstr>Prostředí světové ekonomiky</vt:lpstr>
      <vt:lpstr>Prostředí světové ekonomiky</vt:lpstr>
      <vt:lpstr>Globalizace</vt:lpstr>
      <vt:lpstr>Přínosy a rizika globalizace</vt:lpstr>
      <vt:lpstr>Globalizace</vt:lpstr>
      <vt:lpstr>Přínosy a rizika globalizace</vt:lpstr>
      <vt:lpstr>Přínosy a rizika globalizace</vt:lpstr>
      <vt:lpstr>Globální problémy</vt:lpstr>
      <vt:lpstr>Globální problémy</vt:lpstr>
      <vt:lpstr>Bariéry globalizace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421</cp:revision>
  <dcterms:created xsi:type="dcterms:W3CDTF">2016-07-06T15:42:34Z</dcterms:created>
  <dcterms:modified xsi:type="dcterms:W3CDTF">2023-10-11T10:37:56Z</dcterms:modified>
</cp:coreProperties>
</file>