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4"/>
  </p:notesMasterIdLst>
  <p:sldIdLst>
    <p:sldId id="256" r:id="rId2"/>
    <p:sldId id="350" r:id="rId3"/>
    <p:sldId id="301" r:id="rId4"/>
    <p:sldId id="318" r:id="rId5"/>
    <p:sldId id="319" r:id="rId6"/>
    <p:sldId id="320" r:id="rId7"/>
    <p:sldId id="321" r:id="rId8"/>
    <p:sldId id="322" r:id="rId9"/>
    <p:sldId id="323" r:id="rId10"/>
    <p:sldId id="302" r:id="rId11"/>
    <p:sldId id="306" r:id="rId12"/>
    <p:sldId id="307" r:id="rId13"/>
    <p:sldId id="309" r:id="rId14"/>
    <p:sldId id="310" r:id="rId15"/>
    <p:sldId id="324" r:id="rId16"/>
    <p:sldId id="325" r:id="rId17"/>
    <p:sldId id="326" r:id="rId18"/>
    <p:sldId id="276" r:id="rId19"/>
    <p:sldId id="277" r:id="rId20"/>
    <p:sldId id="265" r:id="rId21"/>
    <p:sldId id="281" r:id="rId22"/>
    <p:sldId id="327" r:id="rId23"/>
    <p:sldId id="328" r:id="rId24"/>
    <p:sldId id="330" r:id="rId25"/>
    <p:sldId id="332" r:id="rId26"/>
    <p:sldId id="336" r:id="rId27"/>
    <p:sldId id="337" r:id="rId28"/>
    <p:sldId id="338" r:id="rId29"/>
    <p:sldId id="278" r:id="rId30"/>
    <p:sldId id="339" r:id="rId31"/>
    <p:sldId id="340" r:id="rId32"/>
    <p:sldId id="342" r:id="rId33"/>
    <p:sldId id="284" r:id="rId34"/>
    <p:sldId id="343" r:id="rId35"/>
    <p:sldId id="344" r:id="rId36"/>
    <p:sldId id="290" r:id="rId37"/>
    <p:sldId id="346" r:id="rId38"/>
    <p:sldId id="348" r:id="rId39"/>
    <p:sldId id="349" r:id="rId40"/>
    <p:sldId id="291" r:id="rId41"/>
    <p:sldId id="293" r:id="rId42"/>
    <p:sldId id="345" r:id="rId43"/>
    <p:sldId id="292" r:id="rId44"/>
    <p:sldId id="347" r:id="rId45"/>
    <p:sldId id="351" r:id="rId46"/>
    <p:sldId id="274" r:id="rId47"/>
    <p:sldId id="259" r:id="rId48"/>
    <p:sldId id="280" r:id="rId49"/>
    <p:sldId id="295" r:id="rId50"/>
    <p:sldId id="273" r:id="rId51"/>
    <p:sldId id="352" r:id="rId52"/>
    <p:sldId id="272" r:id="rId53"/>
    <p:sldId id="266" r:id="rId54"/>
    <p:sldId id="289" r:id="rId55"/>
    <p:sldId id="267" r:id="rId56"/>
    <p:sldId id="268" r:id="rId57"/>
    <p:sldId id="298" r:id="rId58"/>
    <p:sldId id="275" r:id="rId59"/>
    <p:sldId id="269" r:id="rId60"/>
    <p:sldId id="353" r:id="rId61"/>
    <p:sldId id="354" r:id="rId62"/>
    <p:sldId id="355" r:id="rId63"/>
    <p:sldId id="294" r:id="rId64"/>
    <p:sldId id="356" r:id="rId65"/>
    <p:sldId id="270" r:id="rId66"/>
    <p:sldId id="271" r:id="rId67"/>
    <p:sldId id="282" r:id="rId68"/>
    <p:sldId id="283" r:id="rId69"/>
    <p:sldId id="263" r:id="rId70"/>
    <p:sldId id="288" r:id="rId71"/>
    <p:sldId id="287" r:id="rId72"/>
    <p:sldId id="357" r:id="rId73"/>
    <p:sldId id="299" r:id="rId74"/>
    <p:sldId id="300" r:id="rId75"/>
    <p:sldId id="358" r:id="rId76"/>
    <p:sldId id="359" r:id="rId77"/>
    <p:sldId id="303" r:id="rId78"/>
    <p:sldId id="304" r:id="rId79"/>
    <p:sldId id="305" r:id="rId80"/>
    <p:sldId id="360" r:id="rId81"/>
    <p:sldId id="308" r:id="rId82"/>
    <p:sldId id="361" r:id="rId83"/>
    <p:sldId id="311" r:id="rId84"/>
    <p:sldId id="312" r:id="rId85"/>
    <p:sldId id="314" r:id="rId86"/>
    <p:sldId id="315" r:id="rId87"/>
    <p:sldId id="316" r:id="rId88"/>
    <p:sldId id="362" r:id="rId89"/>
    <p:sldId id="363" r:id="rId90"/>
    <p:sldId id="364" r:id="rId91"/>
    <p:sldId id="365" r:id="rId92"/>
    <p:sldId id="366" r:id="rId9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pro mezinárodní a globální operace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způsobem.</a:t>
            </a:r>
          </a:p>
          <a:p>
            <a:pPr algn="just"/>
            <a:r>
              <a:rPr lang="cs-CZ" sz="1600" dirty="0"/>
              <a:t>Vize podniku představuje model budoucího vývoje a stavu podniku v konkrétně časově vymezeném 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/>
              <a:t>Často také zahrnují hodnoty organizace.</a:t>
            </a:r>
          </a:p>
          <a:p>
            <a:pPr algn="just"/>
            <a:r>
              <a:rPr lang="cs-CZ" sz="1600" dirty="0"/>
              <a:t>Měly by být inspirací pro chování zaměstnanců.</a:t>
            </a:r>
          </a:p>
          <a:p>
            <a:pPr algn="just"/>
            <a:r>
              <a:rPr lang="cs-CZ" sz="1600" dirty="0"/>
              <a:t>Vize je určena a slouží především vlastním pracovníkům podniku. </a:t>
            </a:r>
          </a:p>
          <a:p>
            <a:pPr algn="just"/>
            <a:r>
              <a:rPr lang="cs-CZ" sz="1600" b="1" dirty="0"/>
              <a:t>Úkolem 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Vize</a:t>
            </a:r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Mise - poslání</a:t>
            </a:r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</a:p>
          <a:p>
            <a:pPr algn="just"/>
            <a:r>
              <a:rPr lang="cs-CZ" sz="1600" dirty="0"/>
              <a:t>Cíl podniku.</a:t>
            </a:r>
          </a:p>
          <a:p>
            <a:pPr algn="just"/>
            <a:r>
              <a:rPr lang="cs-CZ" sz="1600" dirty="0"/>
              <a:t>Zdůvodnění 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/>
              <a:t>)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Étos podniku: kultura, základní hodnoty, ambice.</a:t>
            </a:r>
          </a:p>
          <a:p>
            <a:pPr algn="just"/>
            <a:r>
              <a:rPr lang="cs-CZ" sz="1600" dirty="0"/>
              <a:t>Čím 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Konkurenční 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Identifikace 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/>
              <a:t>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Co by měla obsahovat mise</a:t>
            </a:r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jimi.</a:t>
            </a:r>
          </a:p>
          <a:p>
            <a:r>
              <a:rPr lang="cs-CZ" sz="1600" dirty="0"/>
              <a:t>Hodnoty podniku jsou zásady, které organizace přijala za vlastní. Tvoří mantinely její činnosti a pomáhají při rozhodování v nerozhodných situacích</a:t>
            </a:r>
          </a:p>
          <a:p>
            <a:pPr algn="just"/>
            <a:r>
              <a:rPr lang="cs-CZ" sz="1600" dirty="0"/>
              <a:t>Tím 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Hodnoty podniku</a:t>
            </a:r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/>
              <a:t>ODVAHA: Vytvářet 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/>
              <a:t>RESPEKT: Upřímné 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/>
              <a:t>SPOLUPRÁCE: Spolupracovat s ostatními a nikoho nevylučovat. Partnerské myšlení a týmově orientované jednání. Výměna informací a zkušeností k oboustrannému užitku. Snaha 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/>
              <a:t>ROZHODNOST: Stanovit 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/>
              <a:t>PROZÍRAVOST: Dívat se dále než za další roh a dlouhodobě rozeznávat šance. Kontinuálně sledovat cíle. Myslet dlouhodobě. Pracovat kontinuálně, tj. poučit se i z "prohraných bitev" a s odvahou a rozhodností setrvale pokračovat v práci zaměřené na cíl.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Příklad hodnot podniku</a:t>
            </a:r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externího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99864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6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6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600" dirty="0"/>
              <a:t>Analýza posuzuje celkovou podnikovou situaci, určuje jeho místo v prostředí a vymezuje vývoj jeho budoucích aktivit.</a:t>
            </a:r>
          </a:p>
          <a:p>
            <a:pPr algn="just"/>
            <a:r>
              <a:rPr lang="cs-CZ" sz="1600" dirty="0"/>
              <a:t>Je prvním krokem strategického plánovacího procesu.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16109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externího prostředí </a:t>
            </a:r>
            <a:r>
              <a:rPr lang="cs-CZ" sz="1600" dirty="0"/>
              <a:t>– poskytuje informace o charakteru externího  prostředí a jeho případných vlivech na podnik s cílem zjištění možných příležitostí a hrozeb </a:t>
            </a:r>
          </a:p>
          <a:p>
            <a:pPr lvl="1" algn="just"/>
            <a:r>
              <a:rPr lang="cs-CZ" sz="1600" dirty="0"/>
              <a:t>Analýza vzdáleného prostředí – makroprostředí</a:t>
            </a:r>
          </a:p>
          <a:p>
            <a:pPr lvl="1" algn="just"/>
            <a:r>
              <a:rPr lang="cs-CZ" sz="1600" dirty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Analýza interního prostředí </a:t>
            </a:r>
            <a:r>
              <a:rPr lang="cs-CZ" sz="1600" dirty="0"/>
              <a:t>– podává informaci o interním prostředí a vnitřních zdrojích podniku, výsledkem je zjištění předností (silných stránek) a slabin (slabých) podniku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Syntéza</a:t>
            </a:r>
            <a:r>
              <a:rPr lang="cs-CZ" sz="1600" dirty="0"/>
              <a:t> – konfrontuje silné/slabé stránky podniku s příležitostmi a hrozbami z prostředí s cílem určení adekvátního strategického směru.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9964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Makroprostředí, nebo také vzdálenější podnikatelské prostředí, je nejširším prostředím, které působí na podnikatelský subjekt. </a:t>
            </a:r>
          </a:p>
          <a:p>
            <a:pPr algn="just"/>
            <a:r>
              <a:rPr lang="cs-CZ" sz="1600" dirty="0"/>
              <a:t>Samotný podnikatelský subjekt nemůže ovlivnit makroprostředí a jeho části. </a:t>
            </a:r>
          </a:p>
          <a:p>
            <a:pPr algn="just"/>
            <a:r>
              <a:rPr lang="cs-CZ" sz="1600" dirty="0"/>
              <a:t>Podnik faktory z makroprostředí pouze reflektuje, může je využívat a negativním faktorům se případně bránit. </a:t>
            </a:r>
          </a:p>
          <a:p>
            <a:pPr algn="just"/>
            <a:r>
              <a:rPr lang="cs-CZ" sz="1600" dirty="0"/>
              <a:t>Makroprostředí je vytvořeno společenským a historickým vývojem konkrétní společnosti v konkrétní lokalitě, proto se také označuje jako „kontextuální úroveň“. Což znamená, že podnik funguje a existuje v určitém širším kontextu, širších souvislostech. </a:t>
            </a:r>
          </a:p>
          <a:p>
            <a:pPr algn="just"/>
            <a:r>
              <a:rPr lang="cs-CZ" sz="1600" dirty="0"/>
              <a:t>Makroprostředí nevytváří stát ani vláda.</a:t>
            </a:r>
          </a:p>
          <a:p>
            <a:pPr algn="just"/>
            <a:r>
              <a:rPr lang="cs-CZ" sz="1600" dirty="0"/>
              <a:t>Makroprostředí je tvořeno těmito prvky: demografické prostředí, politické prostředí, legislativní prostředí, ekonomické prostředí, sociální prostředí, kulturní prostředí, přírodní prostředí, technologické prostředí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88502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Demografické prostředí</a:t>
            </a:r>
            <a:r>
              <a:rPr lang="cs-CZ" sz="1500" dirty="0"/>
              <a:t> je tvořeno lidmi, kteří žijí v určitém teritoriu. </a:t>
            </a:r>
          </a:p>
          <a:p>
            <a:pPr algn="just"/>
            <a:r>
              <a:rPr lang="cs-CZ" sz="1500" b="1" dirty="0"/>
              <a:t>Ekonomické prostředí</a:t>
            </a:r>
            <a:r>
              <a:rPr lang="cs-CZ" sz="1500" dirty="0"/>
              <a:t> se zaměřuje hlavně na disponibilní kupní sílu obyvatel, na ceny, úspory, dluhy a dostupnost peněžních prostředků (úvěrů).</a:t>
            </a:r>
          </a:p>
          <a:p>
            <a:pPr algn="just"/>
            <a:r>
              <a:rPr lang="cs-CZ" sz="1500" b="1" dirty="0"/>
              <a:t>Politické prostředí</a:t>
            </a:r>
            <a:r>
              <a:rPr lang="cs-CZ" sz="1500" dirty="0"/>
              <a:t> a jeho vliv vychází z politických rozhodnutí nebo politických událostí v zemi.</a:t>
            </a:r>
          </a:p>
          <a:p>
            <a:pPr algn="just"/>
            <a:r>
              <a:rPr lang="cs-CZ" sz="1500" b="1" dirty="0"/>
              <a:t>Legislativní prostředí</a:t>
            </a:r>
            <a:r>
              <a:rPr lang="cs-CZ" sz="1500" dirty="0"/>
              <a:t> vytváří legislativní rámec pro aktivity podnikatelských subjektů prostřednictvím právních norem regulujících podnikatelské postupy, práva a povinnosti při realizaci těchto aktivit.</a:t>
            </a:r>
          </a:p>
          <a:p>
            <a:pPr algn="just"/>
            <a:r>
              <a:rPr lang="cs-CZ" sz="1500" b="1" dirty="0"/>
              <a:t>Sociální prostředí</a:t>
            </a:r>
            <a:r>
              <a:rPr lang="cs-CZ" sz="1500" dirty="0"/>
              <a:t> formuje základní mínění, hodnoty a normy lidí v něm žijící. </a:t>
            </a:r>
          </a:p>
          <a:p>
            <a:pPr algn="just"/>
            <a:r>
              <a:rPr lang="cs-CZ" sz="1500" b="1" dirty="0"/>
              <a:t>Kulturní prostředí</a:t>
            </a:r>
            <a:r>
              <a:rPr lang="cs-CZ" sz="1500" dirty="0"/>
              <a:t> je dáno kulturou, která je obecně chápána jako komplex hodnot, zvyklostí, tradic, jednání a dalších faktorů osvojených a sdílených osobami určité skupiny, společnosti.</a:t>
            </a:r>
          </a:p>
          <a:p>
            <a:pPr algn="just"/>
            <a:r>
              <a:rPr lang="cs-CZ" sz="1500" b="1" dirty="0"/>
              <a:t>Technologické prostředí</a:t>
            </a:r>
            <a:r>
              <a:rPr lang="cs-CZ" sz="1500" dirty="0"/>
              <a:t> sleduje vývoj a využívání nových technologií v aktivitách podniku.</a:t>
            </a:r>
          </a:p>
          <a:p>
            <a:pPr algn="just"/>
            <a:r>
              <a:rPr lang="cs-CZ" sz="1500" b="1" dirty="0"/>
              <a:t>Přírodní prostředí</a:t>
            </a:r>
            <a:r>
              <a:rPr lang="cs-CZ" sz="1500" dirty="0"/>
              <a:t> je zaměřeno na současný stav a zhoršování životního prostředí, na ubývání přírodních zdrojů a zvyšující se náklady na energii.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3198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Proces </a:t>
            </a:r>
            <a:r>
              <a:rPr lang="cs-CZ" dirty="0" err="1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Hlavními zdroji dat pro analýzu makroprostředí jsou sekundární zdroje:  různé statistiky, analýzy, studie, rešerše, statě odborných časopisů apod. 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PEST, PESTLE, STEP, STEEPLED, STEER</a:t>
            </a:r>
          </a:p>
          <a:p>
            <a:pPr algn="just"/>
            <a:r>
              <a:rPr lang="cs-CZ" sz="1600" dirty="0"/>
              <a:t>Extrapolace trendů (prognózování) - prognostická metoda určující pravděpodobný průběh určitého jevu z jeho dosavadního vývoje.  </a:t>
            </a:r>
          </a:p>
          <a:p>
            <a:pPr algn="just"/>
            <a:r>
              <a:rPr lang="cs-CZ" sz="1600" dirty="0"/>
              <a:t>Expertní metody – Metoda QUEST (</a:t>
            </a:r>
            <a:r>
              <a:rPr lang="cs-CZ" sz="1600" dirty="0" err="1"/>
              <a:t>Quick</a:t>
            </a:r>
            <a:r>
              <a:rPr lang="cs-CZ" sz="1600" dirty="0"/>
              <a:t> </a:t>
            </a:r>
            <a:r>
              <a:rPr lang="cs-CZ" sz="1600" dirty="0" err="1"/>
              <a:t>Environmental</a:t>
            </a:r>
            <a:r>
              <a:rPr lang="cs-CZ" sz="1600" dirty="0"/>
              <a:t> </a:t>
            </a:r>
            <a:r>
              <a:rPr lang="cs-CZ" sz="1600" dirty="0" err="1"/>
              <a:t>Scanning</a:t>
            </a:r>
            <a:r>
              <a:rPr lang="cs-CZ" sz="1600" dirty="0"/>
              <a:t> </a:t>
            </a:r>
            <a:r>
              <a:rPr lang="cs-CZ" sz="1600" dirty="0" err="1"/>
              <a:t>Technique</a:t>
            </a:r>
            <a:r>
              <a:rPr lang="cs-CZ" sz="1600" dirty="0"/>
              <a:t>), Delfská metoda, Brainstorming – využití oborníků pro činnost vyžadující zvláštní znalosti a odborné posouzení problému a jeho dalšího vývoje v budoucnosti.</a:t>
            </a:r>
          </a:p>
          <a:p>
            <a:pPr algn="just"/>
            <a:r>
              <a:rPr lang="cs-CZ" sz="1600" dirty="0"/>
              <a:t>Metoda scénářů</a:t>
            </a:r>
          </a:p>
          <a:p>
            <a:pPr algn="just"/>
            <a:r>
              <a:rPr lang="cs-CZ" sz="1600" dirty="0"/>
              <a:t>Metody statistické analýzy (analýzy časových řad, regresní a korelační analýzy)</a:t>
            </a:r>
          </a:p>
          <a:p>
            <a:pPr algn="just"/>
            <a:r>
              <a:rPr lang="cs-CZ" sz="1600" dirty="0"/>
              <a:t>Metody demografické statistiky</a:t>
            </a:r>
          </a:p>
          <a:p>
            <a:pPr algn="just"/>
            <a:r>
              <a:rPr lang="cs-CZ" sz="1600" dirty="0"/>
              <a:t>Politologie a makroekonomické teorie </a:t>
            </a:r>
          </a:p>
          <a:p>
            <a:pPr algn="just"/>
            <a:r>
              <a:rPr lang="cs-CZ" sz="1600" dirty="0"/>
              <a:t>Metody kauzální analýzy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Metody analýzy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PEST analýza</a:t>
            </a:r>
            <a:r>
              <a:rPr lang="cs-CZ" sz="1600" dirty="0"/>
              <a:t> je moderní metoda rozboru makroprostředí. </a:t>
            </a:r>
          </a:p>
          <a:p>
            <a:pPr algn="just"/>
            <a:r>
              <a:rPr lang="cs-CZ" sz="1600" dirty="0"/>
              <a:t>Jejím cílem je najít a analyzovat ty složky prostředí, které mají pro podnik význam a mohou pro něj znamenat příležitost nebo hrozbu. Analýza sleduje také vývoj kritických faktorů v čase. </a:t>
            </a:r>
          </a:p>
          <a:p>
            <a:pPr algn="just"/>
            <a:r>
              <a:rPr lang="cs-CZ" sz="1600" dirty="0"/>
              <a:t>PEST analýza se zaměřuje na to prostředí, na kterém podnik skutečně působí. </a:t>
            </a:r>
          </a:p>
          <a:p>
            <a:pPr algn="just"/>
            <a:r>
              <a:rPr lang="cs-CZ" sz="1600" dirty="0"/>
              <a:t>PEST analýza sleduje makroprostředí podniku z pohledu čtyř základních skupin faktorů: politické a legislativní </a:t>
            </a:r>
            <a:r>
              <a:rPr lang="cs-CZ" sz="1600" b="1" dirty="0"/>
              <a:t>P</a:t>
            </a:r>
            <a:r>
              <a:rPr lang="cs-CZ" sz="1600" dirty="0"/>
              <a:t>, ekonomické </a:t>
            </a:r>
            <a:r>
              <a:rPr lang="cs-CZ" sz="1600" b="1" dirty="0"/>
              <a:t>E</a:t>
            </a:r>
            <a:r>
              <a:rPr lang="cs-CZ" sz="1600" dirty="0"/>
              <a:t>, sociální a demografické </a:t>
            </a:r>
            <a:r>
              <a:rPr lang="cs-CZ" sz="1600" b="1" dirty="0"/>
              <a:t>S</a:t>
            </a:r>
            <a:r>
              <a:rPr lang="cs-CZ" sz="1600" dirty="0"/>
              <a:t>, technické a technologické </a:t>
            </a:r>
            <a:r>
              <a:rPr lang="cs-CZ" sz="1600" b="1" dirty="0"/>
              <a:t>T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Tato původní podoba metody byla v průběhu času modifikována a rozšiřována o další prvky. Takže se dnes setkáváme s těmito podobami: PESTLE analýza (přidán legislativní a environmentální prostředí), SLEPT analýza, STEEP analýza. </a:t>
            </a:r>
          </a:p>
          <a:p>
            <a:pPr algn="just"/>
            <a:r>
              <a:rPr lang="cs-CZ" sz="1600" dirty="0"/>
              <a:t>Společným účelem všech těchto analýz je identifikace konkrétních hrozeb a příležitostí, což pomáhá podniku zaměřit se na klíčové aspekty makroprostředí a ty komplexně vyhodnocovat.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PEST analýza</a:t>
            </a:r>
          </a:p>
        </p:txBody>
      </p:sp>
    </p:spTree>
    <p:extLst>
      <p:ext uri="{BB962C8B-B14F-4D97-AF65-F5344CB8AC3E}">
        <p14:creationId xmlns:p14="http://schemas.microsoft.com/office/powerpoint/2010/main" val="13309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LONGPEST analýza</a:t>
            </a:r>
            <a:r>
              <a:rPr lang="cs-CZ" sz="1600" dirty="0"/>
              <a:t>, která je další modifikací PEST analýzy, bere v úvahu lokální LO, národní N a globální G úroveň politicko-legislativních, ekonomických, sociálně-demografických a </a:t>
            </a:r>
            <a:r>
              <a:rPr lang="cs-CZ" sz="1600" dirty="0" err="1"/>
              <a:t>technicko-technologických</a:t>
            </a:r>
            <a:r>
              <a:rPr lang="cs-CZ" sz="1600" dirty="0"/>
              <a:t> faktorů.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Výsledkem je strategický profil okolí. Postup obsahuje tyto kroky: </a:t>
            </a:r>
          </a:p>
          <a:p>
            <a:pPr lvl="1" algn="just"/>
            <a:r>
              <a:rPr lang="cs-CZ" sz="1600" dirty="0"/>
              <a:t>Vytvoření seznamu faktorů, které budou analyzovány.</a:t>
            </a:r>
          </a:p>
          <a:p>
            <a:pPr lvl="1" algn="just"/>
            <a:r>
              <a:rPr lang="cs-CZ" sz="1600" dirty="0"/>
              <a:t>Ohodnocení významu faktorů pomocí </a:t>
            </a:r>
            <a:r>
              <a:rPr lang="cs-CZ" sz="1600" dirty="0" err="1"/>
              <a:t>Likertovy</a:t>
            </a:r>
            <a:r>
              <a:rPr lang="cs-CZ" sz="1600" dirty="0"/>
              <a:t> stupnice.</a:t>
            </a:r>
          </a:p>
          <a:p>
            <a:pPr lvl="1" algn="just"/>
            <a:r>
              <a:rPr lang="cs-CZ" sz="1600" dirty="0"/>
              <a:t>Vyhodnocení faktorů, které nejvíce působí na podnik (dopady na rentabilitu, likviditu, růst) a možnosti reakce podniku na tyto faktory.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LONGPEST analýza</a:t>
            </a:r>
          </a:p>
        </p:txBody>
      </p:sp>
    </p:spTree>
    <p:extLst>
      <p:ext uri="{BB962C8B-B14F-4D97-AF65-F5344CB8AC3E}">
        <p14:creationId xmlns:p14="http://schemas.microsoft.com/office/powerpoint/2010/main" val="157297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Prognózování </a:t>
            </a:r>
            <a:r>
              <a:rPr lang="cs-CZ" sz="1600" dirty="0"/>
              <a:t>– odborné posouzení budoucího vývoje, kdy na základě zkoumání minulých a stávajících procesů a jevů jsou určovány možné budoucí procesy a jevy, přičemž charakteristickým rysem těchto procesů a jevů je jejich nejistota, resp. neurčitost. </a:t>
            </a:r>
          </a:p>
          <a:p>
            <a:pPr algn="just"/>
            <a:r>
              <a:rPr lang="cs-CZ" sz="1600" dirty="0"/>
              <a:t>Výsledkem prognózování je prognóza.</a:t>
            </a:r>
          </a:p>
          <a:p>
            <a:pPr algn="just"/>
            <a:r>
              <a:rPr lang="cs-CZ" sz="1600" dirty="0"/>
              <a:t>Bývá realizováno v úvodní, plánovací fázi strategického procesu.</a:t>
            </a:r>
          </a:p>
          <a:p>
            <a:pPr algn="just"/>
            <a:r>
              <a:rPr lang="cs-CZ" sz="1600" dirty="0"/>
              <a:t>Každá prognóza má určité časové i prostorové rozměry musíme si být vědomi, že přesnost předpovědi budoucnosti klesá s delším časovým obdobím a zvětšujícím se prostorem, pro něž je prognóza určena.</a:t>
            </a:r>
          </a:p>
          <a:p>
            <a:pPr algn="just"/>
            <a:r>
              <a:rPr lang="cs-CZ" sz="1600" dirty="0"/>
              <a:t>Prognózování se stává významnou </a:t>
            </a:r>
            <a:r>
              <a:rPr lang="cs-CZ" sz="1600" b="1" dirty="0"/>
              <a:t>komparativní výhodou</a:t>
            </a:r>
            <a:r>
              <a:rPr lang="cs-CZ" sz="1600" dirty="0"/>
              <a:t> v konkurenčním soupeření na trhu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Prognózování a tvorba strategie</a:t>
            </a:r>
          </a:p>
        </p:txBody>
      </p:sp>
    </p:spTree>
    <p:extLst>
      <p:ext uri="{BB962C8B-B14F-4D97-AF65-F5344CB8AC3E}">
        <p14:creationId xmlns:p14="http://schemas.microsoft.com/office/powerpoint/2010/main" val="13725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Převratné technické a technologické vynálezy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Směry základního výzkumu a směry aplikačního výzkumu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Parametry výrobků, funkční charakteristiky technologií a zařízení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Vývojové tendence a trendy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Společenské důsledky možných trendů a technického rozvoje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celospolečenských cílů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a předvídaní cílů na nižších úrovních organizace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Předvídání chování trhu, pohyby cen, poptávky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Použitelnost prognostických metod</a:t>
            </a:r>
          </a:p>
        </p:txBody>
      </p:sp>
    </p:spTree>
    <p:extLst>
      <p:ext uri="{BB962C8B-B14F-4D97-AF65-F5344CB8AC3E}">
        <p14:creationId xmlns:p14="http://schemas.microsoft.com/office/powerpoint/2010/main" val="33426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925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Z hlediska přístupu k prognózování</a:t>
            </a:r>
          </a:p>
          <a:p>
            <a:pPr algn="just"/>
            <a:r>
              <a:rPr lang="cs-CZ" sz="1600" dirty="0"/>
              <a:t>Kvantitativní metody – statistické metody, metody operačního výzkumu, metody modelových experimentů  </a:t>
            </a:r>
          </a:p>
          <a:p>
            <a:pPr algn="just"/>
            <a:r>
              <a:rPr lang="cs-CZ" sz="1600" dirty="0"/>
              <a:t>Kvalitativní metody – brainstorming, </a:t>
            </a:r>
            <a:r>
              <a:rPr lang="cs-CZ" sz="1600" dirty="0" err="1"/>
              <a:t>brainwriting</a:t>
            </a:r>
            <a:r>
              <a:rPr lang="cs-CZ" sz="1600" dirty="0"/>
              <a:t>, metoda delfská, scénáře atd.</a:t>
            </a:r>
          </a:p>
          <a:p>
            <a:pPr algn="just"/>
            <a:endParaRPr lang="cs-CZ" sz="1600" i="1" dirty="0"/>
          </a:p>
          <a:p>
            <a:pPr marL="0" indent="0" algn="just">
              <a:buNone/>
            </a:pPr>
            <a:r>
              <a:rPr lang="cs-CZ" sz="1600" b="1" dirty="0"/>
              <a:t>Dle míry subjektivity</a:t>
            </a:r>
          </a:p>
          <a:p>
            <a:pPr lvl="1" algn="just"/>
            <a:r>
              <a:rPr lang="cs-CZ" sz="1600" dirty="0"/>
              <a:t>Subjektivní metody</a:t>
            </a:r>
          </a:p>
          <a:p>
            <a:pPr lvl="1" algn="just"/>
            <a:r>
              <a:rPr lang="cs-CZ" sz="1600" dirty="0"/>
              <a:t>Objektivní metody</a:t>
            </a:r>
          </a:p>
          <a:p>
            <a:pPr lvl="1" algn="just"/>
            <a:r>
              <a:rPr lang="cs-CZ" sz="1600" dirty="0"/>
              <a:t>Systémové metody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Další členění metod</a:t>
            </a:r>
          </a:p>
          <a:p>
            <a:pPr algn="just"/>
            <a:r>
              <a:rPr lang="cs-CZ" sz="1600" dirty="0"/>
              <a:t>Metoda explorativní (průzkumná)</a:t>
            </a:r>
          </a:p>
          <a:p>
            <a:pPr algn="just"/>
            <a:r>
              <a:rPr lang="cs-CZ" sz="1600" dirty="0"/>
              <a:t>Metoda normativní (cílová)</a:t>
            </a:r>
          </a:p>
          <a:p>
            <a:pPr algn="just"/>
            <a:r>
              <a:rPr lang="cs-CZ" sz="1600" dirty="0"/>
              <a:t>Metoda integrálního prognózování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r>
              <a:rPr lang="cs-CZ" dirty="0"/>
              <a:t>Klasifikace prognostických metod </a:t>
            </a:r>
          </a:p>
        </p:txBody>
      </p:sp>
    </p:spTree>
    <p:extLst>
      <p:ext uri="{BB962C8B-B14F-4D97-AF65-F5344CB8AC3E}">
        <p14:creationId xmlns:p14="http://schemas.microsoft.com/office/powerpoint/2010/main" val="1722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76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1600" dirty="0"/>
              <a:t>Logické myšlení je nahrazeno intuitivním</a:t>
            </a:r>
          </a:p>
          <a:p>
            <a:pPr algn="just"/>
            <a:r>
              <a:rPr lang="cs-CZ" sz="1600" dirty="0"/>
              <a:t>Při řešení zamlženého problému, rámcově vymezená oblast</a:t>
            </a:r>
          </a:p>
          <a:p>
            <a:pPr algn="just"/>
            <a:r>
              <a:rPr lang="cs-CZ" sz="16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1600" dirty="0"/>
              <a:t>Pravidla – zákaz kritiky, uvolnění fantazie, vzájemná inspirace, co největší množství, rovnost účastníků</a:t>
            </a:r>
          </a:p>
          <a:p>
            <a:pPr algn="just"/>
            <a:r>
              <a:rPr lang="cs-CZ" sz="1600" dirty="0"/>
              <a:t>Průběh brainstormingu: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Zpracování a vyhodnocení námětů</a:t>
            </a:r>
          </a:p>
          <a:p>
            <a:pPr algn="just"/>
            <a:endParaRPr lang="cs-CZ" sz="1600" dirty="0"/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24215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Účelem je získání prognostických informací nebo názorů od vybrané skupiny expertů vztahujících se k identifikaci nebo předpovědi budoucích událostí, vývojových problémů nebo trendů</a:t>
            </a:r>
          </a:p>
          <a:p>
            <a:pPr algn="just"/>
            <a:r>
              <a:rPr lang="cs-CZ" sz="1600" b="1" i="1" dirty="0"/>
              <a:t>Formy</a:t>
            </a:r>
            <a:r>
              <a:rPr lang="cs-CZ" sz="1600" dirty="0"/>
              <a:t>: </a:t>
            </a:r>
            <a:r>
              <a:rPr lang="cs-CZ" sz="1600" dirty="0" err="1"/>
              <a:t>Conventional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r>
              <a:rPr lang="cs-CZ" sz="1600" dirty="0"/>
              <a:t>, Argument </a:t>
            </a:r>
            <a:r>
              <a:rPr lang="cs-CZ" sz="1600" dirty="0" err="1"/>
              <a:t>Delphi</a:t>
            </a:r>
            <a:r>
              <a:rPr lang="cs-CZ" sz="1600" dirty="0"/>
              <a:t>, </a:t>
            </a:r>
            <a:r>
              <a:rPr lang="cs-CZ" sz="1600" dirty="0" err="1"/>
              <a:t>Policy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endParaRPr lang="cs-CZ" sz="1600" dirty="0"/>
          </a:p>
          <a:p>
            <a:pPr algn="just"/>
            <a:r>
              <a:rPr lang="cs-CZ" sz="1600" b="1" i="1" dirty="0"/>
              <a:t>Základní principy</a:t>
            </a:r>
            <a:r>
              <a:rPr lang="cs-CZ" sz="1600" dirty="0"/>
              <a:t>: anonymita, interakce, kontrolovaná zpětná vazba, statistické vyhodnocení odpovědí</a:t>
            </a:r>
          </a:p>
          <a:p>
            <a:pPr algn="just"/>
            <a:r>
              <a:rPr lang="cs-CZ" sz="1600" b="1" i="1" dirty="0"/>
              <a:t>Podstata</a:t>
            </a:r>
            <a:r>
              <a:rPr lang="cs-CZ" sz="1600" dirty="0"/>
              <a:t>: </a:t>
            </a:r>
          </a:p>
          <a:p>
            <a:pPr lvl="1" algn="just"/>
            <a:r>
              <a:rPr lang="cs-CZ" sz="1600" dirty="0"/>
              <a:t>Zasílání promyšleně volené série otázek (formalizovaný dotazník)</a:t>
            </a:r>
          </a:p>
          <a:p>
            <a:pPr lvl="1" algn="just"/>
            <a:r>
              <a:rPr lang="cs-CZ" sz="1600" dirty="0"/>
              <a:t>Nezávislí odborníci</a:t>
            </a:r>
          </a:p>
          <a:p>
            <a:pPr lvl="1" algn="just"/>
            <a:r>
              <a:rPr lang="cs-CZ" sz="1600" dirty="0"/>
              <a:t>Opakované zasílání – sblížení názorů</a:t>
            </a:r>
          </a:p>
          <a:p>
            <a:pPr lvl="1" algn="just"/>
            <a:r>
              <a:rPr lang="cs-CZ" sz="1600" dirty="0"/>
              <a:t>Konsenzu je dosaženo teprve nad správným řešením</a:t>
            </a:r>
          </a:p>
          <a:p>
            <a:pPr lvl="1" algn="just"/>
            <a:r>
              <a:rPr lang="cs-CZ" sz="1600" dirty="0"/>
              <a:t>Nahrazuje přímou diskusi nebo seminář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DELPHI</a:t>
            </a:r>
          </a:p>
        </p:txBody>
      </p:sp>
    </p:spTree>
    <p:extLst>
      <p:ext uri="{BB962C8B-B14F-4D97-AF65-F5344CB8AC3E}">
        <p14:creationId xmlns:p14="http://schemas.microsoft.com/office/powerpoint/2010/main" val="1940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Využívána v případě existence nekontinuálních změn v okolí podniku.</a:t>
            </a:r>
          </a:p>
          <a:p>
            <a:pPr algn="just"/>
            <a:r>
              <a:rPr lang="cs-CZ" sz="1600" b="1" dirty="0"/>
              <a:t>Scénář</a:t>
            </a:r>
            <a:r>
              <a:rPr lang="cs-CZ" sz="1600" dirty="0"/>
              <a:t> je obraz uspořádaný ze všech dosažitelných a významných prognóz a informací. orientační, kontextově závislý popis možné budoucí situace, která vede z výchozího (současného) stavu skrze logické souvislosti řetězce událostí k předpokládanému stavu konečné situace </a:t>
            </a:r>
          </a:p>
          <a:p>
            <a:pPr algn="just"/>
            <a:r>
              <a:rPr lang="cs-CZ" sz="1600" dirty="0"/>
              <a:t>Cílem scénářů je určit kritické okamžiky vývoje, u který je třeba uskutečnit zásadní rozhodnutí.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Základní skupiny scénářů:</a:t>
            </a:r>
          </a:p>
          <a:p>
            <a:pPr lvl="1" algn="just"/>
            <a:r>
              <a:rPr lang="cs-CZ" sz="1600" dirty="0"/>
              <a:t>Scénáře možných událostí</a:t>
            </a:r>
          </a:p>
          <a:p>
            <a:pPr lvl="1" algn="just"/>
            <a:r>
              <a:rPr lang="cs-CZ" sz="1600" dirty="0"/>
              <a:t>Simulační scénáře</a:t>
            </a:r>
          </a:p>
          <a:p>
            <a:pPr lvl="1" algn="just"/>
            <a:r>
              <a:rPr lang="cs-CZ" sz="1600" dirty="0"/>
              <a:t>Scénáře stavu okolí</a:t>
            </a:r>
          </a:p>
          <a:p>
            <a:pPr lvl="1" algn="just"/>
            <a:r>
              <a:rPr lang="cs-CZ" sz="1600" dirty="0"/>
              <a:t>Scénáře procesu okolí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scénářů</a:t>
            </a:r>
          </a:p>
        </p:txBody>
      </p:sp>
    </p:spTree>
    <p:extLst>
      <p:ext uri="{BB962C8B-B14F-4D97-AF65-F5344CB8AC3E}">
        <p14:creationId xmlns:p14="http://schemas.microsoft.com/office/powerpoint/2010/main" val="27098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71550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Spíše než pojem bližší podnikatelské prostředí se používá pojem trh nebo odvětví, nebo také </a:t>
            </a:r>
            <a:r>
              <a:rPr lang="cs-CZ" sz="1600" dirty="0" err="1"/>
              <a:t>mezoprostředí</a:t>
            </a:r>
            <a:r>
              <a:rPr lang="cs-CZ" sz="1600" dirty="0"/>
              <a:t>. Někteří autoři začleňují toto prostředí do mikroprostředí, tj. do interního prostředí podniku. </a:t>
            </a:r>
          </a:p>
          <a:p>
            <a:pPr algn="just"/>
            <a:r>
              <a:rPr lang="cs-CZ" sz="1600" dirty="0"/>
              <a:t>Základní charakteristikou tohoto podnikatelského prostředí je to, že podniky mohou ovlivňovat subjekty a síly tohoto podnikatelského prostředí. Toto ovlivňování je cílené a záměrné. </a:t>
            </a:r>
          </a:p>
          <a:p>
            <a:pPr algn="just"/>
            <a:r>
              <a:rPr lang="cs-CZ" sz="1600" dirty="0"/>
              <a:t>Tržní prostředí můžeme označit jako </a:t>
            </a:r>
            <a:r>
              <a:rPr lang="cs-CZ" sz="1600" b="1" dirty="0"/>
              <a:t>úroveň transakční</a:t>
            </a:r>
            <a:r>
              <a:rPr lang="cs-CZ" sz="1600" dirty="0"/>
              <a:t>, protože právě v tomto prostředí dochází k transakcím spojených s realizací podnikatelských aktivit.</a:t>
            </a:r>
          </a:p>
          <a:p>
            <a:pPr algn="just"/>
            <a:r>
              <a:rPr lang="cs-CZ" sz="1600" dirty="0"/>
              <a:t>Subjekty tržního prostředí zahrnují skupiny lidí nebo organizace mající bezprostřední vztah ke konkrétnímu podnikatelskému subjektu. Mezi </a:t>
            </a:r>
            <a:r>
              <a:rPr lang="cs-CZ" sz="1600" b="1" dirty="0"/>
              <a:t>subjekty tržního prostředí </a:t>
            </a:r>
            <a:r>
              <a:rPr lang="cs-CZ" sz="1600" dirty="0"/>
              <a:t>patří: zákazníci, konkurence, distribuční články, veřejnost, vnější </a:t>
            </a:r>
            <a:r>
              <a:rPr lang="cs-CZ" sz="1600" dirty="0" err="1"/>
              <a:t>ovlivňovatelé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Analýza tržního prostředí se zaměřuje na hodnocení základních parametrů trhu a situaci v konkrétním odvětví. Proto analýzu tržního prostředí lze rozdělit na analýzu odvětví a analýzu trhu.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Tržní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37216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Strategie představuje kroky, které vedou k naplnění stanoveného strategického cíle, přičemž 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Strategie  je soubor cílených kroků, které firma podniká, aby získala a udržela si lepší výkonnost ve srovnání s konkurencí. (</a:t>
            </a:r>
            <a:r>
              <a:rPr lang="cs-CZ" sz="1600" dirty="0" err="1"/>
              <a:t>Rothaermel</a:t>
            </a:r>
            <a:r>
              <a:rPr lang="cs-CZ" sz="1600" dirty="0"/>
              <a:t>, 2017)</a:t>
            </a:r>
          </a:p>
          <a:p>
            <a:pPr algn="just"/>
            <a:r>
              <a:rPr lang="cs-CZ" sz="1600" dirty="0"/>
              <a:t>Strategie je soubor cíleně řízených aktivit, které podniku umožní získat a udržet prvotřídní výkon vzhledem ke konkurentům. Jedná se o koncepci dlouhodobé povahy, která má přinést organizaci dlouhodobě udržitelnou konkurenční výhodu a tím upevnit její postavení na trhu. (</a:t>
            </a:r>
            <a:r>
              <a:rPr lang="cs-CZ" sz="1600" dirty="0" err="1"/>
              <a:t>McGrath</a:t>
            </a:r>
            <a:r>
              <a:rPr lang="cs-CZ" sz="1600" dirty="0"/>
              <a:t>, 2013)</a:t>
            </a:r>
          </a:p>
          <a:p>
            <a:pPr algn="just"/>
            <a:r>
              <a:rPr lang="cs-CZ" sz="1600" dirty="0"/>
              <a:t>Strategie definuje osobitý přístup společnosti ke konkurenci a konkurenční výhody, na kterých bude založena. (M.E. Porter)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</a:t>
            </a:r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Trh</a:t>
            </a:r>
            <a:r>
              <a:rPr lang="cs-CZ" sz="1500" dirty="0"/>
              <a:t> představuje, z pohledu podniku a marketingového chápání, </a:t>
            </a:r>
            <a:r>
              <a:rPr lang="cs-CZ" sz="1500" b="1" dirty="0"/>
              <a:t>skupinu zákazníků podniku, ať už cílových nebo potenciálních</a:t>
            </a:r>
            <a:r>
              <a:rPr lang="cs-CZ" sz="1500" dirty="0"/>
              <a:t>. </a:t>
            </a:r>
          </a:p>
          <a:p>
            <a:pPr algn="just"/>
            <a:r>
              <a:rPr lang="cs-CZ" sz="1500" dirty="0"/>
              <a:t>Podle typu zákazníků rozlišujeme trh spotřebitelský a trh organizací. </a:t>
            </a:r>
            <a:r>
              <a:rPr lang="cs-CZ" sz="1500" i="1" dirty="0"/>
              <a:t>Na trhu spotřebitelském </a:t>
            </a:r>
            <a:r>
              <a:rPr lang="cs-CZ" sz="1500" dirty="0"/>
              <a:t>se pohybují jednotlivci a domácnosti, které nakupují produkty a služby za účelem spotřeby (hovoříme o nich jako o konečných spotřebitelích). </a:t>
            </a:r>
            <a:r>
              <a:rPr lang="cs-CZ" sz="1500" i="1" dirty="0"/>
              <a:t>Na trhu organizací </a:t>
            </a:r>
            <a:r>
              <a:rPr lang="cs-CZ" sz="1500" dirty="0"/>
              <a:t>působí podniky, organizace, které nakupují zboží a služby za účelem dalšího prodeje (obchodní podniky), přepracování (výrobní podniky) nebo užití pro společnost (vláda, neziskové organizace). Odvětví pak produkuje a poté prodává výrobky a služby pro zákazníky s cílem uspokojení jejich potřeb.</a:t>
            </a:r>
          </a:p>
          <a:p>
            <a:r>
              <a:rPr lang="cs-CZ" sz="1500" i="1" dirty="0" err="1"/>
              <a:t>Kotler</a:t>
            </a:r>
            <a:r>
              <a:rPr lang="cs-CZ" sz="1500" i="1" dirty="0"/>
              <a:t> a Keller </a:t>
            </a:r>
            <a:r>
              <a:rPr lang="cs-CZ" sz="1500" dirty="0"/>
              <a:t>(2013, s. 38) člení trhy do pěti skupin, které jsou vzájemně provázány určitými vazbami směny a probíhají mezi nimi toky: trh zdrojů (trh surovin, práce a peněz), trh výrobců, trh prostředníků, spotřební trh a vládní trh. </a:t>
            </a:r>
          </a:p>
          <a:p>
            <a:r>
              <a:rPr lang="cs-CZ" sz="1500" i="1" dirty="0"/>
              <a:t>Michael E. Porter </a:t>
            </a:r>
            <a:r>
              <a:rPr lang="cs-CZ" sz="1500" dirty="0"/>
              <a:t>rozdělil trh (na základě životního cyklu odvětví, míry koncentrace podniků v odvětví, fází cyklu produktu a míře vystavení trhu mezinárodní konkurenci) na pět typů (Jakubíková 2013, s. 160): trhy nově vznikající, rostoucí trhy, dospělé a upadající trhy, globální trhy.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Trh</a:t>
            </a:r>
          </a:p>
        </p:txBody>
      </p:sp>
    </p:spTree>
    <p:extLst>
      <p:ext uri="{BB962C8B-B14F-4D97-AF65-F5344CB8AC3E}">
        <p14:creationId xmlns:p14="http://schemas.microsoft.com/office/powerpoint/2010/main" val="17945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Odvětví</a:t>
            </a:r>
            <a:r>
              <a:rPr lang="cs-CZ" sz="1600" dirty="0"/>
              <a:t> je konkrétní oblast podnikatelského působení podniku. Odvětví </a:t>
            </a:r>
            <a:r>
              <a:rPr lang="cs-CZ" sz="1600" b="1" dirty="0"/>
              <a:t>zahrnuje podniky s velice podobnými činnostmi</a:t>
            </a:r>
            <a:r>
              <a:rPr lang="cs-CZ" sz="1600" dirty="0"/>
              <a:t>. Odvětví pak produkuje a poté prodává výrobky a služby pro zákazníky s cílem uspokojení jejich potřeb.</a:t>
            </a:r>
          </a:p>
          <a:p>
            <a:pPr algn="just"/>
            <a:r>
              <a:rPr lang="cs-CZ" sz="1600" dirty="0"/>
              <a:t>Odvětví je tak představováno specifickou skupinou podniků, které operují v témže sektoru ekonomiky. Přičemž sektor je jedním ze základních elementů každé národní ekonomiky. Ekonomika se zpravidla člení podle základních činností, které se v ní odehrávají, na čtyři sektory: primární, sekundární, terciární, kvartérní.</a:t>
            </a:r>
          </a:p>
          <a:p>
            <a:pPr algn="just"/>
            <a:r>
              <a:rPr lang="cs-CZ" sz="1600" dirty="0"/>
              <a:t>Odvětví, resp. ekonomické činnosti jsou v ČR i v rámci Evropské unie povinně zatřiďovány podle klasifikace NACE-CZ, která je odvozena z mezinárodní klasifikace ISIC (Mezinárodní klasifikace všech ekonomických činností), kterou používá mezinárodní organizace OSN.</a:t>
            </a:r>
          </a:p>
          <a:p>
            <a:pPr algn="just"/>
            <a:r>
              <a:rPr lang="cs-CZ" sz="1600" dirty="0"/>
              <a:t>Postavení jednotlivých odvětví v ekonomice státu pak vyjadřuje odvětvová struktura, kterou tvoří jednotlivé ekonomické činnosti podle NACE-CZ a vztahy mezi nimi.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Odvětví</a:t>
            </a:r>
          </a:p>
        </p:txBody>
      </p:sp>
    </p:spTree>
    <p:extLst>
      <p:ext uri="{BB962C8B-B14F-4D97-AF65-F5344CB8AC3E}">
        <p14:creationId xmlns:p14="http://schemas.microsoft.com/office/powerpoint/2010/main" val="16003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Objektem analýzy odvětví jsou podnikatelské subjekty v konkrétním odvětví. Analýza odvětví pak má za cíl popsat strukturu konkrétního odvětví, identifikovat hlavní hybné síly odvětví, zhodnotit atraktivitu odvětví a úroveň odvětví.</a:t>
            </a:r>
          </a:p>
          <a:p>
            <a:pPr algn="just"/>
            <a:r>
              <a:rPr lang="cs-CZ" sz="1600" b="1" dirty="0"/>
              <a:t>Odvětvová struktura</a:t>
            </a:r>
            <a:r>
              <a:rPr lang="cs-CZ" sz="1600" dirty="0"/>
              <a:t> sleduje základní charakteristiky konkrétního odvětví :</a:t>
            </a:r>
          </a:p>
          <a:p>
            <a:pPr lvl="1" algn="just"/>
            <a:r>
              <a:rPr lang="cs-CZ" sz="1400" dirty="0"/>
              <a:t>počet a velikosti podniků v odvětví;</a:t>
            </a:r>
          </a:p>
          <a:p>
            <a:pPr lvl="1" algn="just"/>
            <a:r>
              <a:rPr lang="cs-CZ" sz="1400" dirty="0"/>
              <a:t>typy produktů a služeb na daném odvětví;</a:t>
            </a:r>
          </a:p>
          <a:p>
            <a:pPr lvl="1" algn="just"/>
            <a:r>
              <a:rPr lang="cs-CZ" sz="1400" dirty="0"/>
              <a:t>sílu jednotlivých podniků v daném odvětví;</a:t>
            </a:r>
          </a:p>
          <a:p>
            <a:pPr lvl="1" algn="just"/>
            <a:r>
              <a:rPr lang="cs-CZ" sz="1400" dirty="0"/>
              <a:t>velikost tržních bariér daného odvětví.</a:t>
            </a:r>
          </a:p>
          <a:p>
            <a:pPr algn="just"/>
            <a:r>
              <a:rPr lang="cs-CZ" sz="1600" b="1" dirty="0"/>
              <a:t>Analýza hybných sil</a:t>
            </a:r>
            <a:r>
              <a:rPr lang="cs-CZ" sz="1600" dirty="0"/>
              <a:t> odvětví má za účel vymezit síly v odvětví, které jsou určující pro podnik v konkrétním odvětví. Postup při analýze hybných sil odvětví zahrnuje tyto kroky :</a:t>
            </a:r>
          </a:p>
          <a:p>
            <a:pPr lvl="1" algn="just"/>
            <a:r>
              <a:rPr lang="cs-CZ" sz="1400" dirty="0"/>
              <a:t>definování relevantního odvětví;</a:t>
            </a:r>
          </a:p>
          <a:p>
            <a:pPr lvl="1" algn="just"/>
            <a:r>
              <a:rPr lang="cs-CZ" sz="1400" dirty="0"/>
              <a:t>identifikace klíčových hráčů, sil v jednotlivých skupinách podle </a:t>
            </a:r>
            <a:r>
              <a:rPr lang="cs-CZ" sz="1400" dirty="0" err="1"/>
              <a:t>Porterovy</a:t>
            </a:r>
            <a:r>
              <a:rPr lang="cs-CZ" sz="1400" dirty="0"/>
              <a:t> analýzy konkurence;</a:t>
            </a:r>
          </a:p>
          <a:p>
            <a:pPr lvl="1" algn="just"/>
            <a:r>
              <a:rPr lang="cs-CZ" sz="1400" dirty="0"/>
              <a:t>určení síly jednotlivých sil a zdrojů jejich síly;</a:t>
            </a:r>
          </a:p>
          <a:p>
            <a:pPr lvl="1" algn="just"/>
            <a:r>
              <a:rPr lang="cs-CZ" sz="1400" dirty="0"/>
              <a:t>zhodnocení celkové struktury odvětví.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</a:t>
            </a:r>
          </a:p>
        </p:txBody>
      </p:sp>
    </p:spTree>
    <p:extLst>
      <p:ext uri="{BB962C8B-B14F-4D97-AF65-F5344CB8AC3E}">
        <p14:creationId xmlns:p14="http://schemas.microsoft.com/office/powerpoint/2010/main" val="23020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512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err="1"/>
              <a:t>Porterova</a:t>
            </a:r>
            <a:r>
              <a:rPr lang="cs-CZ" sz="1600" b="1" dirty="0"/>
              <a:t> analýza pěti konkurenčních sil</a:t>
            </a:r>
            <a:r>
              <a:rPr lang="cs-CZ" sz="1600" dirty="0"/>
              <a:t> hodnotí konkurenční síly v daném odvětví, které ovlivňují dlouhodobou ziskovou přitažlivost konkrétního odvětví. K hodnoceným konkurenčním silám patří (Porter, 1994):</a:t>
            </a:r>
          </a:p>
          <a:p>
            <a:pPr lvl="1" algn="just"/>
            <a:r>
              <a:rPr lang="cs-CZ" sz="1400" b="1" dirty="0"/>
              <a:t>Stávající konkurenti</a:t>
            </a:r>
            <a:r>
              <a:rPr lang="cs-CZ" sz="1400" dirty="0"/>
              <a:t> – jejich schopnost ovlivnit cenu a nabízené množství daného výrobku/služby.</a:t>
            </a:r>
          </a:p>
          <a:p>
            <a:pPr lvl="1" algn="just"/>
            <a:r>
              <a:rPr lang="cs-CZ" sz="1400" b="1" dirty="0"/>
              <a:t>Potenciální konkurenti</a:t>
            </a:r>
            <a:r>
              <a:rPr lang="cs-CZ" sz="1400" dirty="0"/>
              <a:t> – možnost, že vstoupí na trh a ovlivní cenu a nabízené množství daného výrobku/služby.</a:t>
            </a:r>
          </a:p>
          <a:p>
            <a:pPr lvl="1" algn="just"/>
            <a:r>
              <a:rPr lang="cs-CZ" sz="1400" b="1" dirty="0"/>
              <a:t>Dodavatelé</a:t>
            </a:r>
            <a:r>
              <a:rPr lang="cs-CZ" sz="1400" dirty="0"/>
              <a:t> – jejich schopnost ovlivnit cenu a nabízené množství potřebných vstupů.</a:t>
            </a:r>
          </a:p>
          <a:p>
            <a:pPr lvl="1" algn="just"/>
            <a:r>
              <a:rPr lang="cs-CZ" sz="1400" b="1" dirty="0"/>
              <a:t>Kupující</a:t>
            </a:r>
            <a:r>
              <a:rPr lang="cs-CZ" sz="1400" dirty="0"/>
              <a:t> – jejich schopnost ovlivnit cenu a poptávané množství daného výrobku/služby.</a:t>
            </a:r>
          </a:p>
          <a:p>
            <a:pPr lvl="1" algn="just"/>
            <a:r>
              <a:rPr lang="cs-CZ" sz="1400" b="1" dirty="0"/>
              <a:t>Substituty </a:t>
            </a:r>
            <a:r>
              <a:rPr lang="cs-CZ" sz="1400" dirty="0"/>
              <a:t>– cena a nabízené množství výrobků/služeb aspoň částečně schopných nahradit daný výrobek/službu.</a:t>
            </a:r>
          </a:p>
          <a:p>
            <a:pPr lvl="0" algn="just"/>
            <a:r>
              <a:rPr lang="cs-CZ" sz="1600" dirty="0"/>
              <a:t>V souvislosti s výraznými změnami v podnikatelském prostředí, dochází k určitým modifikacím tohoto tradičního modelu konkurenčních sil. Například se přidává šestá síla, a to komplementární produkty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</a:t>
            </a:r>
          </a:p>
        </p:txBody>
      </p:sp>
    </p:spTree>
    <p:extLst>
      <p:ext uri="{BB962C8B-B14F-4D97-AF65-F5344CB8AC3E}">
        <p14:creationId xmlns:p14="http://schemas.microsoft.com/office/powerpoint/2010/main" val="31595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dirty="0" err="1"/>
              <a:t>Porterova</a:t>
            </a:r>
            <a:r>
              <a:rPr lang="cs-CZ" dirty="0"/>
              <a:t> analýza pěti konkurenčních sil</a:t>
            </a:r>
          </a:p>
        </p:txBody>
      </p:sp>
      <p:pic>
        <p:nvPicPr>
          <p:cNvPr id="5" name="Obrázek 4" descr="Porter_5_si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843558"/>
            <a:ext cx="691276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55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Atraktivita odvětví</a:t>
            </a:r>
            <a:r>
              <a:rPr lang="cs-CZ" sz="1600" dirty="0"/>
              <a:t> představuje multikriteriální hodnocení daného odvětví na základě vybraných faktorů a jejich váženého hodnocení. Váchal a Váchalová (2001) uvádějí, že těchto faktorů je 15 a hodnotí se pomocí stupnice 1 až 10. Čím je atraktivita vyšší, tak tím větší možnost má podnik uplatnit své zdroje a schopnosti. Různí autoři zahrnují do faktorů hodnotících atraktivitu odvětví různé prvky. 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Shrivastava</a:t>
            </a:r>
            <a:r>
              <a:rPr lang="cs-CZ" sz="1400" b="1" i="1" dirty="0"/>
              <a:t> (1994)</a:t>
            </a:r>
          </a:p>
          <a:p>
            <a:pPr lvl="1" algn="just"/>
            <a:r>
              <a:rPr lang="cs-CZ" sz="1400" b="1" i="1" dirty="0"/>
              <a:t>Faktory atraktivity dle Sedláčkové (2000)</a:t>
            </a:r>
          </a:p>
          <a:p>
            <a:pPr lvl="1" algn="just"/>
            <a:r>
              <a:rPr lang="cs-CZ" sz="1400" b="1" i="1" dirty="0"/>
              <a:t>Faktory atraktivity dle Tiché a Hrona (2003)</a:t>
            </a:r>
          </a:p>
          <a:p>
            <a:pPr lvl="1" algn="just"/>
            <a:r>
              <a:rPr lang="cs-CZ" sz="1400" b="1" i="1" dirty="0"/>
              <a:t>Faktory atraktivity dle Kováře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Portera</a:t>
            </a:r>
            <a:endParaRPr lang="cs-CZ" sz="1400" b="1" i="1" dirty="0"/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 hodnocení úrovně a vyspělosti odvětví se používá metoda Michaela E. </a:t>
            </a:r>
            <a:r>
              <a:rPr lang="cs-CZ" sz="1600" dirty="0" err="1"/>
              <a:t>Portera</a:t>
            </a:r>
            <a:r>
              <a:rPr lang="cs-CZ" sz="1600" dirty="0"/>
              <a:t> nazývaná jako tzv. </a:t>
            </a:r>
            <a:r>
              <a:rPr lang="cs-CZ" sz="1600" b="1" dirty="0" err="1"/>
              <a:t>Porterův</a:t>
            </a:r>
            <a:r>
              <a:rPr lang="cs-CZ" sz="1600" b="1" dirty="0"/>
              <a:t> diamant</a:t>
            </a:r>
            <a:r>
              <a:rPr lang="cs-CZ" sz="1600" dirty="0"/>
              <a:t>. </a:t>
            </a:r>
            <a:r>
              <a:rPr lang="cs-CZ" sz="1600" dirty="0" err="1"/>
              <a:t>Porterův</a:t>
            </a:r>
            <a:r>
              <a:rPr lang="cs-CZ" sz="1600" dirty="0"/>
              <a:t> diamant vymezuje čtyři základní skupiny faktorů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III</a:t>
            </a:r>
          </a:p>
        </p:txBody>
      </p:sp>
    </p:spTree>
    <p:extLst>
      <p:ext uri="{BB962C8B-B14F-4D97-AF65-F5344CB8AC3E}">
        <p14:creationId xmlns:p14="http://schemas.microsoft.com/office/powerpoint/2010/main" val="110322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diamant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31840" y="1073334"/>
            <a:ext cx="2160240" cy="791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Podniková strategie, struktura a rivalita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677413" y="2283717"/>
            <a:ext cx="2160240" cy="877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Podmínky výrobních faktorů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31840" y="3570388"/>
            <a:ext cx="2160240" cy="886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Související a podpůrná odvětví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514155" y="2283717"/>
            <a:ext cx="2160240" cy="8772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Podmínky na straně poptávky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757533" y="1442848"/>
            <a:ext cx="1368152" cy="792088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292080" y="1366380"/>
            <a:ext cx="1656184" cy="88732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9" idx="1"/>
          </p:cNvCxnSpPr>
          <p:nvPr/>
        </p:nvCxnSpPr>
        <p:spPr>
          <a:xfrm>
            <a:off x="1619672" y="3200243"/>
            <a:ext cx="1512168" cy="81349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364088" y="3209716"/>
            <a:ext cx="1584176" cy="978073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4" idx="2"/>
            <a:endCxn id="9" idx="0"/>
          </p:cNvCxnSpPr>
          <p:nvPr/>
        </p:nvCxnSpPr>
        <p:spPr>
          <a:xfrm>
            <a:off x="4211960" y="1864791"/>
            <a:ext cx="0" cy="1705597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8" idx="3"/>
            <a:endCxn id="11" idx="1"/>
          </p:cNvCxnSpPr>
          <p:nvPr/>
        </p:nvCxnSpPr>
        <p:spPr>
          <a:xfrm>
            <a:off x="2837653" y="2722326"/>
            <a:ext cx="2676502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87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mapy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mapy jsou vytvářeny na základě zkoumání odlišností podniků v daném odvětví.</a:t>
            </a:r>
          </a:p>
          <a:p>
            <a:pPr algn="just"/>
            <a:r>
              <a:rPr lang="cs-CZ" sz="1600" dirty="0"/>
              <a:t>Mají smysl zejména v těch odvětvích, ve kterých existuje více skupin konkurentů lišících se různými charakteristikami a mající významné postavení na trhu.</a:t>
            </a:r>
          </a:p>
          <a:p>
            <a:pPr algn="just"/>
            <a:r>
              <a:rPr lang="cs-CZ" sz="1600" dirty="0"/>
              <a:t>Tyto skupiny podniků jsou poté podle vybraných charakteristik znázorněny na mapě o dvou proměnných. Tím se vytvoří na celkovém trhu jakési strategické oblasti, prostory, strategické skupiny konkurentů. Přičemž velikost jednotlivých kružnic označuje podíl strategické skupiny na celkovém trhu.  </a:t>
            </a:r>
          </a:p>
          <a:p>
            <a:pPr algn="just"/>
            <a:r>
              <a:rPr lang="cs-CZ" sz="1600" dirty="0"/>
              <a:t>Strategické mapy jsou významným, užitečným a jednoduchým nástrojem analýzy odvětví. Umožňují lépe poznat charakter odvětvové konkurence a provést změnu odvětví nebo strategické </a:t>
            </a:r>
            <a:r>
              <a:rPr lang="cs-CZ" sz="1600"/>
              <a:t>skupiny zákazníků.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413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mapy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E059790-C42C-47EA-94F0-461D87BE53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8"/>
          <a:stretch/>
        </p:blipFill>
        <p:spPr>
          <a:xfrm>
            <a:off x="1331640" y="771550"/>
            <a:ext cx="5616623" cy="384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978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mapy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001552-74DC-429B-93B2-D27F1B0F50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755982"/>
            <a:ext cx="3942184" cy="394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6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err="1"/>
              <a:t>Rumelt</a:t>
            </a:r>
            <a:r>
              <a:rPr lang="cs-CZ" sz="1600" dirty="0"/>
              <a:t> (2011) poukazuje na to, co strategie není: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bombastické prohlášení </a:t>
            </a:r>
            <a:r>
              <a:rPr lang="cs-CZ" sz="1600" dirty="0"/>
              <a:t>(jako třeba: Naše strategie je zvítězit), které je pouhou propagací vlastních přání a myšlenek.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neschopnost čelit konkurenčním výzvám</a:t>
            </a:r>
            <a:r>
              <a:rPr lang="cs-CZ" sz="1600" dirty="0"/>
              <a:t>, kdy podnik nemá jasně definované konkurenční možnosti a manažeři nemají přesně stanovený postup.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nejsou operativní opatření, konkurenční srovnání nebo taktické nástroje </a:t>
            </a:r>
            <a:r>
              <a:rPr lang="cs-CZ" sz="1600" dirty="0"/>
              <a:t>(jako např. slevy, marketingová opatření apod.).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Co strategie není</a:t>
            </a:r>
          </a:p>
        </p:txBody>
      </p:sp>
    </p:spTree>
    <p:extLst>
      <p:ext uri="{BB962C8B-B14F-4D97-AF65-F5344CB8AC3E}">
        <p14:creationId xmlns:p14="http://schemas.microsoft.com/office/powerpoint/2010/main" val="12851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 analýzu trhu je potřeba si vymezit základní pojmy související s měřením trhu:</a:t>
            </a:r>
          </a:p>
          <a:p>
            <a:pPr lvl="1" algn="just"/>
            <a:r>
              <a:rPr lang="cs-CZ" sz="1600" b="1" dirty="0"/>
              <a:t>Potenciál trhu </a:t>
            </a:r>
            <a:r>
              <a:rPr lang="cs-CZ" sz="1600" dirty="0"/>
              <a:t>je horní limit poptávky uspokojitelné všemi dodavateli na určitém trhu. Tržní potenciál představuje maximum možných nákupů produktů, skupin produktů nebo služeb jako celek během určitého období, zpravidla kalendářního roku.</a:t>
            </a:r>
          </a:p>
          <a:p>
            <a:pPr lvl="1" algn="just"/>
            <a:r>
              <a:rPr lang="cs-CZ" sz="1600" b="1" dirty="0"/>
              <a:t>Velikost trhu </a:t>
            </a:r>
            <a:r>
              <a:rPr lang="cs-CZ" sz="1600" dirty="0"/>
              <a:t>představuje úroveň poptávaného množství uspokojeného všemi dodavateli na určitém trhu během určitého období. Velikost trhu také nazývaná tržní kapacita a je to celková hodnota všech skutečně realizovaných nákupů zákazníky za určité časové období.</a:t>
            </a:r>
          </a:p>
          <a:p>
            <a:pPr lvl="1" algn="just"/>
            <a:r>
              <a:rPr lang="cs-CZ" sz="1600" b="1" dirty="0"/>
              <a:t>Tržní podíl </a:t>
            </a:r>
            <a:r>
              <a:rPr lang="cs-CZ" sz="1600" dirty="0"/>
              <a:t>je úroveň poptávky uspokojené jedním dodavatelem v určitém časovém období. Tržní podíl představuje celkovou hodnotu všech skutečně realizovaných nákupů produktů od jedné společnosti za určité časové období. Tržní podíl se uvádí absolutně nebo relativně vzhledem ke konkurenci.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Analýza trhu - Měření trhu</a:t>
            </a:r>
          </a:p>
        </p:txBody>
      </p:sp>
    </p:spTree>
    <p:extLst>
      <p:ext uri="{BB962C8B-B14F-4D97-AF65-F5344CB8AC3E}">
        <p14:creationId xmlns:p14="http://schemas.microsoft.com/office/powerpoint/2010/main" val="1934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Pokud chápeme trh jako určitou skupinu zákazníků, pak </a:t>
            </a:r>
            <a:r>
              <a:rPr lang="cs-CZ" sz="1600" b="1" dirty="0"/>
              <a:t>analýza zákazníků</a:t>
            </a:r>
            <a:r>
              <a:rPr lang="cs-CZ" sz="1600" dirty="0"/>
              <a:t> slouží k identifikaci zákazníků, kteří přicházejí v úvahu v souvislosti s konkrétní tržní nabídkou, můžeme trh rozdělit (</a:t>
            </a:r>
            <a:r>
              <a:rPr lang="cs-CZ" sz="1600" dirty="0" err="1"/>
              <a:t>Kotler</a:t>
            </a:r>
            <a:r>
              <a:rPr lang="cs-CZ" sz="1600" dirty="0"/>
              <a:t> 2001):</a:t>
            </a:r>
          </a:p>
          <a:p>
            <a:pPr lvl="1" algn="just"/>
            <a:r>
              <a:rPr lang="cs-CZ" sz="1600" i="1" dirty="0"/>
              <a:t>Tržní potenciál</a:t>
            </a:r>
            <a:r>
              <a:rPr lang="cs-CZ" sz="1600" dirty="0"/>
              <a:t>, který je tvořen souborem potenciálních zákazníků projevující zájem o konkrétní tržní nabídku</a:t>
            </a:r>
          </a:p>
          <a:p>
            <a:pPr lvl="1" algn="just"/>
            <a:r>
              <a:rPr lang="cs-CZ" sz="1600" i="1" dirty="0"/>
              <a:t>Disponibilní trh</a:t>
            </a:r>
            <a:r>
              <a:rPr lang="cs-CZ" sz="1600" dirty="0"/>
              <a:t>, který je tvořen potenciálními zákazníky, kteří mají dostatek peněžních prostředků a nabízený produkt je pro ně dostupný.</a:t>
            </a:r>
          </a:p>
          <a:p>
            <a:pPr lvl="1" algn="just"/>
            <a:r>
              <a:rPr lang="cs-CZ" sz="1600" i="1" dirty="0"/>
              <a:t>Kompetenční disponibilní trh</a:t>
            </a:r>
            <a:r>
              <a:rPr lang="cs-CZ" sz="1600" dirty="0"/>
              <a:t>, který je tvořen potenciálními zákazníky s dostatkem peněžních prostředků, kteří jsou kompetentní výrobek používat. </a:t>
            </a:r>
          </a:p>
          <a:p>
            <a:pPr lvl="1" algn="just"/>
            <a:r>
              <a:rPr lang="cs-CZ" sz="1600" i="1" dirty="0"/>
              <a:t>Obsluhovaný (cílový) trh</a:t>
            </a:r>
            <a:r>
              <a:rPr lang="cs-CZ" sz="1600" dirty="0"/>
              <a:t> je tou částí kompetenčního trhu, o kterou se rozhodl podnik usilovat.</a:t>
            </a:r>
          </a:p>
          <a:p>
            <a:pPr lvl="1" algn="just"/>
            <a:r>
              <a:rPr lang="cs-CZ" sz="1600" i="1" dirty="0"/>
              <a:t>Proniknutý trh</a:t>
            </a:r>
            <a:r>
              <a:rPr lang="cs-CZ" sz="1600" dirty="0"/>
              <a:t> tvoří zákazníci, kteří si již zakoupili produkt konkrétního podniku.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trhu</a:t>
            </a:r>
          </a:p>
        </p:txBody>
      </p:sp>
    </p:spTree>
    <p:extLst>
      <p:ext uri="{BB962C8B-B14F-4D97-AF65-F5344CB8AC3E}">
        <p14:creationId xmlns:p14="http://schemas.microsoft.com/office/powerpoint/2010/main" val="39074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Výzkum trhu představuje specifikaci, shromažďování, analýzu a interpretaci informací sloužící jako podklad pro rozhodování manažera.</a:t>
            </a:r>
          </a:p>
          <a:p>
            <a:pPr algn="just"/>
            <a:r>
              <a:rPr lang="cs-CZ" sz="1600" dirty="0"/>
              <a:t>Výzkum trhu je částí podnikového informačního systému, který je tvořen: interním informačním systémem, externím zpravodajský systémem, výzkumným systémem, systém na podporu rozhodování.</a:t>
            </a:r>
          </a:p>
          <a:p>
            <a:pPr algn="just"/>
            <a:r>
              <a:rPr lang="cs-CZ" sz="1600" b="1" dirty="0"/>
              <a:t>Proces výzkumu trhu </a:t>
            </a:r>
            <a:r>
              <a:rPr lang="cs-CZ" sz="1600" dirty="0"/>
              <a:t>představuje postupné kroky vedoucí od přípravy výzkumu směřující ke skutečné realizaci výzkumu. Přestože se každý výzkum a jeho průběh vyznačuje zvláštnostmi a odlišnostmi, můžeme jej rozdělit do třech základních fází:</a:t>
            </a:r>
          </a:p>
          <a:p>
            <a:pPr lvl="1" algn="just"/>
            <a:r>
              <a:rPr lang="cs-CZ" sz="1600" dirty="0"/>
              <a:t>fáze přípravná – stanovení cíle výzkumu, specifikace výzkumného problému, navržení plánu výzkumu;</a:t>
            </a:r>
          </a:p>
          <a:p>
            <a:pPr lvl="1" algn="just"/>
            <a:r>
              <a:rPr lang="cs-CZ" sz="1600" dirty="0"/>
              <a:t>fáze realizační – sběr informací, analýza dat, přeměna datové struktury do informace;</a:t>
            </a:r>
          </a:p>
          <a:p>
            <a:pPr lvl="1" algn="just"/>
            <a:r>
              <a:rPr lang="cs-CZ" sz="1600" dirty="0"/>
              <a:t>fáze prezentační – písemná a ústní prezentace výsledků výzkumu.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Výzkum trhu</a:t>
            </a:r>
          </a:p>
        </p:txBody>
      </p:sp>
    </p:spTree>
    <p:extLst>
      <p:ext uri="{BB962C8B-B14F-4D97-AF65-F5344CB8AC3E}">
        <p14:creationId xmlns:p14="http://schemas.microsoft.com/office/powerpoint/2010/main" val="252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globalizačních trendů </a:t>
            </a:r>
            <a:r>
              <a:rPr lang="cs-CZ" sz="1600" dirty="0"/>
              <a:t>sleduje především:</a:t>
            </a:r>
          </a:p>
          <a:p>
            <a:pPr lvl="1" algn="just"/>
            <a:r>
              <a:rPr lang="cs-CZ" sz="1600" dirty="0"/>
              <a:t>nákladovost (náklady na vývoj a zavádění technologií, dopravu a zdroje), </a:t>
            </a:r>
          </a:p>
          <a:p>
            <a:pPr lvl="1" algn="just"/>
            <a:r>
              <a:rPr lang="cs-CZ" sz="1600" dirty="0"/>
              <a:t>zákazníky</a:t>
            </a:r>
            <a:r>
              <a:rPr lang="cs-CZ" sz="1600" b="1" dirty="0"/>
              <a:t> </a:t>
            </a:r>
            <a:r>
              <a:rPr lang="cs-CZ" sz="1600" dirty="0"/>
              <a:t>(jejich požadavky a možnost uplatnění jednotných forem marketingu), </a:t>
            </a:r>
          </a:p>
          <a:p>
            <a:pPr lvl="1" algn="just"/>
            <a:r>
              <a:rPr lang="cs-CZ" sz="1600" dirty="0"/>
              <a:t>národní specifika (podpora podnikání a protekce státu, uplatňování technických standardů, institucionální normy, celní bariéry) </a:t>
            </a:r>
          </a:p>
          <a:p>
            <a:pPr lvl="1" algn="just"/>
            <a:r>
              <a:rPr lang="cs-CZ" sz="1600" dirty="0"/>
              <a:t>konkurenc</a:t>
            </a:r>
            <a:r>
              <a:rPr lang="cs-CZ" sz="1600" b="1" dirty="0"/>
              <a:t>i </a:t>
            </a:r>
            <a:r>
              <a:rPr lang="cs-CZ" sz="1600" dirty="0"/>
              <a:t>(projevy globální konkurence v její „super“ a „hyper“ podobě). </a:t>
            </a:r>
          </a:p>
          <a:p>
            <a:pPr algn="just"/>
            <a:r>
              <a:rPr lang="cs-CZ" sz="1600" dirty="0"/>
              <a:t>Tato metoda často bývá označovaná jako </a:t>
            </a:r>
            <a:r>
              <a:rPr lang="cs-CZ" sz="1600" b="1" dirty="0"/>
              <a:t>metoda „4C“ </a:t>
            </a:r>
            <a:r>
              <a:rPr lang="cs-CZ" sz="1600" dirty="0"/>
              <a:t>neboť je tvořena slovy</a:t>
            </a:r>
          </a:p>
          <a:p>
            <a:pPr lvl="1" algn="just"/>
            <a:r>
              <a:rPr lang="cs-CZ" sz="1600" dirty="0"/>
              <a:t>CUSTOMER (zákazník), </a:t>
            </a:r>
          </a:p>
          <a:p>
            <a:pPr lvl="1" algn="just"/>
            <a:r>
              <a:rPr lang="cs-CZ" sz="1600" dirty="0"/>
              <a:t>COUNTRY (národní specifika), 	</a:t>
            </a:r>
          </a:p>
          <a:p>
            <a:pPr lvl="1" algn="just"/>
            <a:r>
              <a:rPr lang="cs-CZ" sz="1600" dirty="0"/>
              <a:t>COMPETITION (konkurence)  </a:t>
            </a:r>
          </a:p>
          <a:p>
            <a:pPr lvl="1" algn="just"/>
            <a:r>
              <a:rPr lang="cs-CZ" sz="1600" dirty="0"/>
              <a:t>COST (náklady). </a:t>
            </a:r>
          </a:p>
          <a:p>
            <a:pPr algn="just"/>
            <a:r>
              <a:rPr lang="cs-CZ" sz="1600" dirty="0"/>
              <a:t>Výsledkem této analýzy by mělo být navržení země, do které podnik umístí svůj závod, na kolika trzích bude podnik své produkty nabízet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Analýza globalizačních trendů</a:t>
            </a:r>
          </a:p>
        </p:txBody>
      </p:sp>
    </p:spTree>
    <p:extLst>
      <p:ext uri="{BB962C8B-B14F-4D97-AF65-F5344CB8AC3E}">
        <p14:creationId xmlns:p14="http://schemas.microsoft.com/office/powerpoint/2010/main" val="18817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průběhu využívání strategie lze konstatovat, že dochází k propadu nebo naopak k propadu plnění stanovených úkolů, což vytváří určitý rozdíl mezi plánem a skutečností. Tyto možné změny jsou způsobeny jak vnitřními tak vnějšími poměry, které je nutno urychleně odstranit.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Příčiny vzniku odchylky od plánu v negativním směru jsou často způsobeny působením těchto jevů:</a:t>
            </a:r>
          </a:p>
          <a:p>
            <a:pPr lvl="1" algn="just"/>
            <a:r>
              <a:rPr lang="cs-CZ" sz="1600" dirty="0"/>
              <a:t>Nečekaným vývojem okolí podniku.</a:t>
            </a:r>
          </a:p>
          <a:p>
            <a:pPr lvl="1" algn="just"/>
            <a:r>
              <a:rPr lang="cs-CZ" sz="1600" dirty="0"/>
              <a:t>Sílícím vlivem konkurence a jejími nečekanými aktivitami.</a:t>
            </a:r>
          </a:p>
          <a:p>
            <a:pPr lvl="1" algn="just"/>
            <a:r>
              <a:rPr lang="cs-CZ" sz="1600" dirty="0"/>
              <a:t>Změnou hodnot zákaznického segmentu.</a:t>
            </a:r>
          </a:p>
          <a:p>
            <a:pPr lvl="1" algn="just"/>
            <a:r>
              <a:rPr lang="cs-CZ" sz="1600" dirty="0"/>
              <a:t>Nevhodným výběrem zaměstnanců a jejich nesprávným vedením.</a:t>
            </a:r>
          </a:p>
          <a:p>
            <a:pPr lvl="1" algn="just"/>
            <a:r>
              <a:rPr lang="cs-CZ" sz="1600" dirty="0"/>
              <a:t>Požadavky vlivné zájmové skupiny.</a:t>
            </a:r>
          </a:p>
          <a:p>
            <a:pPr lvl="1" algn="just"/>
            <a:r>
              <a:rPr lang="cs-CZ" sz="1600" dirty="0"/>
              <a:t>Nesprávně zpracovaným plánem podnikových aktivit.</a:t>
            </a:r>
          </a:p>
          <a:p>
            <a:pPr lvl="1" algn="just"/>
            <a:r>
              <a:rPr lang="cs-CZ" sz="1600" dirty="0"/>
              <a:t>Nevhodnou realizací dílčích strategických opatření.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Analýza strategické mezery</a:t>
            </a:r>
          </a:p>
        </p:txBody>
      </p:sp>
    </p:spTree>
    <p:extLst>
      <p:ext uri="{BB962C8B-B14F-4D97-AF65-F5344CB8AC3E}">
        <p14:creationId xmlns:p14="http://schemas.microsoft.com/office/powerpoint/2010/main" val="25072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interního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1601060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</a:p>
          <a:p>
            <a:pPr algn="just"/>
            <a:r>
              <a:rPr lang="cs-CZ" sz="1600" dirty="0"/>
              <a:t>Interní prostředí podniku můžeme označit jako organizační úroveň podnikatelského prostředí, jelikož se týká čistě podniku jako organizace. </a:t>
            </a:r>
          </a:p>
          <a:p>
            <a:pPr algn="just"/>
            <a:r>
              <a:rPr lang="cs-CZ" sz="16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prostředí podniku</a:t>
            </a:r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interního prostředí podniku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/>
              <a:t>Nehmotné 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/>
              <a:t>Klíčova kompetence (</a:t>
            </a:r>
            <a:r>
              <a:rPr lang="cs-CZ" sz="1500" dirty="0" err="1"/>
              <a:t>core</a:t>
            </a:r>
            <a:r>
              <a:rPr lang="cs-CZ" sz="1500" dirty="0"/>
              <a:t> </a:t>
            </a:r>
            <a:r>
              <a:rPr lang="cs-CZ" sz="1500" dirty="0" err="1"/>
              <a:t>competence</a:t>
            </a:r>
            <a:r>
              <a:rPr lang="cs-CZ" sz="1500" dirty="0"/>
              <a:t>) je schopnost, aktivum nebo technologie, které přinášejí hodnotu zákazníkům, podporují růst podniku a odlišují podnik od jejich současných i budoucích konkurentů. </a:t>
            </a:r>
          </a:p>
          <a:p>
            <a:pPr algn="just"/>
            <a:r>
              <a:rPr lang="cs-CZ" sz="1500" dirty="0"/>
              <a:t>Klíčové kompetence vedou k získání a udržení konkurenční výhody na trhu. </a:t>
            </a:r>
          </a:p>
          <a:p>
            <a:pPr algn="just"/>
            <a:r>
              <a:rPr lang="cs-CZ" sz="1500" dirty="0"/>
              <a:t>Klíčovou kompetencí tedy může být něco, co je přínosné pro zákazníky, přičemž zákazníci tento přínos vnímají a oceňují. </a:t>
            </a:r>
          </a:p>
          <a:p>
            <a:pPr algn="just"/>
            <a:r>
              <a:rPr lang="cs-CZ" sz="1500" dirty="0"/>
              <a:t>Může to být například unikátní technologie, která dokáže produkt zhotovit v mimořádné kvalitě, nebo mimořádně levně. </a:t>
            </a:r>
          </a:p>
          <a:p>
            <a:pPr algn="just"/>
            <a:r>
              <a:rPr lang="cs-CZ" sz="1500" dirty="0"/>
              <a:t>Důležité je, že klíčová kompetence je v jistém smyslu unikátní a z ní pramenící přínosy jsou pro zákazníky odlišitelné od toho, co jim nabízí konkurence. </a:t>
            </a:r>
          </a:p>
          <a:p>
            <a:pPr algn="just"/>
            <a:r>
              <a:rPr lang="cs-CZ" sz="1500" dirty="0"/>
              <a:t>Výsledkem vhodně uplatněné klíčové kompetence bude konkurenční výhoda podniku.</a:t>
            </a:r>
          </a:p>
          <a:p>
            <a:pPr algn="just"/>
            <a:r>
              <a:rPr lang="cs-CZ" sz="1500" b="1" dirty="0"/>
              <a:t>Požadavky na klíčové kompetence</a:t>
            </a:r>
          </a:p>
          <a:p>
            <a:pPr lvl="1" algn="just"/>
            <a:r>
              <a:rPr lang="cs-CZ" sz="1500" dirty="0"/>
              <a:t>Relevance a důležitost pro rozhodování zákazníka</a:t>
            </a:r>
          </a:p>
          <a:p>
            <a:pPr lvl="1" algn="just"/>
            <a:r>
              <a:rPr lang="cs-CZ" sz="1500" dirty="0"/>
              <a:t>Obtížná </a:t>
            </a:r>
            <a:r>
              <a:rPr lang="cs-CZ" sz="1500" dirty="0" err="1"/>
              <a:t>napodobitelnost</a:t>
            </a:r>
            <a:endParaRPr lang="cs-CZ" sz="1500" dirty="0"/>
          </a:p>
          <a:p>
            <a:pPr lvl="1" algn="just"/>
            <a:r>
              <a:rPr lang="cs-CZ" sz="1500" dirty="0"/>
              <a:t>Možnosti využití ideálně na více trzích</a:t>
            </a:r>
          </a:p>
          <a:p>
            <a:pPr algn="just"/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I</a:t>
            </a:r>
          </a:p>
        </p:txBody>
      </p:sp>
    </p:spTree>
    <p:extLst>
      <p:ext uri="{BB962C8B-B14F-4D97-AF65-F5344CB8AC3E}">
        <p14:creationId xmlns:p14="http://schemas.microsoft.com/office/powerpoint/2010/main" val="564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„Dobrá strategie“ je tvořena třemi elementy (</a:t>
            </a:r>
            <a:r>
              <a:rPr lang="cs-CZ" sz="1600" dirty="0" err="1"/>
              <a:t>Rothaermel</a:t>
            </a:r>
            <a:r>
              <a:rPr lang="cs-CZ" sz="1600" dirty="0"/>
              <a:t>, 2017):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Diagnostika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Hlavní politika k řešení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Soubor ucelených opatření k realizaci hlavní politiky podniku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0" lvl="1" indent="0" algn="just">
              <a:buNone/>
            </a:pPr>
            <a:r>
              <a:rPr lang="cs-CZ" sz="1600" dirty="0"/>
              <a:t>Koncepční rámec strategie podle M.E. </a:t>
            </a:r>
            <a:r>
              <a:rPr lang="cs-CZ" sz="1600" dirty="0" err="1"/>
              <a:t>Portera</a:t>
            </a:r>
            <a:r>
              <a:rPr lang="cs-CZ" sz="1600" dirty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Jedinečnost (unikátnost)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Vytváření kompromisů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Soulad v celém hodnotovém řetězci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M.E. Porter: být nejlepší x být jedinečný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„Dobrá strategie“</a:t>
            </a:r>
          </a:p>
        </p:txBody>
      </p:sp>
    </p:spTree>
    <p:extLst>
      <p:ext uri="{BB962C8B-B14F-4D97-AF65-F5344CB8AC3E}">
        <p14:creationId xmlns:p14="http://schemas.microsoft.com/office/powerpoint/2010/main" val="36394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/>
              <a:t>Informačními zdroji k analýze interního prostředí podniku je především informační systém podniku, rozbory a hodnocení podnikových aktivit, šetření v podniku aj.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Analýza hodnototvorného řetězce</a:t>
            </a:r>
          </a:p>
          <a:p>
            <a:pPr algn="just"/>
            <a:r>
              <a:rPr lang="cs-CZ" sz="1600" dirty="0"/>
              <a:t>Metoda 7S</a:t>
            </a:r>
          </a:p>
          <a:p>
            <a:pPr algn="just"/>
            <a:r>
              <a:rPr lang="cs-CZ" sz="1600" dirty="0"/>
              <a:t>Metoda 6M</a:t>
            </a:r>
          </a:p>
          <a:p>
            <a:pPr algn="just"/>
            <a:r>
              <a:rPr lang="cs-CZ" sz="1600" dirty="0"/>
              <a:t>Metoda VRIO</a:t>
            </a:r>
          </a:p>
          <a:p>
            <a:pPr algn="just"/>
            <a:r>
              <a:rPr lang="cs-CZ" sz="1600" dirty="0"/>
              <a:t>Model EFQM a Model CAF</a:t>
            </a:r>
          </a:p>
          <a:p>
            <a:pPr algn="just"/>
            <a:r>
              <a:rPr lang="cs-CZ" sz="1600" dirty="0"/>
              <a:t>Finanční analýza</a:t>
            </a:r>
          </a:p>
          <a:p>
            <a:pPr algn="just"/>
            <a:r>
              <a:rPr lang="cs-CZ" sz="1600" dirty="0"/>
              <a:t>SWOT analýza</a:t>
            </a:r>
          </a:p>
          <a:p>
            <a:pPr algn="just"/>
            <a:r>
              <a:rPr lang="cs-CZ" sz="1600" dirty="0"/>
              <a:t>Produktové 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interního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podniku – hodnototvorné aktivity. </a:t>
            </a:r>
          </a:p>
          <a:p>
            <a:pPr algn="just"/>
            <a:r>
              <a:rPr lang="cs-CZ" sz="1600" dirty="0"/>
              <a:t>Při hodnocení těchto aktivit se podnikové aktivity člení na:</a:t>
            </a:r>
          </a:p>
          <a:p>
            <a:pPr algn="just"/>
            <a:r>
              <a:rPr lang="cs-CZ" sz="1600" i="1" dirty="0"/>
              <a:t>hlavní 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služby</a:t>
            </a:r>
          </a:p>
          <a:p>
            <a:pPr algn="just"/>
            <a:r>
              <a:rPr lang="cs-CZ" sz="1600" i="1" dirty="0"/>
              <a:t>podpůrné 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podniku. </a:t>
            </a:r>
          </a:p>
          <a:p>
            <a:pPr algn="just"/>
            <a:r>
              <a:rPr lang="cs-CZ" sz="1600" dirty="0"/>
              <a:t>Při 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Analýza hodnototvorného řetězce podle M. </a:t>
            </a:r>
            <a:r>
              <a:rPr lang="cs-CZ" dirty="0" err="1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88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Hodnototvorný řetězec M. </a:t>
            </a:r>
            <a:r>
              <a:rPr lang="cs-CZ" dirty="0" err="1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659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7S dává jednotlivé faktory interního prostředí do souvislostí a jednotlivé faktory spojovat s ostatními do jednoho celku, kde každý faktor má určitý vliv na některé další:</a:t>
            </a:r>
          </a:p>
          <a:p>
            <a:pPr lvl="1" algn="just"/>
            <a:r>
              <a:rPr lang="cs-CZ" sz="1400" dirty="0"/>
              <a:t>analýza 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/>
              <a:t>Je potřeba najít jednotlivé vazby a určit, o jaké faktory a vlivy se jedná, následně je pak podle potřeby pozměnit.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73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/>
              <a:t>Pomocí metody VRIO se posuzují tyto zdroje:</a:t>
            </a:r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/>
              <a:t>Jednotlivé zdroje jsou posuzovány z hlediska: </a:t>
            </a:r>
          </a:p>
          <a:p>
            <a:pPr lvl="1" algn="just"/>
            <a:r>
              <a:rPr lang="cs-CZ" sz="1400" b="1" dirty="0" err="1"/>
              <a:t>V</a:t>
            </a:r>
            <a:r>
              <a:rPr lang="cs-CZ" sz="1400" dirty="0" err="1"/>
              <a:t>alues</a:t>
            </a:r>
            <a:r>
              <a:rPr lang="cs-CZ" sz="1400" dirty="0"/>
              <a:t> – hodnota zdroje</a:t>
            </a:r>
          </a:p>
          <a:p>
            <a:pPr lvl="1" algn="just"/>
            <a:r>
              <a:rPr lang="cs-CZ" sz="1400" b="1" dirty="0" err="1"/>
              <a:t>R</a:t>
            </a:r>
            <a:r>
              <a:rPr lang="cs-CZ" sz="1400" dirty="0" err="1"/>
              <a:t>areness</a:t>
            </a:r>
            <a:r>
              <a:rPr lang="cs-CZ" sz="1400" dirty="0"/>
              <a:t> – vzácnost zdroje</a:t>
            </a:r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/>
              <a:t>I</a:t>
            </a:r>
            <a:r>
              <a:rPr lang="cs-CZ" sz="1400" dirty="0" err="1"/>
              <a:t>mitate</a:t>
            </a:r>
            <a:r>
              <a:rPr lang="cs-CZ" sz="1400" dirty="0"/>
              <a:t> – </a:t>
            </a:r>
            <a:r>
              <a:rPr lang="cs-CZ" sz="1400" dirty="0" err="1"/>
              <a:t>napodobitelnost</a:t>
            </a:r>
            <a:r>
              <a:rPr lang="cs-CZ" sz="1400" dirty="0"/>
              <a:t> zdroje</a:t>
            </a:r>
          </a:p>
          <a:p>
            <a:pPr lvl="1" algn="just"/>
            <a:r>
              <a:rPr lang="cs-CZ" sz="1400" b="1" dirty="0" err="1"/>
              <a:t>O</a:t>
            </a:r>
            <a:r>
              <a:rPr lang="cs-CZ" sz="1400" dirty="0" err="1"/>
              <a:t>rganization</a:t>
            </a:r>
            <a:r>
              <a:rPr lang="cs-CZ" sz="1400" dirty="0"/>
              <a:t> – schopnost organizovat zdroj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VRIO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  <p:pic>
        <p:nvPicPr>
          <p:cNvPr id="5" name="Zástupný symbol pro obsah 3" descr="resource-based-view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10693"/>
            <a:ext cx="6264695" cy="38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17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Aplikace metody VRIO</a:t>
            </a:r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0685451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/>
              <a:t>Účel 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/>
              <a:t>Kritéria: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Udržitelná konkurenční 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nevýhoda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parita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Strategické umístění</a:t>
            </a:r>
            <a:r>
              <a:rPr lang="cs-CZ" sz="2000" dirty="0"/>
              <a:t>: vyšší hodnota x náklady – </a:t>
            </a:r>
            <a:r>
              <a:rPr lang="cs-CZ" sz="2000" b="1" dirty="0"/>
              <a:t>ekonomický přínos</a:t>
            </a:r>
            <a:r>
              <a:rPr lang="cs-CZ" sz="2000" dirty="0"/>
              <a:t> (největší rozdíl) – </a:t>
            </a:r>
            <a:r>
              <a:rPr lang="cs-CZ" sz="2000" b="1" dirty="0"/>
              <a:t>kompromis</a:t>
            </a:r>
            <a:r>
              <a:rPr lang="cs-CZ" sz="2000" dirty="0"/>
              <a:t>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 a 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818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81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srovnání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CAF</a:t>
            </a:r>
          </a:p>
        </p:txBody>
      </p:sp>
    </p:spTree>
    <p:extLst>
      <p:ext uri="{BB962C8B-B14F-4D97-AF65-F5344CB8AC3E}">
        <p14:creationId xmlns:p14="http://schemas.microsoft.com/office/powerpoint/2010/main" val="3983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Finanční analýza</a:t>
            </a:r>
          </a:p>
        </p:txBody>
      </p:sp>
    </p:spTree>
    <p:extLst>
      <p:ext uri="{BB962C8B-B14F-4D97-AF65-F5344CB8AC3E}">
        <p14:creationId xmlns:p14="http://schemas.microsoft.com/office/powerpoint/2010/main" val="28522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univerzální analytickou metodu, která sleduje:</a:t>
            </a:r>
          </a:p>
          <a:p>
            <a:pPr algn="just"/>
            <a:r>
              <a:rPr lang="cs-CZ" sz="1600" dirty="0"/>
              <a:t>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/>
              <a:t>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Základní filosofická myšlenka této metody je v tom, že všechny jevy a procesy ovlivňující podnik mohou působit jak pozitivně (posun žádoucím směrem) tak negativně (oddálení od směru, kterým lze dosáhnout cíle).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/>
              <a:t>vně</a:t>
            </a:r>
            <a:r>
              <a:rPr lang="cs-CZ" sz="1600" dirty="0"/>
              <a:t>, v okolí podniku.</a:t>
            </a:r>
          </a:p>
          <a:p>
            <a:pPr algn="just"/>
            <a:r>
              <a:rPr lang="cs-CZ" sz="1600" dirty="0"/>
              <a:t>Autorem SWOT analýzy je Albert </a:t>
            </a:r>
            <a:r>
              <a:rPr lang="cs-CZ" sz="1600" dirty="0" err="1"/>
              <a:t>Humphrey</a:t>
            </a:r>
            <a:r>
              <a:rPr lang="cs-CZ" sz="1600" dirty="0"/>
              <a:t>, 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2422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/>
              <a:t>Cílem těchto metod je zhodnocení jednotlivých produktů z pohledu finančního a investičního a rozhodnutí o budoucích investicích/</a:t>
            </a:r>
            <a:r>
              <a:rPr lang="cs-CZ" sz="1600" dirty="0" err="1"/>
              <a:t>neinvesticích</a:t>
            </a:r>
            <a:r>
              <a:rPr lang="cs-CZ" sz="1600" dirty="0"/>
              <a:t> do jednotlivých produktů nebo značek.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K produktovým (</a:t>
            </a:r>
            <a:r>
              <a:rPr lang="cs-CZ" sz="1600" dirty="0" err="1"/>
              <a:t>portofliovým</a:t>
            </a:r>
            <a:r>
              <a:rPr lang="cs-CZ" sz="1600" dirty="0"/>
              <a:t>) metodám bývají zařazovány nejčastěji tyto metody:</a:t>
            </a:r>
          </a:p>
          <a:p>
            <a:pPr algn="just"/>
            <a:r>
              <a:rPr lang="cs-CZ" sz="1600" dirty="0" err="1"/>
              <a:t>Druckerova</a:t>
            </a:r>
            <a:r>
              <a:rPr lang="cs-CZ" sz="1600" dirty="0"/>
              <a:t> klasifikace produktů</a:t>
            </a:r>
          </a:p>
          <a:p>
            <a:pPr algn="just"/>
            <a:r>
              <a:rPr lang="cs-CZ" sz="1600" dirty="0"/>
              <a:t>ABC analýza</a:t>
            </a:r>
          </a:p>
          <a:p>
            <a:pPr algn="just"/>
            <a:r>
              <a:rPr lang="cs-CZ" sz="1600" dirty="0"/>
              <a:t>BCG matice</a:t>
            </a:r>
          </a:p>
          <a:p>
            <a:pPr algn="just"/>
            <a:r>
              <a:rPr lang="cs-CZ" sz="1600" dirty="0"/>
              <a:t>GE matice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Produktové (portfoliové) analytické metody</a:t>
            </a:r>
          </a:p>
        </p:txBody>
      </p:sp>
    </p:spTree>
    <p:extLst>
      <p:ext uri="{BB962C8B-B14F-4D97-AF65-F5344CB8AC3E}">
        <p14:creationId xmlns:p14="http://schemas.microsoft.com/office/powerpoint/2010/main" val="3290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/>
              <a:t>Problémové 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/>
              <a:t>Druckerova</a:t>
            </a:r>
            <a:r>
              <a:rPr lang="cs-CZ" dirty="0"/>
              <a:t> klasifikace produktů</a:t>
            </a:r>
          </a:p>
        </p:txBody>
      </p:sp>
    </p:spTree>
    <p:extLst>
      <p:ext uri="{BB962C8B-B14F-4D97-AF65-F5344CB8AC3E}">
        <p14:creationId xmlns:p14="http://schemas.microsoft.com/office/powerpoint/2010/main" val="33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ABC analýza </a:t>
            </a:r>
            <a:r>
              <a:rPr lang="cs-CZ" sz="1600" dirty="0"/>
              <a:t>(nebo také P 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skupin: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13708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8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BCG matice </a:t>
            </a:r>
            <a:r>
              <a:rPr lang="cs-CZ" sz="1600" dirty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kategorií na základě:</a:t>
            </a:r>
          </a:p>
          <a:p>
            <a:pPr lvl="1" algn="just"/>
            <a:r>
              <a:rPr lang="cs-CZ" sz="1600" i="1" dirty="0"/>
              <a:t>relativního podílu na trhu </a:t>
            </a:r>
            <a:r>
              <a:rPr lang="cs-CZ" sz="1600" dirty="0"/>
              <a:t>(udává poměr tržeb podniku k tržbám nejvýznamnějšího konkurenta v odvětví, hranice mezi nízkým a vysokým podílem je 1)</a:t>
            </a:r>
            <a:endParaRPr lang="cs-CZ" sz="1600" i="1" dirty="0"/>
          </a:p>
          <a:p>
            <a:pPr lvl="1" algn="just"/>
            <a:r>
              <a:rPr lang="cs-CZ" sz="1600" i="1" dirty="0"/>
              <a:t>tempa růstu trhu </a:t>
            </a:r>
            <a:r>
              <a:rPr lang="cs-CZ" sz="1600" dirty="0"/>
              <a:t>(měří v ročních přírůstcích tržby z prodeje daného produktu, hranice mezi nízkým a vysokým tempem je 10%)</a:t>
            </a:r>
          </a:p>
          <a:p>
            <a:pPr algn="just"/>
            <a:r>
              <a:rPr lang="cs-CZ" sz="1600" dirty="0"/>
              <a:t>Matice podává přehled o prodejnosti produktů, úspěšnosti jednotlivých závodů – divizí nebo o podnikatelské vhodnosti jednotlivých územních celků (regionů, států). Lze rozhodnout o jejich osudu, neboť z jejich postavení (názvu) je zřejmé, které lze vyřadit a které produkty, závody, územní celky je možné podržet v portfoliu, případně je rozvíjet.</a:t>
            </a:r>
          </a:p>
          <a:p>
            <a:pPr algn="just"/>
            <a:r>
              <a:rPr lang="cs-CZ" sz="1600" dirty="0"/>
              <a:t>Tento model se používá pro dlouhodobé plánování investiční činnosti na 5 a více let s cílem optimalizace tvorby zisku ze sortimentu jako celku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</a:t>
            </a:r>
          </a:p>
        </p:txBody>
      </p:sp>
    </p:spTree>
    <p:extLst>
      <p:ext uri="{BB962C8B-B14F-4D97-AF65-F5344CB8AC3E}">
        <p14:creationId xmlns:p14="http://schemas.microsoft.com/office/powerpoint/2010/main" val="15392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BCG matice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top management podniku</a:t>
            </a:r>
          </a:p>
          <a:p>
            <a:pPr lvl="0" algn="just"/>
            <a:r>
              <a:rPr lang="cs-CZ" sz="1600" dirty="0"/>
              <a:t>pracovníci střední úrovně managementu </a:t>
            </a:r>
          </a:p>
          <a:p>
            <a:pPr lvl="0" algn="just"/>
            <a:r>
              <a:rPr lang="cs-CZ" sz="1600" dirty="0"/>
              <a:t>externisté</a:t>
            </a:r>
          </a:p>
          <a:p>
            <a:pPr algn="just"/>
            <a:r>
              <a:rPr lang="cs-CZ" sz="1600" dirty="0"/>
              <a:t>vlastnící podniku</a:t>
            </a:r>
          </a:p>
          <a:p>
            <a:pPr algn="just"/>
            <a:r>
              <a:rPr lang="cs-CZ" sz="1600" dirty="0"/>
              <a:t>zaměstnanci</a:t>
            </a:r>
          </a:p>
          <a:p>
            <a:pPr lvl="0" algn="just"/>
            <a:r>
              <a:rPr lang="cs-CZ" sz="1600" dirty="0"/>
              <a:t>odbory</a:t>
            </a:r>
          </a:p>
          <a:p>
            <a:pPr lvl="0" algn="just"/>
            <a:r>
              <a:rPr lang="cs-CZ" sz="1600" dirty="0"/>
              <a:t>věřitelé</a:t>
            </a:r>
          </a:p>
          <a:p>
            <a:pPr algn="just"/>
            <a:r>
              <a:rPr lang="cs-CZ" sz="1600" dirty="0"/>
              <a:t>zákazníci</a:t>
            </a:r>
          </a:p>
          <a:p>
            <a:pPr lvl="0" algn="just"/>
            <a:r>
              <a:rPr lang="cs-CZ" sz="1600" dirty="0"/>
              <a:t>dodavatelé</a:t>
            </a:r>
          </a:p>
          <a:p>
            <a:pPr lvl="0" algn="just"/>
            <a:r>
              <a:rPr lang="cs-CZ" sz="1600" dirty="0"/>
              <a:t>konkurenti</a:t>
            </a:r>
          </a:p>
          <a:p>
            <a:pPr lvl="0" algn="just"/>
            <a:r>
              <a:rPr lang="cs-CZ" sz="1600" dirty="0"/>
              <a:t>místní komunita </a:t>
            </a:r>
          </a:p>
          <a:p>
            <a:pPr lvl="0" algn="just"/>
            <a:r>
              <a:rPr lang="cs-CZ" sz="1600" dirty="0"/>
              <a:t>široká veřejnost</a:t>
            </a:r>
          </a:p>
          <a:p>
            <a:pPr algn="just"/>
            <a:r>
              <a:rPr lang="cs-CZ" sz="1600" dirty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Zájmové skupiny podílející se na tvorbě podnikové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GE matice je matice multikriteriálního charakteru.</a:t>
            </a:r>
          </a:p>
          <a:p>
            <a:pPr lvl="0" algn="just"/>
            <a:r>
              <a:rPr lang="cs-CZ" sz="1600" dirty="0"/>
              <a:t>GE matice zhodnocuje 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/>
              <a:t>Faktor 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/>
              <a:t>Určitou 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</a:p>
          <a:p>
            <a:pPr lvl="0" algn="just"/>
            <a:r>
              <a:rPr lang="cs-CZ" sz="1600" dirty="0"/>
              <a:t>Naopak Patel – Youngová matice využívá srovnání mezi konkurenční pozicí podniku a vývojovým stadiem oboru (zralosti oboru). Tato matice nám snadno umožňuje stanovit strategii podniku a tak usměrnit podnikovou aktivitu v daném oboru potřebným směrem.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Electric)</a:t>
            </a:r>
          </a:p>
        </p:txBody>
      </p:sp>
    </p:spTree>
    <p:extLst>
      <p:ext uri="{BB962C8B-B14F-4D97-AF65-F5344CB8AC3E}">
        <p14:creationId xmlns:p14="http://schemas.microsoft.com/office/powerpoint/2010/main" val="38396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</a:t>
            </a:r>
            <a:r>
              <a:rPr lang="cs-CZ" dirty="0" err="1"/>
              <a:t>Electrics</a:t>
            </a:r>
            <a:r>
              <a:rPr lang="cs-CZ" dirty="0"/>
              <a:t>)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760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Dimenzi atraktivita trhu</a:t>
            </a:r>
            <a:r>
              <a:rPr lang="cs-CZ" sz="1600" dirty="0"/>
              <a:t> tvoří tyto faktory:</a:t>
            </a:r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/>
              <a:t>Dimenzi konkurenční 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- dimenze</a:t>
            </a:r>
          </a:p>
        </p:txBody>
      </p:sp>
    </p:spTree>
    <p:extLst>
      <p:ext uri="{BB962C8B-B14F-4D97-AF65-F5344CB8AC3E}">
        <p14:creationId xmlns:p14="http://schemas.microsoft.com/office/powerpoint/2010/main" val="4088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syntetického charakteru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dispozici.</a:t>
            </a:r>
          </a:p>
          <a:p>
            <a:endParaRPr lang="cs-CZ" sz="1600" dirty="0"/>
          </a:p>
          <a:p>
            <a:r>
              <a:rPr lang="cs-CZ" sz="1600" dirty="0"/>
              <a:t>Konfrontační 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syntetického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Konfrontační SWOT 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9632" y="1023578"/>
            <a:ext cx="597666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potřebu včas určit hrozby a přeměnit je využitím silných stránek v příležitosti nebo jejich vliv na podnik zmírnit.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přístupy konfrontační SWOT analýzy</a:t>
            </a:r>
          </a:p>
        </p:txBody>
      </p:sp>
    </p:spTree>
    <p:extLst>
      <p:ext uri="{BB962C8B-B14F-4D97-AF65-F5344CB8AC3E}">
        <p14:creationId xmlns:p14="http://schemas.microsoft.com/office/powerpoint/2010/main" val="26582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Problémy spojené s využitím SWOT analýzy</a:t>
            </a:r>
          </a:p>
        </p:txBody>
      </p:sp>
    </p:spTree>
    <p:extLst>
      <p:ext uri="{BB962C8B-B14F-4D97-AF65-F5344CB8AC3E}">
        <p14:creationId xmlns:p14="http://schemas.microsoft.com/office/powerpoint/2010/main" val="372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</a:p>
          <a:p>
            <a:pPr algn="just"/>
            <a:r>
              <a:rPr lang="cs-CZ" sz="1600" dirty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/>
              <a:t>K sestavení matice IFE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Poté je potřeba jednotlivé faktory ohodnotit pomocí čtyř stupňů: 4 (významná silná stránka), 3 (méně důležitá silná stránka), 2 (méně důležitá slabá stránka), 1 (významná slabá stránka).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0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787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1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plánu</a:t>
            </a:r>
          </a:p>
          <a:p>
            <a:pPr algn="just"/>
            <a:r>
              <a:rPr lang="cs-CZ" sz="1600" b="1" dirty="0"/>
              <a:t>Implementace strategie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/>
            <a:r>
              <a:rPr lang="cs-CZ" sz="1600" b="1" dirty="0"/>
              <a:t>Strategická kontrola</a:t>
            </a:r>
          </a:p>
          <a:p>
            <a:endParaRPr lang="cs-CZ" sz="1600" dirty="0"/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Model strategie podniku</a:t>
            </a:r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</a:p>
          <a:p>
            <a:pPr algn="just"/>
            <a:r>
              <a:rPr lang="cs-CZ" sz="1600" dirty="0"/>
              <a:t>Při sestavování Matice EFE, stejně jako u Matice IFE, můžeme pracovat se stejnými faktory jako v případě SWOT analýzy.</a:t>
            </a:r>
          </a:p>
          <a:p>
            <a:pPr algn="just"/>
            <a:r>
              <a:rPr lang="cs-CZ" sz="1600" dirty="0"/>
              <a:t>Při sestavování matice EFE se postupuje obdobně jako u matice IFE s tím rozdílem, že stupně vlivu jsou následující: 4 (nejvyšší), 3 (nadprůměrný), 2 (střední), 1 (nízký). </a:t>
            </a:r>
          </a:p>
          <a:p>
            <a:pPr algn="just"/>
            <a:r>
              <a:rPr lang="cs-CZ" sz="1600" dirty="0"/>
              <a:t>K sestavení matice EFE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EFE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024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Matice IE = matice hodnocení interních a externích faktorů slouží k tomu, aby pomocí ní byla zvolena správná strategie, které bude vycházet a respektovat faktory zjištěné během analýzy prostředí.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dirty="0"/>
              <a:t>Graf matice je sestaven z devíti dílčích polí, ze kterých vychází rozdělení strategií do 3 skupin:</a:t>
            </a:r>
          </a:p>
          <a:p>
            <a:pPr lvl="1" algn="just"/>
            <a:r>
              <a:rPr lang="cs-CZ" sz="1600" dirty="0"/>
              <a:t>Oblasti I, II, IV - „Stavěj a zajišťuj růst“</a:t>
            </a:r>
          </a:p>
          <a:p>
            <a:pPr lvl="1" algn="just"/>
            <a:r>
              <a:rPr lang="cs-CZ" sz="1600" dirty="0"/>
              <a:t>Oblasti III, V, VII - „Udržuj a potvrzuj“</a:t>
            </a:r>
          </a:p>
          <a:p>
            <a:pPr lvl="1" algn="just"/>
            <a:r>
              <a:rPr lang="cs-CZ" sz="1600" dirty="0"/>
              <a:t>Oblasti VI, VIII, IX - 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IE</a:t>
            </a:r>
          </a:p>
        </p:txBody>
      </p:sp>
    </p:spTree>
    <p:extLst>
      <p:ext uri="{BB962C8B-B14F-4D97-AF65-F5344CB8AC3E}">
        <p14:creationId xmlns:p14="http://schemas.microsoft.com/office/powerpoint/2010/main" val="4736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306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Srovnává dvě základní oblasti, jimiž jsou:</a:t>
            </a:r>
          </a:p>
          <a:p>
            <a:pPr algn="just"/>
            <a:r>
              <a:rPr lang="cs-CZ" sz="1600" b="1" dirty="0"/>
              <a:t>oblasti vnitřních sil podniku (</a:t>
            </a:r>
            <a:r>
              <a:rPr lang="cs-CZ" sz="1600" dirty="0"/>
              <a:t>ukazatelé „finanční síla podniku“, „konkurenční výhody podniku“) </a:t>
            </a:r>
          </a:p>
          <a:p>
            <a:pPr algn="just"/>
            <a:r>
              <a:rPr lang="cs-CZ" sz="1600" b="1" dirty="0"/>
              <a:t>oblasti vnějšího prostředí podniku </a:t>
            </a:r>
            <a:r>
              <a:rPr lang="cs-CZ" sz="1600" dirty="0"/>
              <a:t>kam patří ukazatelé „síla odvětví“ a „stabilita prostředí“.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rámci SPACE analýzy jsou zjištěné hodnoty jednotlivých ukazatelů zhodnoceny body a zobrazeny v grafu, který má rozmezí hodnot od +6 do -6 na obou osách 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SPACE analýza</a:t>
            </a:r>
          </a:p>
        </p:txBody>
      </p:sp>
    </p:spTree>
    <p:extLst>
      <p:ext uri="{BB962C8B-B14F-4D97-AF65-F5344CB8AC3E}">
        <p14:creationId xmlns:p14="http://schemas.microsoft.com/office/powerpoint/2010/main" val="123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výrobků..</a:t>
            </a:r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směry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66139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Zobrazení SPACE analýzy</a:t>
            </a:r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26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Tato matice slouží k vyhodnocení jednotlivých strategií, tedy možných variant spadajících do daných strategií.</a:t>
            </a:r>
          </a:p>
          <a:p>
            <a:pPr algn="just"/>
            <a:r>
              <a:rPr lang="cs-CZ" sz="1600" dirty="0"/>
              <a:t>Matice QSPM je založena na informacích získaných z analýzy prostředí, konkrétně navazuje na výstupy analýzy prostředí tedy na analýzy EFE a IFE. </a:t>
            </a:r>
          </a:p>
          <a:p>
            <a:pPr algn="just"/>
            <a:r>
              <a:rPr lang="cs-CZ" sz="1600" dirty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1 – málo atraktivní, 2 – více atraktivní, 3 – průměrně atraktivní, 4 – velice 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Matice QSPM (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Plannning</a:t>
            </a:r>
            <a:r>
              <a:rPr lang="cs-CZ" dirty="0"/>
              <a:t> Matrix </a:t>
            </a:r>
          </a:p>
        </p:txBody>
      </p:sp>
    </p:spTree>
    <p:extLst>
      <p:ext uri="{BB962C8B-B14F-4D97-AF65-F5344CB8AC3E}">
        <p14:creationId xmlns:p14="http://schemas.microsoft.com/office/powerpoint/2010/main" val="21491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QSPM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37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</a:p>
          <a:p>
            <a:pPr algn="just"/>
            <a:r>
              <a:rPr lang="cs-CZ" sz="1600" dirty="0"/>
              <a:t>Základem 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Dynamická strategická rozvaha</a:t>
            </a:r>
          </a:p>
        </p:txBody>
      </p:sp>
    </p:spTree>
    <p:extLst>
      <p:ext uri="{BB962C8B-B14F-4D97-AF65-F5344CB8AC3E}">
        <p14:creationId xmlns:p14="http://schemas.microsoft.com/office/powerpoint/2010/main" val="13131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Strategické vedení popisuje úspěšné využívání moci a vlivu vedoucích pracovníků k usměrňování činností ostatních při dosahování cílů organizace.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Způsoby vedení/řízení strategického procesu:</a:t>
            </a:r>
          </a:p>
          <a:p>
            <a:pPr lvl="1" algn="just"/>
            <a:r>
              <a:rPr lang="cs-CZ" sz="1600" dirty="0"/>
              <a:t>Strategické plánování top-</a:t>
            </a:r>
            <a:r>
              <a:rPr lang="cs-CZ" sz="1600" dirty="0" err="1"/>
              <a:t>down</a:t>
            </a:r>
            <a:endParaRPr lang="cs-CZ" sz="1600" dirty="0"/>
          </a:p>
          <a:p>
            <a:pPr lvl="1" algn="just"/>
            <a:r>
              <a:rPr lang="cs-CZ" sz="1600" dirty="0"/>
              <a:t>Plánování scénářů</a:t>
            </a:r>
          </a:p>
          <a:p>
            <a:pPr lvl="1" algn="just"/>
            <a:r>
              <a:rPr lang="cs-CZ" sz="1600" dirty="0"/>
              <a:t>Strategické plánování </a:t>
            </a:r>
            <a:r>
              <a:rPr lang="cs-CZ" sz="1600" dirty="0" err="1"/>
              <a:t>bottom</a:t>
            </a:r>
            <a:r>
              <a:rPr lang="cs-CZ" sz="1600" dirty="0"/>
              <a:t>-up</a:t>
            </a:r>
          </a:p>
          <a:p>
            <a:pPr lvl="1" algn="just"/>
            <a:r>
              <a:rPr lang="cs-CZ" sz="1600" dirty="0"/>
              <a:t>Intuitivní řízení</a:t>
            </a:r>
          </a:p>
          <a:p>
            <a:pPr lvl="1" algn="just"/>
            <a:r>
              <a:rPr lang="cs-CZ" sz="1600" dirty="0"/>
              <a:t>Exaktní řízení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vedení</a:t>
            </a:r>
          </a:p>
        </p:txBody>
      </p:sp>
    </p:spTree>
    <p:extLst>
      <p:ext uri="{BB962C8B-B14F-4D97-AF65-F5344CB8AC3E}">
        <p14:creationId xmlns:p14="http://schemas.microsoft.com/office/powerpoint/2010/main" val="8728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Vytvoření dílčích scénářů (vývoj trhu v daném sektoru, vývoj procesů v daném sektoru, vývoj teritoriální alokace, vývoj financování v daném sektoru, vývoj konkurence, vývoj okolí podniku).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sektoru – ukazuje ve stručnosti na význam hlavních událostí, které mohou nastat a jež mohou v rozhodující míře ovlivnit pozici podniku. Souhrnný scénář tak představuje kombinaci logických závěrů z možnosti hodnocené vývojové situace a intuitivních představ zpracovatelů opírajících se o dosavadní znalosti budoucího vývoje a o vlastní poznatky i zkušenosti.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podniku - v podobě určení vlivu vnějšího prostředí na podnik ukazuje možnosti uplatnění podniku v daném sektoru a zároveň i na nutnost podílení zjištěných slabostí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segmentu – vzniká vzájemnou konfrontací souhrnného vývoje a síly či slabosti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/>
              <a:t>Dynamická strategická rozvaha - postup</a:t>
            </a:r>
          </a:p>
        </p:txBody>
      </p:sp>
    </p:spTree>
    <p:extLst>
      <p:ext uri="{BB962C8B-B14F-4D97-AF65-F5344CB8AC3E}">
        <p14:creationId xmlns:p14="http://schemas.microsoft.com/office/powerpoint/2010/main" val="1164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Zobrazení dynamické strategické rozvahy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3497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metod, jako je třeba </a:t>
            </a:r>
            <a:r>
              <a:rPr lang="cs-CZ" sz="1600" dirty="0" err="1"/>
              <a:t>benchmarking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Jedná o tvůrčí napodobování a využívání poznatků nejlepších podniků, které získáme jejich systematickým pozorováním a srovnáváním s našimi 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nákladnost.</a:t>
            </a:r>
          </a:p>
          <a:p>
            <a:pPr algn="just"/>
            <a:r>
              <a:rPr lang="cs-CZ" sz="1600" dirty="0" err="1"/>
              <a:t>Benchmarking</a:t>
            </a:r>
            <a:r>
              <a:rPr lang="cs-CZ" sz="1600" dirty="0"/>
              <a:t> 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8845</Words>
  <Application>Microsoft Office PowerPoint</Application>
  <PresentationFormat>Předvádění na obrazovce (16:9)</PresentationFormat>
  <Paragraphs>1031</Paragraphs>
  <Slides>92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92</vt:i4>
      </vt:variant>
    </vt:vector>
  </HeadingPairs>
  <TitlesOfParts>
    <vt:vector size="97" baseType="lpstr">
      <vt:lpstr>Arial</vt:lpstr>
      <vt:lpstr>Calibri</vt:lpstr>
      <vt:lpstr>Enriqueta</vt:lpstr>
      <vt:lpstr>Times New Roman</vt:lpstr>
      <vt:lpstr>SLU</vt:lpstr>
      <vt:lpstr>Strategie pro mezinárodní a globální operace</vt:lpstr>
      <vt:lpstr>Proces screeningu</vt:lpstr>
      <vt:lpstr>Strategie</vt:lpstr>
      <vt:lpstr>Co strategie není</vt:lpstr>
      <vt:lpstr>„Dobrá strategie“</vt:lpstr>
      <vt:lpstr>Strategie a konkurenční výhoda</vt:lpstr>
      <vt:lpstr>Zájmové skupiny podílející se na tvorbě podnikové strategie</vt:lpstr>
      <vt:lpstr>Model strategie podniku</vt:lpstr>
      <vt:lpstr>Strategické vedení</vt:lpstr>
      <vt:lpstr>Vize</vt:lpstr>
      <vt:lpstr>Mise - poslání</vt:lpstr>
      <vt:lpstr>Co by měla obsahovat mise</vt:lpstr>
      <vt:lpstr>Hodnoty podniku</vt:lpstr>
      <vt:lpstr>Příklad hodnot podniku</vt:lpstr>
      <vt:lpstr>Strategická analýza externího prostředí</vt:lpstr>
      <vt:lpstr>Podstata strategické analýzy</vt:lpstr>
      <vt:lpstr>Struktura strategické analýzy</vt:lpstr>
      <vt:lpstr>Makroprostředí</vt:lpstr>
      <vt:lpstr>Prvky makroprostředí</vt:lpstr>
      <vt:lpstr>Metody analýzy makroprostředí</vt:lpstr>
      <vt:lpstr>PEST analýza</vt:lpstr>
      <vt:lpstr>LONGPEST analýza</vt:lpstr>
      <vt:lpstr>Prognózování a tvorba strategie</vt:lpstr>
      <vt:lpstr>Použitelnost prognostických metod</vt:lpstr>
      <vt:lpstr>Klasifikace prognostických metod </vt:lpstr>
      <vt:lpstr>Brainstorming</vt:lpstr>
      <vt:lpstr>Metoda DELPHI</vt:lpstr>
      <vt:lpstr>Metoda scénářů</vt:lpstr>
      <vt:lpstr>Tržní prostředí</vt:lpstr>
      <vt:lpstr>Trh</vt:lpstr>
      <vt:lpstr>Odvětví</vt:lpstr>
      <vt:lpstr>Metody analýzy odvětví I</vt:lpstr>
      <vt:lpstr>Metody analýzy odvětví II</vt:lpstr>
      <vt:lpstr>Porterova analýza pěti konkurenčních sil</vt:lpstr>
      <vt:lpstr>Metody analýzy odvětví III</vt:lpstr>
      <vt:lpstr>Porterův diamant</vt:lpstr>
      <vt:lpstr>Strategické mapy</vt:lpstr>
      <vt:lpstr>Strategické mapy</vt:lpstr>
      <vt:lpstr>Strategické mapy</vt:lpstr>
      <vt:lpstr>Analýza trhu - Měření trhu</vt:lpstr>
      <vt:lpstr>Metody analýzy trhu</vt:lpstr>
      <vt:lpstr>Výzkum trhu</vt:lpstr>
      <vt:lpstr>Analýza globalizačních trendů</vt:lpstr>
      <vt:lpstr>Analýza strategické mezery</vt:lpstr>
      <vt:lpstr>Strategická analýza interního prostředí</vt:lpstr>
      <vt:lpstr>Interní prostředí podniku</vt:lpstr>
      <vt:lpstr>Prvky interního prostředí podniku</vt:lpstr>
      <vt:lpstr>Zdroje podniku</vt:lpstr>
      <vt:lpstr>Kompetence podniku I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6M</vt:lpstr>
      <vt:lpstr>Metoda VRIO</vt:lpstr>
      <vt:lpstr>Zdroje podniku</vt:lpstr>
      <vt:lpstr>Aplikace metody VRIO</vt:lpstr>
      <vt:lpstr>Model EFQM</vt:lpstr>
      <vt:lpstr>Model EFQM</vt:lpstr>
      <vt:lpstr>Model CAF</vt:lpstr>
      <vt:lpstr>Finanční analýza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GE matice (Matice General Electric)</vt:lpstr>
      <vt:lpstr>GE matice (Matice General Electrics)</vt:lpstr>
      <vt:lpstr>GE matice - dimenze</vt:lpstr>
      <vt:lpstr>Strategická analýza syntetického charakteru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EFE (External Forces Evaluation)</vt:lpstr>
      <vt:lpstr>Příklad matice EFE</vt:lpstr>
      <vt:lpstr>Matice IE</vt:lpstr>
      <vt:lpstr>Příklad matice IE</vt:lpstr>
      <vt:lpstr>SPACE analýza</vt:lpstr>
      <vt:lpstr>Strategické směry SPACE analýzy</vt:lpstr>
      <vt:lpstr>Zobrazení SPACE analýzy</vt:lpstr>
      <vt:lpstr>Matice QSPM (Quantitative Strategic Plannning Matrix </vt:lpstr>
      <vt:lpstr>Příklad matice QSPM</vt:lpstr>
      <vt:lpstr>Dynamická strategická rozvaha</vt:lpstr>
      <vt:lpstr>Dynamická strategická rozvaha - postup</vt:lpstr>
      <vt:lpstr>Zobrazení dynamické strategické rozvahy</vt:lpstr>
      <vt:lpstr>Benchmarking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435</cp:revision>
  <dcterms:created xsi:type="dcterms:W3CDTF">2016-07-06T15:42:34Z</dcterms:created>
  <dcterms:modified xsi:type="dcterms:W3CDTF">2023-10-18T07:50:57Z</dcterms:modified>
</cp:coreProperties>
</file>