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4"/>
  </p:notesMasterIdLst>
  <p:sldIdLst>
    <p:sldId id="256" r:id="rId2"/>
    <p:sldId id="350" r:id="rId3"/>
    <p:sldId id="301" r:id="rId4"/>
    <p:sldId id="318" r:id="rId5"/>
    <p:sldId id="319" r:id="rId6"/>
    <p:sldId id="320" r:id="rId7"/>
    <p:sldId id="321" r:id="rId8"/>
    <p:sldId id="322" r:id="rId9"/>
    <p:sldId id="323" r:id="rId10"/>
    <p:sldId id="302" r:id="rId11"/>
    <p:sldId id="306" r:id="rId12"/>
    <p:sldId id="307" r:id="rId13"/>
    <p:sldId id="309" r:id="rId14"/>
    <p:sldId id="310" r:id="rId15"/>
    <p:sldId id="324" r:id="rId16"/>
    <p:sldId id="325" r:id="rId17"/>
    <p:sldId id="326" r:id="rId18"/>
    <p:sldId id="276" r:id="rId19"/>
    <p:sldId id="277" r:id="rId20"/>
    <p:sldId id="265" r:id="rId21"/>
    <p:sldId id="281" r:id="rId22"/>
    <p:sldId id="327" r:id="rId23"/>
    <p:sldId id="328" r:id="rId24"/>
    <p:sldId id="330" r:id="rId25"/>
    <p:sldId id="332" r:id="rId26"/>
    <p:sldId id="336" r:id="rId27"/>
    <p:sldId id="337" r:id="rId28"/>
    <p:sldId id="338" r:id="rId29"/>
    <p:sldId id="278" r:id="rId30"/>
    <p:sldId id="339" r:id="rId31"/>
    <p:sldId id="340" r:id="rId32"/>
    <p:sldId id="342" r:id="rId33"/>
    <p:sldId id="284" r:id="rId34"/>
    <p:sldId id="343" r:id="rId35"/>
    <p:sldId id="344" r:id="rId36"/>
    <p:sldId id="290" r:id="rId37"/>
    <p:sldId id="346" r:id="rId38"/>
    <p:sldId id="348" r:id="rId39"/>
    <p:sldId id="349" r:id="rId40"/>
    <p:sldId id="291" r:id="rId41"/>
    <p:sldId id="293" r:id="rId42"/>
    <p:sldId id="345" r:id="rId43"/>
    <p:sldId id="292" r:id="rId44"/>
    <p:sldId id="347" r:id="rId45"/>
    <p:sldId id="351" r:id="rId46"/>
    <p:sldId id="274" r:id="rId47"/>
    <p:sldId id="259" r:id="rId48"/>
    <p:sldId id="280" r:id="rId49"/>
    <p:sldId id="295" r:id="rId50"/>
    <p:sldId id="273" r:id="rId51"/>
    <p:sldId id="352" r:id="rId52"/>
    <p:sldId id="272" r:id="rId53"/>
    <p:sldId id="266" r:id="rId54"/>
    <p:sldId id="289" r:id="rId55"/>
    <p:sldId id="267" r:id="rId56"/>
    <p:sldId id="268" r:id="rId57"/>
    <p:sldId id="298" r:id="rId58"/>
    <p:sldId id="275" r:id="rId59"/>
    <p:sldId id="269" r:id="rId60"/>
    <p:sldId id="353" r:id="rId61"/>
    <p:sldId id="354" r:id="rId62"/>
    <p:sldId id="355" r:id="rId63"/>
    <p:sldId id="294" r:id="rId64"/>
    <p:sldId id="356" r:id="rId65"/>
    <p:sldId id="270" r:id="rId66"/>
    <p:sldId id="271" r:id="rId67"/>
    <p:sldId id="282" r:id="rId68"/>
    <p:sldId id="283" r:id="rId69"/>
    <p:sldId id="263" r:id="rId70"/>
    <p:sldId id="288" r:id="rId71"/>
    <p:sldId id="287" r:id="rId72"/>
    <p:sldId id="357" r:id="rId73"/>
    <p:sldId id="299" r:id="rId74"/>
    <p:sldId id="300" r:id="rId75"/>
    <p:sldId id="358" r:id="rId76"/>
    <p:sldId id="359" r:id="rId77"/>
    <p:sldId id="303" r:id="rId78"/>
    <p:sldId id="304" r:id="rId79"/>
    <p:sldId id="305" r:id="rId80"/>
    <p:sldId id="360" r:id="rId81"/>
    <p:sldId id="308" r:id="rId82"/>
    <p:sldId id="361" r:id="rId83"/>
    <p:sldId id="311" r:id="rId84"/>
    <p:sldId id="312" r:id="rId85"/>
    <p:sldId id="314" r:id="rId86"/>
    <p:sldId id="315" r:id="rId87"/>
    <p:sldId id="316" r:id="rId88"/>
    <p:sldId id="362" r:id="rId89"/>
    <p:sldId id="363" r:id="rId90"/>
    <p:sldId id="364" r:id="rId91"/>
    <p:sldId id="365" r:id="rId92"/>
    <p:sldId id="366" r:id="rId9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pro mezinárodní a globální operace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pomáhají popsat cíl organizace. Vyjadřuje co by podnik chtěl dosáhnout a jakým způsobem.</a:t>
            </a:r>
          </a:p>
          <a:p>
            <a:pPr algn="just"/>
            <a:r>
              <a:rPr lang="cs-CZ" sz="1600" dirty="0"/>
              <a:t>Vize podniku představuje model budoucího vývoje a stavu podniku v konkrétně časově vymezeném období.</a:t>
            </a:r>
          </a:p>
          <a:p>
            <a:pPr algn="just"/>
            <a:r>
              <a:rPr lang="cs-CZ" sz="1600" dirty="0"/>
              <a:t>Vize se stává dlouhodobou, přitažlivou, smysluplnou a motivující představou usilující o dosažení pozitivní podnikové budoucnosti</a:t>
            </a:r>
          </a:p>
          <a:p>
            <a:pPr algn="just"/>
            <a:r>
              <a:rPr lang="cs-CZ" sz="1600" dirty="0"/>
              <a:t>Často také zahrnují hodnoty organizace.</a:t>
            </a:r>
          </a:p>
          <a:p>
            <a:pPr algn="just"/>
            <a:r>
              <a:rPr lang="cs-CZ" sz="1600" dirty="0"/>
              <a:t>Měly by být inspirací pro chování zaměstnanců.</a:t>
            </a:r>
          </a:p>
          <a:p>
            <a:pPr algn="just"/>
            <a:r>
              <a:rPr lang="cs-CZ" sz="1600" dirty="0"/>
              <a:t>Vize je určena a slouží především vlastním pracovníkům podniku. </a:t>
            </a:r>
          </a:p>
          <a:p>
            <a:pPr algn="just"/>
            <a:r>
              <a:rPr lang="cs-CZ" sz="1600" b="1" dirty="0"/>
              <a:t>Úkolem vize</a:t>
            </a:r>
            <a:r>
              <a:rPr lang="cs-CZ" sz="16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600" b="1" dirty="0"/>
              <a:t>impulsem, který ovlivní vývoj podniku.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Vize</a:t>
            </a:r>
          </a:p>
        </p:txBody>
      </p:sp>
    </p:spTree>
    <p:extLst>
      <p:ext uri="{BB962C8B-B14F-4D97-AF65-F5344CB8AC3E}">
        <p14:creationId xmlns:p14="http://schemas.microsoft.com/office/powerpoint/2010/main" val="336009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Mise specifikuje podnikatelské aktivity, ve kterých chce podnik působit a se kterými chce konkurovat.</a:t>
            </a:r>
          </a:p>
          <a:p>
            <a:pPr algn="just"/>
            <a:r>
              <a:rPr lang="cs-CZ" sz="16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600" dirty="0"/>
              <a:t>Je více konkrétnější než vize.</a:t>
            </a:r>
          </a:p>
          <a:p>
            <a:pPr algn="just"/>
            <a:r>
              <a:rPr lang="cs-CZ" sz="1600" dirty="0"/>
              <a:t>Mise odůvodňuje a vysvětluje existenci podniku.</a:t>
            </a:r>
          </a:p>
          <a:p>
            <a:pPr algn="just"/>
            <a:r>
              <a:rPr lang="cs-CZ" sz="1600" dirty="0"/>
              <a:t>Mise dává odpověď na otázku: „Jakou přidanou hodnotu může náš podnik nabídnout trhu nebo lidstvu?“</a:t>
            </a:r>
          </a:p>
          <a:p>
            <a:pPr algn="just"/>
            <a:r>
              <a:rPr lang="cs-CZ" sz="1600" dirty="0"/>
              <a:t>Poslání (mise) podniku zdůvodňuje oprávněnost existence podniku a vyjadřuje přání vedení podniku, jak by měl být podnik chápán a přijímán veřejností. 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Mise - poslání</a:t>
            </a:r>
          </a:p>
        </p:txBody>
      </p:sp>
    </p:spTree>
    <p:extLst>
      <p:ext uri="{BB962C8B-B14F-4D97-AF65-F5344CB8AC3E}">
        <p14:creationId xmlns:p14="http://schemas.microsoft.com/office/powerpoint/2010/main" val="71657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V důsledku toho vyplývá, že poslání podniku přímo definuje </a:t>
            </a:r>
            <a:r>
              <a:rPr lang="cs-CZ" sz="1600" b="1" dirty="0"/>
              <a:t>směry podnikatelských aktivit, </a:t>
            </a:r>
            <a:r>
              <a:rPr lang="cs-CZ" sz="1600" dirty="0"/>
              <a:t>stanovuje zásady </a:t>
            </a:r>
            <a:r>
              <a:rPr lang="cs-CZ" sz="1600" b="1" dirty="0"/>
              <a:t>podnikové kultury</a:t>
            </a:r>
            <a:r>
              <a:rPr lang="cs-CZ" sz="1600" dirty="0"/>
              <a:t> spolu s vhodnými </a:t>
            </a:r>
            <a:r>
              <a:rPr lang="cs-CZ" sz="1600" b="1" dirty="0"/>
              <a:t>vazbami na zaměstnance a </a:t>
            </a:r>
            <a:r>
              <a:rPr lang="cs-CZ" sz="1600" dirty="0"/>
              <a:t>vytváří </a:t>
            </a:r>
            <a:r>
              <a:rPr lang="cs-CZ" sz="1600" b="1" dirty="0"/>
              <a:t>vztah k zákazníkovi i konkurenci. </a:t>
            </a:r>
            <a:r>
              <a:rPr lang="cs-CZ" sz="1600" dirty="0"/>
              <a:t>Proto dobře vytvořené poslání podniku by mělo obsahovat:</a:t>
            </a:r>
          </a:p>
          <a:p>
            <a:pPr algn="just"/>
            <a:r>
              <a:rPr lang="cs-CZ" sz="1600" dirty="0"/>
              <a:t>Cíl podniku.</a:t>
            </a:r>
          </a:p>
          <a:p>
            <a:pPr algn="just"/>
            <a:r>
              <a:rPr lang="cs-CZ" sz="1600" dirty="0"/>
              <a:t>Zdůvodnění existence podniku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best</a:t>
            </a:r>
            <a:r>
              <a:rPr lang="cs-CZ" sz="1600" i="1" dirty="0"/>
              <a:t> </a:t>
            </a:r>
            <a:r>
              <a:rPr lang="cs-CZ" sz="1600" i="1" dirty="0" err="1"/>
              <a:t>employer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people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community</a:t>
            </a:r>
            <a:r>
              <a:rPr lang="cs-CZ" sz="1600" i="1" dirty="0"/>
              <a:t> </a:t>
            </a:r>
            <a:r>
              <a:rPr lang="cs-CZ" sz="1600" i="1" dirty="0" err="1"/>
              <a:t>around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</a:t>
            </a:r>
            <a:r>
              <a:rPr lang="cs-CZ" sz="1600" i="1" dirty="0"/>
              <a:t> and </a:t>
            </a:r>
            <a:r>
              <a:rPr lang="cs-CZ" sz="1600" i="1" dirty="0" err="1"/>
              <a:t>deliver</a:t>
            </a:r>
            <a:r>
              <a:rPr lang="cs-CZ" sz="1600" i="1" dirty="0"/>
              <a:t> </a:t>
            </a:r>
            <a:r>
              <a:rPr lang="cs-CZ" sz="1600" i="1" dirty="0" err="1"/>
              <a:t>operational</a:t>
            </a:r>
            <a:r>
              <a:rPr lang="cs-CZ" sz="1600" i="1" dirty="0"/>
              <a:t> excellence to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customers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restaurants</a:t>
            </a:r>
            <a:r>
              <a:rPr lang="cs-CZ" sz="1600" i="1" dirty="0"/>
              <a:t> (</a:t>
            </a:r>
            <a:r>
              <a:rPr lang="cs-CZ" sz="1600" i="1" dirty="0" err="1"/>
              <a:t>McDonald´s</a:t>
            </a:r>
            <a:r>
              <a:rPr lang="cs-CZ" sz="1600" i="1" dirty="0"/>
              <a:t>)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Étos podniku: kultura, základní hodnoty, ambice.</a:t>
            </a:r>
          </a:p>
          <a:p>
            <a:pPr algn="just"/>
            <a:r>
              <a:rPr lang="cs-CZ" sz="1600" dirty="0"/>
              <a:t>Čím se odlišujeme od konkurence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America´s</a:t>
            </a:r>
            <a:r>
              <a:rPr lang="cs-CZ" sz="1600" i="1" dirty="0"/>
              <a:t> Best </a:t>
            </a:r>
            <a:r>
              <a:rPr lang="cs-CZ" sz="1600" i="1" dirty="0" err="1"/>
              <a:t>Quick-Service</a:t>
            </a:r>
            <a:r>
              <a:rPr lang="cs-CZ" sz="1600" i="1" dirty="0"/>
              <a:t> Restaurant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Konkurenční výhoda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world´s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mobile </a:t>
            </a:r>
            <a:r>
              <a:rPr lang="cs-CZ" sz="1600" i="1" dirty="0" err="1"/>
              <a:t>apps</a:t>
            </a:r>
            <a:r>
              <a:rPr lang="cs-CZ" sz="1600" i="1" dirty="0"/>
              <a:t> developer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Identifikace trhu a zákazníků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</a:t>
            </a:r>
            <a:r>
              <a:rPr lang="cs-CZ" sz="1600" i="1" dirty="0" err="1"/>
              <a:t>oncology</a:t>
            </a:r>
            <a:r>
              <a:rPr lang="cs-CZ" sz="1600" i="1" dirty="0"/>
              <a:t> </a:t>
            </a:r>
            <a:r>
              <a:rPr lang="cs-CZ" sz="1600" i="1" dirty="0" err="1"/>
              <a:t>practice</a:t>
            </a:r>
            <a:r>
              <a:rPr lang="cs-CZ" sz="1600" i="1" dirty="0"/>
              <a:t> in St. Louis</a:t>
            </a:r>
            <a:r>
              <a:rPr lang="cs-CZ" sz="1600" dirty="0"/>
              <a:t>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Co by měla obsahovat mise</a:t>
            </a:r>
          </a:p>
        </p:txBody>
      </p:sp>
    </p:spTree>
    <p:extLst>
      <p:ext uri="{BB962C8B-B14F-4D97-AF65-F5344CB8AC3E}">
        <p14:creationId xmlns:p14="http://schemas.microsoft.com/office/powerpoint/2010/main" val="22105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Hodnoty podniku představují skutečnosti, které podnik vyznává, dodržuje, považuje je za významné a řídí se jimi.</a:t>
            </a:r>
          </a:p>
          <a:p>
            <a:r>
              <a:rPr lang="cs-CZ" sz="1600" dirty="0"/>
              <a:t>Hodnoty podniku jsou zásady, které organizace přijala za vlastní. Tvoří mantinely její činnosti a pomáhají při rozhodování v nerozhodných situacích</a:t>
            </a:r>
          </a:p>
          <a:p>
            <a:pPr algn="just"/>
            <a:r>
              <a:rPr lang="cs-CZ" sz="1600" dirty="0"/>
              <a:t>Tím se vytváří dobré </a:t>
            </a:r>
            <a:r>
              <a:rPr lang="cs-CZ" sz="1600" b="1" dirty="0"/>
              <a:t>image</a:t>
            </a:r>
            <a:r>
              <a:rPr lang="cs-CZ" sz="1600" dirty="0"/>
              <a:t> podniku, které vždy přitahuje zákazníky i dodavatele a je oceňováno veřejností. Stanovené podnikové hodnoty, aby mohly úspěšně plnit svou úlohu, musí se stát </a:t>
            </a:r>
            <a:r>
              <a:rPr lang="cs-CZ" sz="1600" b="1" dirty="0"/>
              <a:t>sdílenými, společnými hodnotami</a:t>
            </a:r>
            <a:r>
              <a:rPr lang="cs-CZ" sz="1600" dirty="0"/>
              <a:t>, které mají řadu úkolů:</a:t>
            </a:r>
          </a:p>
          <a:p>
            <a:pPr lvl="1" algn="just"/>
            <a:r>
              <a:rPr lang="cs-CZ" sz="1600" dirty="0"/>
              <a:t>jsou návodem pro rozhodování a aktivity manažerů;</a:t>
            </a:r>
          </a:p>
          <a:p>
            <a:pPr lvl="1" algn="just"/>
            <a:r>
              <a:rPr lang="cs-CZ" sz="1600" dirty="0"/>
              <a:t>ovlivňují způsoby chování i komunikaci zaměstnanců;</a:t>
            </a:r>
          </a:p>
          <a:p>
            <a:pPr lvl="1" algn="just"/>
            <a:r>
              <a:rPr lang="cs-CZ" sz="1600" dirty="0"/>
              <a:t>mají vliv na charakter aktivit podniku na trhu a jeho vztahy ke konkurenci, zákazníkům i dodavatelům;</a:t>
            </a:r>
          </a:p>
          <a:p>
            <a:pPr lvl="1" algn="just"/>
            <a:r>
              <a:rPr lang="cs-CZ" sz="1600" dirty="0"/>
              <a:t>uplatňují se při formulování týmového ducha podniku;</a:t>
            </a:r>
          </a:p>
          <a:p>
            <a:pPr lvl="1" algn="just"/>
            <a:r>
              <a:rPr lang="cs-CZ" sz="1600" dirty="0"/>
              <a:t>pomáhají účinně formulovat podnikovou kulturu.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Hodnoty podniku</a:t>
            </a:r>
          </a:p>
        </p:txBody>
      </p:sp>
    </p:spTree>
    <p:extLst>
      <p:ext uri="{BB962C8B-B14F-4D97-AF65-F5344CB8AC3E}">
        <p14:creationId xmlns:p14="http://schemas.microsoft.com/office/powerpoint/2010/main" val="261580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Podnikové hodnoty podniku </a:t>
            </a:r>
            <a:r>
              <a:rPr lang="cs-CZ" sz="1400" dirty="0" err="1"/>
              <a:t>Wicona</a:t>
            </a:r>
            <a:r>
              <a:rPr lang="cs-CZ" sz="1400" dirty="0"/>
              <a:t> Česká republika:</a:t>
            </a:r>
          </a:p>
          <a:p>
            <a:pPr lvl="1" algn="just"/>
            <a:r>
              <a:rPr lang="cs-CZ" sz="1400" dirty="0"/>
              <a:t>ODVAHA: Vytvářet si pro sebe výzvy a akceptovat vypočitatelná rizika, i když je výsledek v nedohlednu. Jednat na vlastní odpovědnost. Rozhodovat se. Nezůstat stát. Něčím chtít pohnout.</a:t>
            </a:r>
          </a:p>
          <a:p>
            <a:pPr lvl="1" algn="just"/>
            <a:r>
              <a:rPr lang="cs-CZ" sz="1400" dirty="0"/>
              <a:t>RESPEKT: Upřímné jednání a respekt k individuální hodnotě každého jednotlivce, k hodnotě země a jejích zdrojů. Ať děláme cokoliv, děláme to s integritou. Porušení integrity nebo základních pravidel respektu se netoleruje, tj. vždy je třeba jednat s respektem vůči partnerovi nebo organizaci.</a:t>
            </a:r>
          </a:p>
          <a:p>
            <a:pPr lvl="1" algn="just"/>
            <a:r>
              <a:rPr lang="cs-CZ" sz="1400" dirty="0"/>
              <a:t>SPOLUPRÁCE: Spolupracovat s ostatními a nikoho nevylučovat. Partnerské myšlení a týmově orientované jednání. Výměna informací a zkušeností k oboustrannému užitku. Snaha o oboustranně výhodné situace typu „</a:t>
            </a:r>
            <a:r>
              <a:rPr lang="cs-CZ" sz="1400" dirty="0" err="1"/>
              <a:t>win-win</a:t>
            </a:r>
            <a:r>
              <a:rPr lang="cs-CZ" sz="1400" dirty="0"/>
              <a:t>“, tj. interní spolupráce a externí kooperace.</a:t>
            </a:r>
          </a:p>
          <a:p>
            <a:pPr lvl="1" algn="just"/>
            <a:r>
              <a:rPr lang="cs-CZ" sz="1400" dirty="0"/>
              <a:t>ROZHODNOST: Stanovit si cíl a držet se ho, tj. jednat rozhodně - to zvyšuje sebejistotu a přináší úspěch rozhodovat se odpovědně (ve spojení se čtyřmi ostatními zásadami).</a:t>
            </a:r>
          </a:p>
          <a:p>
            <a:pPr lvl="1" algn="just"/>
            <a:r>
              <a:rPr lang="cs-CZ" sz="1400" dirty="0"/>
              <a:t>PROZÍRAVOST: Dívat se dále než za další roh a dlouhodobě rozeznávat šance. Kontinuálně sledovat cíle. Myslet dlouhodobě. Pracovat kontinuálně, tj. poučit se i z "prohraných bitev" a s odvahou a rozhodností setrvale pokračovat v práci zaměřené na cíl.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Příklad hodnot podniku</a:t>
            </a:r>
          </a:p>
        </p:txBody>
      </p:sp>
    </p:spTree>
    <p:extLst>
      <p:ext uri="{BB962C8B-B14F-4D97-AF65-F5344CB8AC3E}">
        <p14:creationId xmlns:p14="http://schemas.microsoft.com/office/powerpoint/2010/main" val="256483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externího prostředí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998648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Strategická analýza představuje identifikaci a ocenění veškerých relevantních faktorů, o nichž lze předpokládat, že budou nebo mohou mít vliv na strategii a na strategické cíle podniku. </a:t>
            </a:r>
          </a:p>
          <a:p>
            <a:pPr algn="just"/>
            <a:r>
              <a:rPr lang="cs-CZ" sz="1600" dirty="0"/>
              <a:t>Strategická analýza představuje systematické, pravidelné, důkladné, kritické a nestranné zkoumání a posouzení vnitřní situace podniku (interní analýza) a vnějšího prostředí (externí analýza). </a:t>
            </a:r>
          </a:p>
          <a:p>
            <a:pPr algn="just"/>
            <a:r>
              <a:rPr lang="cs-CZ" sz="1600" dirty="0"/>
              <a:t>Analýza se provádí v určitých časových intervalech a zkoumá minulý, současný a budoucí vývoj. </a:t>
            </a:r>
          </a:p>
          <a:p>
            <a:pPr algn="just"/>
            <a:r>
              <a:rPr lang="cs-CZ" sz="1600" dirty="0"/>
              <a:t>Analýza posuzuje celkovou podnikovou situaci, určuje jeho místo v prostředí a vymezuje vývoj jeho budoucích aktivit.</a:t>
            </a:r>
          </a:p>
          <a:p>
            <a:pPr algn="just"/>
            <a:r>
              <a:rPr lang="cs-CZ" sz="1600" dirty="0"/>
              <a:t>Je prvním krokem strategického plánovacího procesu.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strategické analýzy</a:t>
            </a:r>
          </a:p>
        </p:txBody>
      </p:sp>
    </p:spTree>
    <p:extLst>
      <p:ext uri="{BB962C8B-B14F-4D97-AF65-F5344CB8AC3E}">
        <p14:creationId xmlns:p14="http://schemas.microsoft.com/office/powerpoint/2010/main" val="161092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externího prostředí </a:t>
            </a:r>
            <a:r>
              <a:rPr lang="cs-CZ" sz="1600" dirty="0"/>
              <a:t>– poskytuje informace o charakteru externího  prostředí a jeho případných vlivech na podnik s cílem zjištění možných příležitostí a hrozeb </a:t>
            </a:r>
          </a:p>
          <a:p>
            <a:pPr lvl="1" algn="just"/>
            <a:r>
              <a:rPr lang="cs-CZ" sz="1600" dirty="0"/>
              <a:t>Analýza vzdáleného prostředí – makroprostředí</a:t>
            </a:r>
          </a:p>
          <a:p>
            <a:pPr lvl="1" algn="just"/>
            <a:r>
              <a:rPr lang="cs-CZ" sz="1600" dirty="0"/>
              <a:t>Analýza blízkého prostředí – trh, odvětví</a:t>
            </a:r>
          </a:p>
          <a:p>
            <a:pPr marL="457200" lvl="1" indent="0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Analýza interního prostředí </a:t>
            </a:r>
            <a:r>
              <a:rPr lang="cs-CZ" sz="1600" dirty="0"/>
              <a:t>– podává informaci o interním prostředí a vnitřních zdrojích podniku, výsledkem je zjištění předností (silných stránek) a slabin (slabých) podniku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Syntéza</a:t>
            </a:r>
            <a:r>
              <a:rPr lang="cs-CZ" sz="1600" dirty="0"/>
              <a:t> – konfrontuje silné/slabé stránky podniku s příležitostmi a hrozbami z prostředí s cílem určení adekvátního strategického směru.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strategické analýzy</a:t>
            </a:r>
          </a:p>
        </p:txBody>
      </p:sp>
    </p:spTree>
    <p:extLst>
      <p:ext uri="{BB962C8B-B14F-4D97-AF65-F5344CB8AC3E}">
        <p14:creationId xmlns:p14="http://schemas.microsoft.com/office/powerpoint/2010/main" val="9964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Makroprostředí, nebo také vzdálenější podnikatelské prostředí, je nejširším prostředím, které působí na podnikatelský subjekt. </a:t>
            </a:r>
          </a:p>
          <a:p>
            <a:pPr algn="just"/>
            <a:r>
              <a:rPr lang="cs-CZ" sz="1600" dirty="0"/>
              <a:t>Samotný podnikatelský subjekt nemůže ovlivnit makroprostředí a jeho části. </a:t>
            </a:r>
          </a:p>
          <a:p>
            <a:pPr algn="just"/>
            <a:r>
              <a:rPr lang="cs-CZ" sz="1600" dirty="0"/>
              <a:t>Podnik faktory z makroprostředí pouze reflektuje, může je využívat a negativním faktorům se případně bránit. </a:t>
            </a:r>
          </a:p>
          <a:p>
            <a:pPr algn="just"/>
            <a:r>
              <a:rPr lang="cs-CZ" sz="1600" dirty="0"/>
              <a:t>Makroprostředí je vytvořeno společenským a historickým vývojem konkrétní společnosti v konkrétní lokalitě, proto se také označuje jako „kontextuální úroveň“. Což znamená, že podnik funguje a existuje v určitém širším kontextu, širších souvislostech. </a:t>
            </a:r>
          </a:p>
          <a:p>
            <a:pPr algn="just"/>
            <a:r>
              <a:rPr lang="cs-CZ" sz="1600" dirty="0"/>
              <a:t>Makroprostředí nevytváří stát ani vláda.</a:t>
            </a:r>
          </a:p>
          <a:p>
            <a:pPr algn="just"/>
            <a:r>
              <a:rPr lang="cs-CZ" sz="1600" dirty="0"/>
              <a:t>Makroprostředí je tvořeno těmito prvky: demografické prostředí, politické prostředí, legislativní prostředí, ekonomické prostředí, sociální prostředí, kulturní prostředí, přírodní prostředí, technologické prostředí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88502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b="1" dirty="0"/>
              <a:t>Demografické prostředí</a:t>
            </a:r>
            <a:r>
              <a:rPr lang="cs-CZ" sz="1500" dirty="0"/>
              <a:t> je tvořeno lidmi, kteří žijí v určitém teritoriu. </a:t>
            </a:r>
          </a:p>
          <a:p>
            <a:pPr algn="just"/>
            <a:r>
              <a:rPr lang="cs-CZ" sz="1500" b="1" dirty="0"/>
              <a:t>Ekonomické prostředí</a:t>
            </a:r>
            <a:r>
              <a:rPr lang="cs-CZ" sz="1500" dirty="0"/>
              <a:t> se zaměřuje hlavně na disponibilní kupní sílu obyvatel, na ceny, úspory, dluhy a dostupnost peněžních prostředků (úvěrů).</a:t>
            </a:r>
          </a:p>
          <a:p>
            <a:pPr algn="just"/>
            <a:r>
              <a:rPr lang="cs-CZ" sz="1500" b="1" dirty="0"/>
              <a:t>Politické prostředí</a:t>
            </a:r>
            <a:r>
              <a:rPr lang="cs-CZ" sz="1500" dirty="0"/>
              <a:t> a jeho vliv vychází z politických rozhodnutí nebo politických událostí v zemi.</a:t>
            </a:r>
          </a:p>
          <a:p>
            <a:pPr algn="just"/>
            <a:r>
              <a:rPr lang="cs-CZ" sz="1500" b="1" dirty="0"/>
              <a:t>Legislativní prostředí</a:t>
            </a:r>
            <a:r>
              <a:rPr lang="cs-CZ" sz="1500" dirty="0"/>
              <a:t> vytváří legislativní rámec pro aktivity podnikatelských subjektů prostřednictvím právních norem regulujících podnikatelské postupy, práva a povinnosti při realizaci těchto aktivit.</a:t>
            </a:r>
          </a:p>
          <a:p>
            <a:pPr algn="just"/>
            <a:r>
              <a:rPr lang="cs-CZ" sz="1500" b="1" dirty="0"/>
              <a:t>Sociální prostředí</a:t>
            </a:r>
            <a:r>
              <a:rPr lang="cs-CZ" sz="1500" dirty="0"/>
              <a:t> formuje základní mínění, hodnoty a normy lidí v něm žijící. </a:t>
            </a:r>
          </a:p>
          <a:p>
            <a:pPr algn="just"/>
            <a:r>
              <a:rPr lang="cs-CZ" sz="1500" b="1" dirty="0"/>
              <a:t>Kulturní prostředí</a:t>
            </a:r>
            <a:r>
              <a:rPr lang="cs-CZ" sz="1500" dirty="0"/>
              <a:t> je dáno kulturou, která je obecně chápána jako komplex hodnot, zvyklostí, tradic, jednání a dalších faktorů osvojených a sdílených osobami určité skupiny, společnosti.</a:t>
            </a:r>
          </a:p>
          <a:p>
            <a:pPr algn="just"/>
            <a:r>
              <a:rPr lang="cs-CZ" sz="1500" b="1" dirty="0"/>
              <a:t>Technologické prostředí</a:t>
            </a:r>
            <a:r>
              <a:rPr lang="cs-CZ" sz="1500" dirty="0"/>
              <a:t> sleduje vývoj a využívání nových technologií v aktivitách podniku.</a:t>
            </a:r>
          </a:p>
          <a:p>
            <a:pPr algn="just"/>
            <a:r>
              <a:rPr lang="cs-CZ" sz="1500" b="1" dirty="0"/>
              <a:t>Přírodní prostředí</a:t>
            </a:r>
            <a:r>
              <a:rPr lang="cs-CZ" sz="1500" dirty="0"/>
              <a:t> je zaměřeno na současný stav a zhoršování životního prostředí, na ubývání přírodních zdrojů a zvyšující se náklady na energii.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31983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Předběžný </a:t>
            </a:r>
            <a:r>
              <a:rPr lang="cs-CZ" sz="1800" dirty="0" err="1"/>
              <a:t>screening</a:t>
            </a:r>
            <a:endParaRPr lang="cs-CZ" sz="1800" dirty="0"/>
          </a:p>
          <a:p>
            <a:pPr lvl="1"/>
            <a:r>
              <a:rPr lang="cs-CZ" sz="1800" dirty="0"/>
              <a:t>Obecné faktory země</a:t>
            </a:r>
          </a:p>
          <a:p>
            <a:pPr lvl="1"/>
            <a:r>
              <a:rPr lang="cs-CZ" sz="1800" dirty="0"/>
              <a:t>Specifické produktové faktory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dirty="0"/>
              <a:t>Odhad tržního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Odhad prodejního potenciálu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Volba konkrétní země</a:t>
            </a:r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Proces </a:t>
            </a:r>
            <a:r>
              <a:rPr lang="cs-CZ" dirty="0" err="1"/>
              <a:t>screeningu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37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Hlavními zdroji dat pro analýzu makroprostředí jsou sekundární zdroje:  různé statistiky, analýzy, studie, rešerše, statě odborných časopisů apod. 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PEST, PESTLE, STEP, STEEPLED, STEER</a:t>
            </a:r>
          </a:p>
          <a:p>
            <a:pPr algn="just"/>
            <a:r>
              <a:rPr lang="cs-CZ" sz="1600" dirty="0"/>
              <a:t>Extrapolace trendů (prognózování) - prognostická metoda určující pravděpodobný průběh určitého jevu z jeho dosavadního vývoje.  </a:t>
            </a:r>
          </a:p>
          <a:p>
            <a:pPr algn="just"/>
            <a:r>
              <a:rPr lang="cs-CZ" sz="1600" dirty="0"/>
              <a:t>Expertní metody – Metoda QUEST (</a:t>
            </a:r>
            <a:r>
              <a:rPr lang="cs-CZ" sz="1600" dirty="0" err="1"/>
              <a:t>Quick</a:t>
            </a:r>
            <a:r>
              <a:rPr lang="cs-CZ" sz="1600" dirty="0"/>
              <a:t> </a:t>
            </a:r>
            <a:r>
              <a:rPr lang="cs-CZ" sz="1600" dirty="0" err="1"/>
              <a:t>Environmental</a:t>
            </a:r>
            <a:r>
              <a:rPr lang="cs-CZ" sz="1600" dirty="0"/>
              <a:t> </a:t>
            </a:r>
            <a:r>
              <a:rPr lang="cs-CZ" sz="1600" dirty="0" err="1"/>
              <a:t>Scanning</a:t>
            </a:r>
            <a:r>
              <a:rPr lang="cs-CZ" sz="1600" dirty="0"/>
              <a:t> </a:t>
            </a:r>
            <a:r>
              <a:rPr lang="cs-CZ" sz="1600" dirty="0" err="1"/>
              <a:t>Technique</a:t>
            </a:r>
            <a:r>
              <a:rPr lang="cs-CZ" sz="1600" dirty="0"/>
              <a:t>), Delfská metoda, Brainstorming – využití oborníků pro činnost vyžadující zvláštní znalosti a odborné posouzení problému a jeho dalšího vývoje v budoucnosti.</a:t>
            </a:r>
          </a:p>
          <a:p>
            <a:pPr algn="just"/>
            <a:r>
              <a:rPr lang="cs-CZ" sz="1600" dirty="0"/>
              <a:t>Metoda scénářů</a:t>
            </a:r>
          </a:p>
          <a:p>
            <a:pPr algn="just"/>
            <a:r>
              <a:rPr lang="cs-CZ" sz="1600" dirty="0"/>
              <a:t>Metody statistické analýzy (analýzy časových řad, regresní a korelační analýzy)</a:t>
            </a:r>
          </a:p>
          <a:p>
            <a:pPr algn="just"/>
            <a:r>
              <a:rPr lang="cs-CZ" sz="1600" dirty="0"/>
              <a:t>Metody demografické statistiky</a:t>
            </a:r>
          </a:p>
          <a:p>
            <a:pPr algn="just"/>
            <a:r>
              <a:rPr lang="cs-CZ" sz="1600" dirty="0"/>
              <a:t>Politologie a makroekonomické teorie </a:t>
            </a:r>
          </a:p>
          <a:p>
            <a:pPr algn="just"/>
            <a:r>
              <a:rPr lang="cs-CZ" sz="1600" dirty="0"/>
              <a:t>Metody kauzální analýzy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Metody analýzy 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54145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PEST analýza</a:t>
            </a:r>
            <a:r>
              <a:rPr lang="cs-CZ" sz="1600" dirty="0"/>
              <a:t> je moderní metoda rozboru makroprostředí. </a:t>
            </a:r>
          </a:p>
          <a:p>
            <a:pPr algn="just"/>
            <a:r>
              <a:rPr lang="cs-CZ" sz="1600" dirty="0"/>
              <a:t>Jejím cílem je najít a analyzovat ty složky prostředí, které mají pro podnik význam a mohou pro něj znamenat příležitost nebo hrozbu. Analýza sleduje také vývoj kritických faktorů v čase. </a:t>
            </a:r>
          </a:p>
          <a:p>
            <a:pPr algn="just"/>
            <a:r>
              <a:rPr lang="cs-CZ" sz="1600" dirty="0"/>
              <a:t>PEST analýza se zaměřuje na to prostředí, na kterém podnik skutečně působí. </a:t>
            </a:r>
          </a:p>
          <a:p>
            <a:pPr algn="just"/>
            <a:r>
              <a:rPr lang="cs-CZ" sz="1600" dirty="0"/>
              <a:t>PEST analýza sleduje makroprostředí podniku z pohledu čtyř základních skupin faktorů: politické a legislativní </a:t>
            </a:r>
            <a:r>
              <a:rPr lang="cs-CZ" sz="1600" b="1" dirty="0"/>
              <a:t>P</a:t>
            </a:r>
            <a:r>
              <a:rPr lang="cs-CZ" sz="1600" dirty="0"/>
              <a:t>, ekonomické </a:t>
            </a:r>
            <a:r>
              <a:rPr lang="cs-CZ" sz="1600" b="1" dirty="0"/>
              <a:t>E</a:t>
            </a:r>
            <a:r>
              <a:rPr lang="cs-CZ" sz="1600" dirty="0"/>
              <a:t>, sociální a demografické </a:t>
            </a:r>
            <a:r>
              <a:rPr lang="cs-CZ" sz="1600" b="1" dirty="0"/>
              <a:t>S</a:t>
            </a:r>
            <a:r>
              <a:rPr lang="cs-CZ" sz="1600" dirty="0"/>
              <a:t>, technické a technologické </a:t>
            </a:r>
            <a:r>
              <a:rPr lang="cs-CZ" sz="1600" b="1" dirty="0"/>
              <a:t>T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Tato původní podoba metody byla v průběhu času modifikována a rozšiřována o další prvky. Takže se dnes setkáváme s těmito podobami: PESTLE analýza (přidán legislativní a environmentální prostředí), SLEPT analýza, STEEP analýza. </a:t>
            </a:r>
          </a:p>
          <a:p>
            <a:pPr algn="just"/>
            <a:r>
              <a:rPr lang="cs-CZ" sz="1600" dirty="0"/>
              <a:t>Společným účelem všech těchto analýz je identifikace konkrétních hrozeb a příležitostí, což pomáhá podniku zaměřit se na klíčové aspekty makroprostředí a ty komplexně vyhodnocovat.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PEST analýza</a:t>
            </a:r>
          </a:p>
        </p:txBody>
      </p:sp>
    </p:spTree>
    <p:extLst>
      <p:ext uri="{BB962C8B-B14F-4D97-AF65-F5344CB8AC3E}">
        <p14:creationId xmlns:p14="http://schemas.microsoft.com/office/powerpoint/2010/main" val="133096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LONGPEST analýza</a:t>
            </a:r>
            <a:r>
              <a:rPr lang="cs-CZ" sz="1600" dirty="0"/>
              <a:t>, která je další modifikací PEST analýzy, bere v úvahu lokální LO, národní N a globální G úroveň politicko-legislativních, ekonomických, sociálně-demografických a </a:t>
            </a:r>
            <a:r>
              <a:rPr lang="cs-CZ" sz="1600" dirty="0" err="1"/>
              <a:t>technicko-technologických</a:t>
            </a:r>
            <a:r>
              <a:rPr lang="cs-CZ" sz="1600" dirty="0"/>
              <a:t> faktorů.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Výsledkem je strategický profil okolí. Postup obsahuje tyto kroky: </a:t>
            </a:r>
          </a:p>
          <a:p>
            <a:pPr lvl="1" algn="just"/>
            <a:r>
              <a:rPr lang="cs-CZ" sz="1600" dirty="0"/>
              <a:t>Vytvoření seznamu faktorů, které budou analyzovány.</a:t>
            </a:r>
          </a:p>
          <a:p>
            <a:pPr lvl="1" algn="just"/>
            <a:r>
              <a:rPr lang="cs-CZ" sz="1600" dirty="0"/>
              <a:t>Ohodnocení významu faktorů pomocí </a:t>
            </a:r>
            <a:r>
              <a:rPr lang="cs-CZ" sz="1600" dirty="0" err="1"/>
              <a:t>Likertovy</a:t>
            </a:r>
            <a:r>
              <a:rPr lang="cs-CZ" sz="1600" dirty="0"/>
              <a:t> stupnice.</a:t>
            </a:r>
          </a:p>
          <a:p>
            <a:pPr lvl="1" algn="just"/>
            <a:r>
              <a:rPr lang="cs-CZ" sz="1600" dirty="0"/>
              <a:t>Vyhodnocení faktorů, které nejvíce působí na podnik (dopady na rentabilitu, likviditu, růst) a možnosti reakce podniku na tyto faktory.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LONGPEST analýza</a:t>
            </a:r>
          </a:p>
        </p:txBody>
      </p:sp>
    </p:spTree>
    <p:extLst>
      <p:ext uri="{BB962C8B-B14F-4D97-AF65-F5344CB8AC3E}">
        <p14:creationId xmlns:p14="http://schemas.microsoft.com/office/powerpoint/2010/main" val="157297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Prognózování </a:t>
            </a:r>
            <a:r>
              <a:rPr lang="cs-CZ" sz="1600" dirty="0"/>
              <a:t>– odborné posouzení budoucího vývoje, kdy na základě zkoumání minulých a stávajících procesů a jevů jsou určovány možné budoucí procesy a jevy, přičemž charakteristickým rysem těchto procesů a jevů je jejich nejistota, resp. neurčitost. </a:t>
            </a:r>
          </a:p>
          <a:p>
            <a:pPr algn="just"/>
            <a:r>
              <a:rPr lang="cs-CZ" sz="1600" dirty="0"/>
              <a:t>Výsledkem prognózování je prognóza.</a:t>
            </a:r>
          </a:p>
          <a:p>
            <a:pPr algn="just"/>
            <a:r>
              <a:rPr lang="cs-CZ" sz="1600" dirty="0"/>
              <a:t>Bývá realizováno v úvodní, plánovací fázi strategického procesu.</a:t>
            </a:r>
          </a:p>
          <a:p>
            <a:pPr algn="just"/>
            <a:r>
              <a:rPr lang="cs-CZ" sz="1600" dirty="0"/>
              <a:t>Každá prognóza má určité časové i prostorové rozměry musíme si být vědomi, že přesnost předpovědi budoucnosti klesá s delším časovým obdobím a zvětšujícím se prostorem, pro něž je prognóza určena.</a:t>
            </a:r>
          </a:p>
          <a:p>
            <a:pPr algn="just"/>
            <a:r>
              <a:rPr lang="cs-CZ" sz="1600" dirty="0"/>
              <a:t>Prognózování se stává významnou </a:t>
            </a:r>
            <a:r>
              <a:rPr lang="cs-CZ" sz="1600" b="1" dirty="0"/>
              <a:t>komparativní výhodou</a:t>
            </a:r>
            <a:r>
              <a:rPr lang="cs-CZ" sz="1600" dirty="0"/>
              <a:t> v konkurenčním soupeření na trhu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Prognózování a tvorba strategie</a:t>
            </a:r>
          </a:p>
        </p:txBody>
      </p:sp>
    </p:spTree>
    <p:extLst>
      <p:ext uri="{BB962C8B-B14F-4D97-AF65-F5344CB8AC3E}">
        <p14:creationId xmlns:p14="http://schemas.microsoft.com/office/powerpoint/2010/main" val="137254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Převratné technické a technologické vynálezy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Směry základního výzkumu a směry aplikačního výzkumu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Parametry výrobků, funkční charakteristiky technologií a zařízení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Vývojové tendence a trendy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Společenské důsledky možných trendů a technického rozvoje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Alternativní řešení celospolečenských cílů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Alternativní řešení a předvídaní cílů na nižších úrovních organizace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Předvídání chování trhu, pohyby cen, poptávky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Použitelnost prognostických metod</a:t>
            </a:r>
          </a:p>
        </p:txBody>
      </p:sp>
    </p:spTree>
    <p:extLst>
      <p:ext uri="{BB962C8B-B14F-4D97-AF65-F5344CB8AC3E}">
        <p14:creationId xmlns:p14="http://schemas.microsoft.com/office/powerpoint/2010/main" val="334266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925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Z hlediska přístupu k prognózování</a:t>
            </a:r>
          </a:p>
          <a:p>
            <a:pPr algn="just"/>
            <a:r>
              <a:rPr lang="cs-CZ" sz="1600" dirty="0"/>
              <a:t>Kvantitativní metody – statistické metody, metody operačního výzkumu, metody modelových experimentů  </a:t>
            </a:r>
          </a:p>
          <a:p>
            <a:pPr algn="just"/>
            <a:r>
              <a:rPr lang="cs-CZ" sz="1600" dirty="0"/>
              <a:t>Kvalitativní metody – brainstorming, </a:t>
            </a:r>
            <a:r>
              <a:rPr lang="cs-CZ" sz="1600" dirty="0" err="1"/>
              <a:t>brainwriting</a:t>
            </a:r>
            <a:r>
              <a:rPr lang="cs-CZ" sz="1600" dirty="0"/>
              <a:t>, metoda delfská, scénáře atd.</a:t>
            </a:r>
          </a:p>
          <a:p>
            <a:pPr algn="just"/>
            <a:endParaRPr lang="cs-CZ" sz="1600" i="1" dirty="0"/>
          </a:p>
          <a:p>
            <a:pPr marL="0" indent="0" algn="just">
              <a:buNone/>
            </a:pPr>
            <a:r>
              <a:rPr lang="cs-CZ" sz="1600" b="1" dirty="0"/>
              <a:t>Dle míry subjektivity</a:t>
            </a:r>
          </a:p>
          <a:p>
            <a:pPr lvl="1" algn="just"/>
            <a:r>
              <a:rPr lang="cs-CZ" sz="1600" dirty="0"/>
              <a:t>Subjektivní metody</a:t>
            </a:r>
          </a:p>
          <a:p>
            <a:pPr lvl="1" algn="just"/>
            <a:r>
              <a:rPr lang="cs-CZ" sz="1600" dirty="0"/>
              <a:t>Objektivní metody</a:t>
            </a:r>
          </a:p>
          <a:p>
            <a:pPr lvl="1" algn="just"/>
            <a:r>
              <a:rPr lang="cs-CZ" sz="1600" dirty="0"/>
              <a:t>Systémové metody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Další členění metod</a:t>
            </a:r>
          </a:p>
          <a:p>
            <a:pPr algn="just"/>
            <a:r>
              <a:rPr lang="cs-CZ" sz="1600" dirty="0"/>
              <a:t>Metoda explorativní (průzkumná)</a:t>
            </a:r>
          </a:p>
          <a:p>
            <a:pPr algn="just"/>
            <a:r>
              <a:rPr lang="cs-CZ" sz="1600" dirty="0"/>
              <a:t>Metoda normativní (cílová)</a:t>
            </a:r>
          </a:p>
          <a:p>
            <a:pPr algn="just"/>
            <a:r>
              <a:rPr lang="cs-CZ" sz="1600" dirty="0"/>
              <a:t>Metoda integrálního prognózování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184576" cy="507703"/>
          </a:xfrm>
        </p:spPr>
        <p:txBody>
          <a:bodyPr/>
          <a:lstStyle/>
          <a:p>
            <a:r>
              <a:rPr lang="cs-CZ" dirty="0"/>
              <a:t>Klasifikace prognostických metod </a:t>
            </a:r>
          </a:p>
        </p:txBody>
      </p:sp>
    </p:spTree>
    <p:extLst>
      <p:ext uri="{BB962C8B-B14F-4D97-AF65-F5344CB8AC3E}">
        <p14:creationId xmlns:p14="http://schemas.microsoft.com/office/powerpoint/2010/main" val="17223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768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Volná diskuse týmu k získání nových tvůrčích nápadů a myšlenek na zlepšení nebo nalezení správného řešení v krátkém čase.</a:t>
            </a:r>
          </a:p>
          <a:p>
            <a:pPr algn="just"/>
            <a:r>
              <a:rPr lang="cs-CZ" sz="1600" dirty="0"/>
              <a:t>Logické myšlení je nahrazeno intuitivním</a:t>
            </a:r>
          </a:p>
          <a:p>
            <a:pPr algn="just"/>
            <a:r>
              <a:rPr lang="cs-CZ" sz="1600" dirty="0"/>
              <a:t>Při řešení zamlženého problému, rámcově vymezená oblast</a:t>
            </a:r>
          </a:p>
          <a:p>
            <a:pPr algn="just"/>
            <a:r>
              <a:rPr lang="cs-CZ" sz="1600" dirty="0"/>
              <a:t>Účastníci – odborníci z oboru 50%, odborníci z příbuzných oborů 30%, osoby bez spojitosti s daným oborem 20%</a:t>
            </a:r>
          </a:p>
          <a:p>
            <a:pPr algn="just"/>
            <a:r>
              <a:rPr lang="cs-CZ" sz="1600" dirty="0"/>
              <a:t>Pravidla – zákaz kritiky, uvolnění fantazie, vzájemná inspirace, co největší množství, rovnost účastníků</a:t>
            </a:r>
          </a:p>
          <a:p>
            <a:pPr algn="just"/>
            <a:r>
              <a:rPr lang="cs-CZ" sz="1600" dirty="0"/>
              <a:t>Průběh brainstormingu: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Vedoucí zopakuje základní pravidla brainstormingu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Seznámení účastníků s problémem, který bude diskutován a řešen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Rozcvička – odreagování účastníků a naladění na tvůrčí myšlení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Diskuse k samotnému tématu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Zpracování a vyhodnocení námětů</a:t>
            </a:r>
          </a:p>
          <a:p>
            <a:pPr algn="just"/>
            <a:endParaRPr lang="cs-CZ" sz="1600" dirty="0"/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242154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Účelem je získání prognostických informací nebo názorů od vybrané skupiny expertů vztahujících se k identifikaci nebo předpovědi budoucích událostí, vývojových problémů nebo trendů</a:t>
            </a:r>
          </a:p>
          <a:p>
            <a:pPr algn="just"/>
            <a:r>
              <a:rPr lang="cs-CZ" sz="1600" b="1" i="1" dirty="0"/>
              <a:t>Formy</a:t>
            </a:r>
            <a:r>
              <a:rPr lang="cs-CZ" sz="1600" dirty="0"/>
              <a:t>: </a:t>
            </a:r>
            <a:r>
              <a:rPr lang="cs-CZ" sz="1600" dirty="0" err="1"/>
              <a:t>Conventional</a:t>
            </a:r>
            <a:r>
              <a:rPr lang="cs-CZ" sz="1600" dirty="0"/>
              <a:t> </a:t>
            </a:r>
            <a:r>
              <a:rPr lang="cs-CZ" sz="1600" dirty="0" err="1"/>
              <a:t>Delphi</a:t>
            </a:r>
            <a:r>
              <a:rPr lang="cs-CZ" sz="1600" dirty="0"/>
              <a:t>, Argument </a:t>
            </a:r>
            <a:r>
              <a:rPr lang="cs-CZ" sz="1600" dirty="0" err="1"/>
              <a:t>Delphi</a:t>
            </a:r>
            <a:r>
              <a:rPr lang="cs-CZ" sz="1600" dirty="0"/>
              <a:t>, </a:t>
            </a:r>
            <a:r>
              <a:rPr lang="cs-CZ" sz="1600" dirty="0" err="1"/>
              <a:t>Policy</a:t>
            </a:r>
            <a:r>
              <a:rPr lang="cs-CZ" sz="1600" dirty="0"/>
              <a:t> </a:t>
            </a:r>
            <a:r>
              <a:rPr lang="cs-CZ" sz="1600" dirty="0" err="1"/>
              <a:t>Delphi</a:t>
            </a:r>
            <a:endParaRPr lang="cs-CZ" sz="1600" dirty="0"/>
          </a:p>
          <a:p>
            <a:pPr algn="just"/>
            <a:r>
              <a:rPr lang="cs-CZ" sz="1600" b="1" i="1" dirty="0"/>
              <a:t>Základní principy</a:t>
            </a:r>
            <a:r>
              <a:rPr lang="cs-CZ" sz="1600" dirty="0"/>
              <a:t>: anonymita, interakce, kontrolovaná zpětná vazba, statistické vyhodnocení odpovědí</a:t>
            </a:r>
          </a:p>
          <a:p>
            <a:pPr algn="just"/>
            <a:r>
              <a:rPr lang="cs-CZ" sz="1600" b="1" i="1" dirty="0"/>
              <a:t>Podstata</a:t>
            </a:r>
            <a:r>
              <a:rPr lang="cs-CZ" sz="1600" dirty="0"/>
              <a:t>: </a:t>
            </a:r>
          </a:p>
          <a:p>
            <a:pPr lvl="1" algn="just"/>
            <a:r>
              <a:rPr lang="cs-CZ" sz="1600" dirty="0"/>
              <a:t>Zasílání promyšleně volené série otázek (formalizovaný dotazník)</a:t>
            </a:r>
          </a:p>
          <a:p>
            <a:pPr lvl="1" algn="just"/>
            <a:r>
              <a:rPr lang="cs-CZ" sz="1600" dirty="0"/>
              <a:t>Nezávislí odborníci</a:t>
            </a:r>
          </a:p>
          <a:p>
            <a:pPr lvl="1" algn="just"/>
            <a:r>
              <a:rPr lang="cs-CZ" sz="1600" dirty="0"/>
              <a:t>Opakované zasílání – sblížení názorů</a:t>
            </a:r>
          </a:p>
          <a:p>
            <a:pPr lvl="1" algn="just"/>
            <a:r>
              <a:rPr lang="cs-CZ" sz="1600" dirty="0"/>
              <a:t>Konsenzu je dosaženo teprve nad správným řešením</a:t>
            </a:r>
          </a:p>
          <a:p>
            <a:pPr lvl="1" algn="just"/>
            <a:r>
              <a:rPr lang="cs-CZ" sz="1600" dirty="0"/>
              <a:t>Nahrazuje přímou diskusi nebo seminář</a:t>
            </a:r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Metoda DELPHI</a:t>
            </a:r>
          </a:p>
        </p:txBody>
      </p:sp>
    </p:spTree>
    <p:extLst>
      <p:ext uri="{BB962C8B-B14F-4D97-AF65-F5344CB8AC3E}">
        <p14:creationId xmlns:p14="http://schemas.microsoft.com/office/powerpoint/2010/main" val="19404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Využívána v případě existence nekontinuálních změn v okolí podniku.</a:t>
            </a:r>
          </a:p>
          <a:p>
            <a:pPr algn="just"/>
            <a:r>
              <a:rPr lang="cs-CZ" sz="1600" b="1" dirty="0"/>
              <a:t>Scénář</a:t>
            </a:r>
            <a:r>
              <a:rPr lang="cs-CZ" sz="1600" dirty="0"/>
              <a:t> je obraz uspořádaný ze všech dosažitelných a významných prognóz a informací. orientační, kontextově závislý popis možné budoucí situace, která vede z výchozího (současného) stavu skrze logické souvislosti řetězce událostí k předpokládanému stavu konečné situace </a:t>
            </a:r>
          </a:p>
          <a:p>
            <a:pPr algn="just"/>
            <a:r>
              <a:rPr lang="cs-CZ" sz="1600" dirty="0"/>
              <a:t>Cílem scénářů je určit kritické okamžiky vývoje, u který je třeba uskutečnit zásadní rozhodnutí.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Základní skupiny scénářů:</a:t>
            </a:r>
          </a:p>
          <a:p>
            <a:pPr lvl="1" algn="just"/>
            <a:r>
              <a:rPr lang="cs-CZ" sz="1600" dirty="0"/>
              <a:t>Scénáře možných událostí</a:t>
            </a:r>
          </a:p>
          <a:p>
            <a:pPr lvl="1" algn="just"/>
            <a:r>
              <a:rPr lang="cs-CZ" sz="1600" dirty="0"/>
              <a:t>Simulační scénáře</a:t>
            </a:r>
          </a:p>
          <a:p>
            <a:pPr lvl="1" algn="just"/>
            <a:r>
              <a:rPr lang="cs-CZ" sz="1600" dirty="0"/>
              <a:t>Scénáře stavu okolí</a:t>
            </a:r>
          </a:p>
          <a:p>
            <a:pPr lvl="1" algn="just"/>
            <a:r>
              <a:rPr lang="cs-CZ" sz="1600" dirty="0"/>
              <a:t>Scénáře procesu okolí</a:t>
            </a:r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Metoda scénářů</a:t>
            </a:r>
          </a:p>
        </p:txBody>
      </p:sp>
    </p:spTree>
    <p:extLst>
      <p:ext uri="{BB962C8B-B14F-4D97-AF65-F5344CB8AC3E}">
        <p14:creationId xmlns:p14="http://schemas.microsoft.com/office/powerpoint/2010/main" val="270988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71550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Spíše než pojem bližší podnikatelské prostředí se používá pojem trh nebo odvětví, nebo také </a:t>
            </a:r>
            <a:r>
              <a:rPr lang="cs-CZ" sz="1600" dirty="0" err="1"/>
              <a:t>mezoprostředí</a:t>
            </a:r>
            <a:r>
              <a:rPr lang="cs-CZ" sz="1600" dirty="0"/>
              <a:t>. Někteří autoři začleňují toto prostředí do mikroprostředí, tj. do interního prostředí podniku. </a:t>
            </a:r>
          </a:p>
          <a:p>
            <a:pPr algn="just"/>
            <a:r>
              <a:rPr lang="cs-CZ" sz="1600" dirty="0"/>
              <a:t>Základní charakteristikou tohoto podnikatelského prostředí je to, že podniky mohou ovlivňovat subjekty a síly tohoto podnikatelského prostředí. Toto ovlivňování je cílené a záměrné. </a:t>
            </a:r>
          </a:p>
          <a:p>
            <a:pPr algn="just"/>
            <a:r>
              <a:rPr lang="cs-CZ" sz="1600" dirty="0"/>
              <a:t>Tržní prostředí můžeme označit jako </a:t>
            </a:r>
            <a:r>
              <a:rPr lang="cs-CZ" sz="1600" b="1" dirty="0"/>
              <a:t>úroveň transakční</a:t>
            </a:r>
            <a:r>
              <a:rPr lang="cs-CZ" sz="1600" dirty="0"/>
              <a:t>, protože právě v tomto prostředí dochází k transakcím spojených s realizací podnikatelských aktivit.</a:t>
            </a:r>
          </a:p>
          <a:p>
            <a:pPr algn="just"/>
            <a:r>
              <a:rPr lang="cs-CZ" sz="1600" dirty="0"/>
              <a:t>Subjekty tržního prostředí zahrnují skupiny lidí nebo organizace mající bezprostřední vztah ke konkrétnímu podnikatelskému subjektu. Mezi </a:t>
            </a:r>
            <a:r>
              <a:rPr lang="cs-CZ" sz="1600" b="1" dirty="0"/>
              <a:t>subjekty tržního prostředí </a:t>
            </a:r>
            <a:r>
              <a:rPr lang="cs-CZ" sz="1600" dirty="0"/>
              <a:t>patří: zákazníci, konkurence, distribuční články, veřejnost, vnější </a:t>
            </a:r>
            <a:r>
              <a:rPr lang="cs-CZ" sz="1600" dirty="0" err="1"/>
              <a:t>ovlivňovatelé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Analýza tržního prostředí se zaměřuje na hodnocení základních parametrů trhu a situaci v konkrétním odvětví. Proto analýzu tržního prostředí lze rozdělit na analýzu odvětví a analýzu trhu.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Tržní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37216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Strategie představuje kroky, které vedou k naplnění stanoveného strategického cíle, přičemž strategický cíl podniku představuje konkrétní žádoucí stav, jehož dosažení je předpokládáno v určitém časovém období.</a:t>
            </a:r>
          </a:p>
          <a:p>
            <a:pPr algn="just"/>
            <a:r>
              <a:rPr lang="cs-CZ" sz="1600" dirty="0"/>
              <a:t>Strategie  je soubor cílených kroků, které firma podniká, aby získala a udržela si lepší výkonnost ve srovnání s konkurencí. (</a:t>
            </a:r>
            <a:r>
              <a:rPr lang="cs-CZ" sz="1600" dirty="0" err="1"/>
              <a:t>Rothaermel</a:t>
            </a:r>
            <a:r>
              <a:rPr lang="cs-CZ" sz="1600" dirty="0"/>
              <a:t>, 2017)</a:t>
            </a:r>
          </a:p>
          <a:p>
            <a:pPr algn="just"/>
            <a:r>
              <a:rPr lang="cs-CZ" sz="1600" dirty="0"/>
              <a:t>Strategie je soubor cíleně řízených aktivit, které podniku umožní získat a udržet prvotřídní výkon vzhledem ke konkurentům. Jedná se o koncepci dlouhodobé povahy, která má přinést organizaci dlouhodobě udržitelnou konkurenční výhodu a tím upevnit její postavení na trhu. (</a:t>
            </a:r>
            <a:r>
              <a:rPr lang="cs-CZ" sz="1600" dirty="0" err="1"/>
              <a:t>McGrath</a:t>
            </a:r>
            <a:r>
              <a:rPr lang="cs-CZ" sz="1600" dirty="0"/>
              <a:t>, 2013)</a:t>
            </a:r>
          </a:p>
          <a:p>
            <a:pPr algn="just"/>
            <a:r>
              <a:rPr lang="cs-CZ" sz="1600" dirty="0"/>
              <a:t>Strategie definuje osobitý přístup společnosti ke konkurenci a konkurenční výhody, na kterých bude založena. (M.E. Porter)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Strategie</a:t>
            </a:r>
          </a:p>
        </p:txBody>
      </p:sp>
    </p:spTree>
    <p:extLst>
      <p:ext uri="{BB962C8B-B14F-4D97-AF65-F5344CB8AC3E}">
        <p14:creationId xmlns:p14="http://schemas.microsoft.com/office/powerpoint/2010/main" val="199892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b="1" dirty="0"/>
              <a:t>Trh</a:t>
            </a:r>
            <a:r>
              <a:rPr lang="cs-CZ" sz="1500" dirty="0"/>
              <a:t> představuje, z pohledu podniku a marketingového chápání, </a:t>
            </a:r>
            <a:r>
              <a:rPr lang="cs-CZ" sz="1500" b="1" dirty="0"/>
              <a:t>skupinu zákazníků podniku, ať už cílových nebo potenciálních</a:t>
            </a:r>
            <a:r>
              <a:rPr lang="cs-CZ" sz="1500" dirty="0"/>
              <a:t>. </a:t>
            </a:r>
          </a:p>
          <a:p>
            <a:pPr algn="just"/>
            <a:r>
              <a:rPr lang="cs-CZ" sz="1500" dirty="0"/>
              <a:t>Podle typu zákazníků rozlišujeme trh spotřebitelský a trh organizací. </a:t>
            </a:r>
            <a:r>
              <a:rPr lang="cs-CZ" sz="1500" i="1" dirty="0"/>
              <a:t>Na trhu spotřebitelském </a:t>
            </a:r>
            <a:r>
              <a:rPr lang="cs-CZ" sz="1500" dirty="0"/>
              <a:t>se pohybují jednotlivci a domácnosti, které nakupují produkty a služby za účelem spotřeby (hovoříme o nich jako o konečných spotřebitelích). </a:t>
            </a:r>
            <a:r>
              <a:rPr lang="cs-CZ" sz="1500" i="1" dirty="0"/>
              <a:t>Na trhu organizací </a:t>
            </a:r>
            <a:r>
              <a:rPr lang="cs-CZ" sz="1500" dirty="0"/>
              <a:t>působí podniky, organizace, které nakupují zboží a služby za účelem dalšího prodeje (obchodní podniky), přepracování (výrobní podniky) nebo užití pro společnost (vláda, neziskové organizace). Odvětví pak produkuje a poté prodává výrobky a služby pro zákazníky s cílem uspokojení jejich potřeb.</a:t>
            </a:r>
          </a:p>
          <a:p>
            <a:r>
              <a:rPr lang="cs-CZ" sz="1500" i="1" dirty="0" err="1"/>
              <a:t>Kotler</a:t>
            </a:r>
            <a:r>
              <a:rPr lang="cs-CZ" sz="1500" i="1" dirty="0"/>
              <a:t> a Keller </a:t>
            </a:r>
            <a:r>
              <a:rPr lang="cs-CZ" sz="1500" dirty="0"/>
              <a:t>(2013, s. 38) člení trhy do pěti skupin, které jsou vzájemně provázány určitými vazbami směny a probíhají mezi nimi toky: trh zdrojů (trh surovin, práce a peněz), trh výrobců, trh prostředníků, spotřební trh a vládní trh. </a:t>
            </a:r>
          </a:p>
          <a:p>
            <a:r>
              <a:rPr lang="cs-CZ" sz="1500" i="1" dirty="0"/>
              <a:t>Michael E. Porter </a:t>
            </a:r>
            <a:r>
              <a:rPr lang="cs-CZ" sz="1500" dirty="0"/>
              <a:t>rozdělil trh (na základě životního cyklu odvětví, míry koncentrace podniků v odvětví, fází cyklu produktu a míře vystavení trhu mezinárodní konkurenci) na pět typů (Jakubíková 2013, s. 160): trhy nově vznikající, rostoucí trhy, dospělé a upadající trhy, globální trhy.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Trh</a:t>
            </a:r>
          </a:p>
        </p:txBody>
      </p:sp>
    </p:spTree>
    <p:extLst>
      <p:ext uri="{BB962C8B-B14F-4D97-AF65-F5344CB8AC3E}">
        <p14:creationId xmlns:p14="http://schemas.microsoft.com/office/powerpoint/2010/main" val="179450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Odvětví</a:t>
            </a:r>
            <a:r>
              <a:rPr lang="cs-CZ" sz="1600" dirty="0"/>
              <a:t> je konkrétní oblast podnikatelského působení podniku. Odvětví </a:t>
            </a:r>
            <a:r>
              <a:rPr lang="cs-CZ" sz="1600" b="1" dirty="0"/>
              <a:t>zahrnuje podniky s velice podobnými činnostmi</a:t>
            </a:r>
            <a:r>
              <a:rPr lang="cs-CZ" sz="1600" dirty="0"/>
              <a:t>. Odvětví pak produkuje a poté prodává výrobky a služby pro zákazníky s cílem uspokojení jejich potřeb.</a:t>
            </a:r>
          </a:p>
          <a:p>
            <a:pPr algn="just"/>
            <a:r>
              <a:rPr lang="cs-CZ" sz="1600" dirty="0"/>
              <a:t>Odvětví je tak představováno specifickou skupinou podniků, které operují v témže sektoru ekonomiky. Přičemž sektor je jedním ze základních elementů každé národní ekonomiky. Ekonomika se zpravidla člení podle základních činností, které se v ní odehrávají, na čtyři sektory: primární, sekundární, terciární, kvartérní.</a:t>
            </a:r>
          </a:p>
          <a:p>
            <a:pPr algn="just"/>
            <a:r>
              <a:rPr lang="cs-CZ" sz="1600" dirty="0"/>
              <a:t>Odvětví, resp. ekonomické činnosti jsou v ČR i v rámci Evropské unie povinně zatřiďovány podle klasifikace NACE-CZ, která je odvozena z mezinárodní klasifikace ISIC (Mezinárodní klasifikace všech ekonomických činností), kterou používá mezinárodní organizace OSN.</a:t>
            </a:r>
          </a:p>
          <a:p>
            <a:pPr algn="just"/>
            <a:r>
              <a:rPr lang="cs-CZ" sz="1600" dirty="0"/>
              <a:t>Postavení jednotlivých odvětví v ekonomice státu pak vyjadřuje odvětvová struktura, kterou tvoří jednotlivé ekonomické činnosti podle NACE-CZ a vztahy mezi nimi.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Odvětví</a:t>
            </a:r>
          </a:p>
        </p:txBody>
      </p:sp>
    </p:spTree>
    <p:extLst>
      <p:ext uri="{BB962C8B-B14F-4D97-AF65-F5344CB8AC3E}">
        <p14:creationId xmlns:p14="http://schemas.microsoft.com/office/powerpoint/2010/main" val="160034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Objektem analýzy odvětví jsou podnikatelské subjekty v konkrétním odvětví. Analýza odvětví pak má za cíl popsat strukturu konkrétního odvětví, identifikovat hlavní hybné síly odvětví, zhodnotit atraktivitu odvětví a úroveň odvětví.</a:t>
            </a:r>
          </a:p>
          <a:p>
            <a:pPr algn="just"/>
            <a:r>
              <a:rPr lang="cs-CZ" sz="1600" b="1" dirty="0"/>
              <a:t>Odvětvová struktura</a:t>
            </a:r>
            <a:r>
              <a:rPr lang="cs-CZ" sz="1600" dirty="0"/>
              <a:t> sleduje základní charakteristiky konkrétního odvětví :</a:t>
            </a:r>
          </a:p>
          <a:p>
            <a:pPr lvl="1" algn="just"/>
            <a:r>
              <a:rPr lang="cs-CZ" sz="1400" dirty="0"/>
              <a:t>počet a velikosti podniků v odvětví;</a:t>
            </a:r>
          </a:p>
          <a:p>
            <a:pPr lvl="1" algn="just"/>
            <a:r>
              <a:rPr lang="cs-CZ" sz="1400" dirty="0"/>
              <a:t>typy produktů a služeb na daném odvětví;</a:t>
            </a:r>
          </a:p>
          <a:p>
            <a:pPr lvl="1" algn="just"/>
            <a:r>
              <a:rPr lang="cs-CZ" sz="1400" dirty="0"/>
              <a:t>sílu jednotlivých podniků v daném odvětví;</a:t>
            </a:r>
          </a:p>
          <a:p>
            <a:pPr lvl="1" algn="just"/>
            <a:r>
              <a:rPr lang="cs-CZ" sz="1400" dirty="0"/>
              <a:t>velikost tržních bariér daného odvětví.</a:t>
            </a:r>
          </a:p>
          <a:p>
            <a:pPr algn="just"/>
            <a:r>
              <a:rPr lang="cs-CZ" sz="1600" b="1" dirty="0"/>
              <a:t>Analýza hybných sil</a:t>
            </a:r>
            <a:r>
              <a:rPr lang="cs-CZ" sz="1600" dirty="0"/>
              <a:t> odvětví má za účel vymezit síly v odvětví, které jsou určující pro podnik v konkrétním odvětví. Postup při analýze hybných sil odvětví zahrnuje tyto kroky :</a:t>
            </a:r>
          </a:p>
          <a:p>
            <a:pPr lvl="1" algn="just"/>
            <a:r>
              <a:rPr lang="cs-CZ" sz="1400" dirty="0"/>
              <a:t>definování relevantního odvětví;</a:t>
            </a:r>
          </a:p>
          <a:p>
            <a:pPr lvl="1" algn="just"/>
            <a:r>
              <a:rPr lang="cs-CZ" sz="1400" dirty="0"/>
              <a:t>identifikace klíčových hráčů, sil v jednotlivých skupinách podle </a:t>
            </a:r>
            <a:r>
              <a:rPr lang="cs-CZ" sz="1400" dirty="0" err="1"/>
              <a:t>Porterovy</a:t>
            </a:r>
            <a:r>
              <a:rPr lang="cs-CZ" sz="1400" dirty="0"/>
              <a:t> analýzy konkurence;</a:t>
            </a:r>
          </a:p>
          <a:p>
            <a:pPr lvl="1" algn="just"/>
            <a:r>
              <a:rPr lang="cs-CZ" sz="1400" dirty="0"/>
              <a:t>určení síly jednotlivých sil a zdrojů jejich síly;</a:t>
            </a:r>
          </a:p>
          <a:p>
            <a:pPr lvl="1" algn="just"/>
            <a:r>
              <a:rPr lang="cs-CZ" sz="1400" dirty="0"/>
              <a:t>zhodnocení celkové struktury odvětví.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odvětví I</a:t>
            </a:r>
          </a:p>
        </p:txBody>
      </p:sp>
    </p:spTree>
    <p:extLst>
      <p:ext uri="{BB962C8B-B14F-4D97-AF65-F5344CB8AC3E}">
        <p14:creationId xmlns:p14="http://schemas.microsoft.com/office/powerpoint/2010/main" val="230202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5124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 err="1"/>
              <a:t>Porterova</a:t>
            </a:r>
            <a:r>
              <a:rPr lang="cs-CZ" sz="1600" b="1" dirty="0"/>
              <a:t> analýza pěti konkurenčních sil</a:t>
            </a:r>
            <a:r>
              <a:rPr lang="cs-CZ" sz="1600" dirty="0"/>
              <a:t> hodnotí konkurenční síly v daném odvětví, které ovlivňují dlouhodobou ziskovou přitažlivost konkrétního odvětví. K hodnoceným konkurenčním silám patří (Porter, 1994):</a:t>
            </a:r>
          </a:p>
          <a:p>
            <a:pPr lvl="1" algn="just"/>
            <a:r>
              <a:rPr lang="cs-CZ" sz="1400" b="1" dirty="0"/>
              <a:t>Stávající konkurenti</a:t>
            </a:r>
            <a:r>
              <a:rPr lang="cs-CZ" sz="1400" dirty="0"/>
              <a:t> – jejich schopnost ovlivnit cenu a nabízené množství daného výrobku/služby.</a:t>
            </a:r>
          </a:p>
          <a:p>
            <a:pPr lvl="1" algn="just"/>
            <a:r>
              <a:rPr lang="cs-CZ" sz="1400" b="1" dirty="0"/>
              <a:t>Potenciální konkurenti</a:t>
            </a:r>
            <a:r>
              <a:rPr lang="cs-CZ" sz="1400" dirty="0"/>
              <a:t> – možnost, že vstoupí na trh a ovlivní cenu a nabízené množství daného výrobku/služby.</a:t>
            </a:r>
          </a:p>
          <a:p>
            <a:pPr lvl="1" algn="just"/>
            <a:r>
              <a:rPr lang="cs-CZ" sz="1400" b="1" dirty="0"/>
              <a:t>Dodavatelé</a:t>
            </a:r>
            <a:r>
              <a:rPr lang="cs-CZ" sz="1400" dirty="0"/>
              <a:t> – jejich schopnost ovlivnit cenu a nabízené množství potřebných vstupů.</a:t>
            </a:r>
          </a:p>
          <a:p>
            <a:pPr lvl="1" algn="just"/>
            <a:r>
              <a:rPr lang="cs-CZ" sz="1400" b="1" dirty="0"/>
              <a:t>Kupující</a:t>
            </a:r>
            <a:r>
              <a:rPr lang="cs-CZ" sz="1400" dirty="0"/>
              <a:t> – jejich schopnost ovlivnit cenu a poptávané množství daného výrobku/služby.</a:t>
            </a:r>
          </a:p>
          <a:p>
            <a:pPr lvl="1" algn="just"/>
            <a:r>
              <a:rPr lang="cs-CZ" sz="1400" b="1" dirty="0"/>
              <a:t>Substituty </a:t>
            </a:r>
            <a:r>
              <a:rPr lang="cs-CZ" sz="1400" dirty="0"/>
              <a:t>– cena a nabízené množství výrobků/služeb aspoň částečně schopných nahradit daný výrobek/službu.</a:t>
            </a:r>
          </a:p>
          <a:p>
            <a:pPr lvl="0" algn="just"/>
            <a:r>
              <a:rPr lang="cs-CZ" sz="1600" dirty="0"/>
              <a:t>V souvislosti s výraznými změnami v podnikatelském prostředí, dochází k určitým modifikacím tohoto tradičního modelu konkurenčních sil. Například se přidává šestá síla, a to komplementární produkty</a:t>
            </a:r>
          </a:p>
          <a:p>
            <a:pPr marL="457200" lvl="1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odvětví II</a:t>
            </a:r>
          </a:p>
        </p:txBody>
      </p:sp>
    </p:spTree>
    <p:extLst>
      <p:ext uri="{BB962C8B-B14F-4D97-AF65-F5344CB8AC3E}">
        <p14:creationId xmlns:p14="http://schemas.microsoft.com/office/powerpoint/2010/main" val="315956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00600" cy="507703"/>
          </a:xfrm>
        </p:spPr>
        <p:txBody>
          <a:bodyPr/>
          <a:lstStyle/>
          <a:p>
            <a:r>
              <a:rPr lang="cs-CZ" dirty="0" err="1"/>
              <a:t>Porterova</a:t>
            </a:r>
            <a:r>
              <a:rPr lang="cs-CZ" dirty="0"/>
              <a:t> analýza pěti konkurenčních sil</a:t>
            </a:r>
          </a:p>
        </p:txBody>
      </p:sp>
      <p:pic>
        <p:nvPicPr>
          <p:cNvPr id="5" name="Obrázek 4" descr="Porter_5_sil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8" y="843558"/>
            <a:ext cx="691276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555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Atraktivita odvětví</a:t>
            </a:r>
            <a:r>
              <a:rPr lang="cs-CZ" sz="1600" dirty="0"/>
              <a:t> představuje multikriteriální hodnocení daného odvětví na základě vybraných faktorů a jejich váženého hodnocení. Váchal a Váchalová (2001) uvádějí, že těchto faktorů je 15 a hodnotí se pomocí stupnice 1 až 10. Čím je atraktivita vyšší, tak tím větší možnost má podnik uplatnit své zdroje a schopnosti. Různí autoři zahrnují do faktorů hodnotících atraktivitu odvětví různé prvky. </a:t>
            </a:r>
          </a:p>
          <a:p>
            <a:pPr lvl="1" algn="just"/>
            <a:r>
              <a:rPr lang="cs-CZ" sz="1400" b="1" i="1" dirty="0"/>
              <a:t>Faktory atraktivity dle </a:t>
            </a:r>
            <a:r>
              <a:rPr lang="cs-CZ" sz="1400" b="1" i="1" dirty="0" err="1"/>
              <a:t>Shrivastava</a:t>
            </a:r>
            <a:r>
              <a:rPr lang="cs-CZ" sz="1400" b="1" i="1" dirty="0"/>
              <a:t> (1994)</a:t>
            </a:r>
          </a:p>
          <a:p>
            <a:pPr lvl="1" algn="just"/>
            <a:r>
              <a:rPr lang="cs-CZ" sz="1400" b="1" i="1" dirty="0"/>
              <a:t>Faktory atraktivity dle Sedláčkové (2000)</a:t>
            </a:r>
          </a:p>
          <a:p>
            <a:pPr lvl="1" algn="just"/>
            <a:r>
              <a:rPr lang="cs-CZ" sz="1400" b="1" i="1" dirty="0"/>
              <a:t>Faktory atraktivity dle Tiché a Hrona (2003)</a:t>
            </a:r>
          </a:p>
          <a:p>
            <a:pPr lvl="1" algn="just"/>
            <a:r>
              <a:rPr lang="cs-CZ" sz="1400" b="1" i="1" dirty="0"/>
              <a:t>Faktory atraktivity dle Kováře</a:t>
            </a:r>
          </a:p>
          <a:p>
            <a:pPr lvl="1" algn="just"/>
            <a:r>
              <a:rPr lang="cs-CZ" sz="1400" b="1" i="1" dirty="0"/>
              <a:t>Faktory atraktivity dle </a:t>
            </a:r>
            <a:r>
              <a:rPr lang="cs-CZ" sz="1400" b="1" i="1" dirty="0" err="1"/>
              <a:t>Portera</a:t>
            </a:r>
            <a:endParaRPr lang="cs-CZ" sz="1400" b="1" i="1" dirty="0"/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 hodnocení úrovně a vyspělosti odvětví se používá metoda Michaela E. </a:t>
            </a:r>
            <a:r>
              <a:rPr lang="cs-CZ" sz="1600" dirty="0" err="1"/>
              <a:t>Portera</a:t>
            </a:r>
            <a:r>
              <a:rPr lang="cs-CZ" sz="1600" dirty="0"/>
              <a:t> nazývaná jako tzv. </a:t>
            </a:r>
            <a:r>
              <a:rPr lang="cs-CZ" sz="1600" b="1" dirty="0" err="1"/>
              <a:t>Porterův</a:t>
            </a:r>
            <a:r>
              <a:rPr lang="cs-CZ" sz="1600" b="1" dirty="0"/>
              <a:t> diamant</a:t>
            </a:r>
            <a:r>
              <a:rPr lang="cs-CZ" sz="1600" dirty="0"/>
              <a:t>. </a:t>
            </a:r>
            <a:r>
              <a:rPr lang="cs-CZ" sz="1600" dirty="0" err="1"/>
              <a:t>Porterův</a:t>
            </a:r>
            <a:r>
              <a:rPr lang="cs-CZ" sz="1600" dirty="0"/>
              <a:t> diamant vymezuje čtyři základní skupiny faktorů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odvětví III</a:t>
            </a:r>
          </a:p>
        </p:txBody>
      </p:sp>
    </p:spTree>
    <p:extLst>
      <p:ext uri="{BB962C8B-B14F-4D97-AF65-F5344CB8AC3E}">
        <p14:creationId xmlns:p14="http://schemas.microsoft.com/office/powerpoint/2010/main" val="110322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diamant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31840" y="1073334"/>
            <a:ext cx="2160240" cy="791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Podniková strategie, struktura a rivalita</a:t>
            </a:r>
          </a:p>
        </p:txBody>
      </p:sp>
      <p:sp>
        <p:nvSpPr>
          <p:cNvPr id="8" name="Obdélník 7"/>
          <p:cNvSpPr/>
          <p:nvPr/>
        </p:nvSpPr>
        <p:spPr>
          <a:xfrm>
            <a:off x="677413" y="2283717"/>
            <a:ext cx="2160240" cy="8772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Podmínky výrobních faktorů</a:t>
            </a:r>
          </a:p>
        </p:txBody>
      </p:sp>
      <p:sp>
        <p:nvSpPr>
          <p:cNvPr id="9" name="Obdélník 8"/>
          <p:cNvSpPr/>
          <p:nvPr/>
        </p:nvSpPr>
        <p:spPr>
          <a:xfrm>
            <a:off x="3131840" y="3570388"/>
            <a:ext cx="2160240" cy="886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Související a podpůrná odvětví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514155" y="2283717"/>
            <a:ext cx="2160240" cy="8772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Podmínky na straně poptávky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1757533" y="1442848"/>
            <a:ext cx="1368152" cy="792088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5292080" y="1366380"/>
            <a:ext cx="1656184" cy="887322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endCxn id="9" idx="1"/>
          </p:cNvCxnSpPr>
          <p:nvPr/>
        </p:nvCxnSpPr>
        <p:spPr>
          <a:xfrm>
            <a:off x="1619672" y="3200243"/>
            <a:ext cx="1512168" cy="81349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364088" y="3209716"/>
            <a:ext cx="1584176" cy="978073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4" idx="2"/>
            <a:endCxn id="9" idx="0"/>
          </p:cNvCxnSpPr>
          <p:nvPr/>
        </p:nvCxnSpPr>
        <p:spPr>
          <a:xfrm>
            <a:off x="4211960" y="1864791"/>
            <a:ext cx="0" cy="1705597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8" idx="3"/>
            <a:endCxn id="11" idx="1"/>
          </p:cNvCxnSpPr>
          <p:nvPr/>
        </p:nvCxnSpPr>
        <p:spPr>
          <a:xfrm>
            <a:off x="2837653" y="2722326"/>
            <a:ext cx="2676502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875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mapy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mapy jsou vytvářeny na základě zkoumání odlišností podniků v daném odvětví.</a:t>
            </a:r>
          </a:p>
          <a:p>
            <a:pPr algn="just"/>
            <a:r>
              <a:rPr lang="cs-CZ" sz="1600" dirty="0"/>
              <a:t>Mají smysl zejména v těch odvětvích, ve kterých existuje více skupin konkurentů lišících se různými charakteristikami a mající významné postavení na trhu.</a:t>
            </a:r>
          </a:p>
          <a:p>
            <a:pPr algn="just"/>
            <a:r>
              <a:rPr lang="cs-CZ" sz="1600" dirty="0"/>
              <a:t>Tyto skupiny podniků jsou poté podle vybraných charakteristik znázorněny na mapě o dvou proměnných. Tím se vytvoří na celkovém trhu jakési strategické oblasti, prostory, strategické skupiny konkurentů. Přičemž velikost jednotlivých kružnic označuje podíl strategické skupiny na celkovém trhu.  </a:t>
            </a:r>
          </a:p>
          <a:p>
            <a:pPr algn="just"/>
            <a:r>
              <a:rPr lang="cs-CZ" sz="1600" dirty="0"/>
              <a:t>Strategické mapy jsou významným, užitečným a jednoduchým nástrojem analýzy odvětví. Umožňují lépe poznat charakter odvětvové konkurence a provést změnu odvětví nebo strategické </a:t>
            </a:r>
            <a:r>
              <a:rPr lang="cs-CZ" sz="1600"/>
              <a:t>skupiny zákazníků.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4132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mapy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E059790-C42C-47EA-94F0-461D87BE53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68"/>
          <a:stretch/>
        </p:blipFill>
        <p:spPr>
          <a:xfrm>
            <a:off x="1331640" y="771550"/>
            <a:ext cx="5616623" cy="384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978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mapy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6001552-74DC-429B-93B2-D27F1B0F50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755982"/>
            <a:ext cx="3942184" cy="394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269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err="1"/>
              <a:t>Rumelt</a:t>
            </a:r>
            <a:r>
              <a:rPr lang="cs-CZ" sz="1600" dirty="0"/>
              <a:t> (2011) poukazuje na to, co strategie není: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není bombastické prohlášení </a:t>
            </a:r>
            <a:r>
              <a:rPr lang="cs-CZ" sz="1600" dirty="0"/>
              <a:t>(jako třeba: Naše strategie je zvítězit), které je pouhou propagací vlastních přání a myšlenek.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není neschopnost čelit konkurenčním výzvám</a:t>
            </a:r>
            <a:r>
              <a:rPr lang="cs-CZ" sz="1600" dirty="0"/>
              <a:t>, kdy podnik nemá jasně definované konkurenční možnosti a manažeři nemají přesně stanovený postup.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nejsou operativní opatření, konkurenční srovnání nebo taktické nástroje </a:t>
            </a:r>
            <a:r>
              <a:rPr lang="cs-CZ" sz="1600" dirty="0"/>
              <a:t>(jako např. slevy, marketingová opatření apod.).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Co strategie není</a:t>
            </a:r>
          </a:p>
        </p:txBody>
      </p:sp>
    </p:spTree>
    <p:extLst>
      <p:ext uri="{BB962C8B-B14F-4D97-AF65-F5344CB8AC3E}">
        <p14:creationId xmlns:p14="http://schemas.microsoft.com/office/powerpoint/2010/main" val="128510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 analýzu trhu je potřeba si vymezit základní pojmy související s měřením trhu:</a:t>
            </a:r>
          </a:p>
          <a:p>
            <a:pPr lvl="1" algn="just"/>
            <a:r>
              <a:rPr lang="cs-CZ" sz="1600" b="1" dirty="0"/>
              <a:t>Potenciál trhu </a:t>
            </a:r>
            <a:r>
              <a:rPr lang="cs-CZ" sz="1600" dirty="0"/>
              <a:t>je horní limit poptávky uspokojitelné všemi dodavateli na určitém trhu. Tržní potenciál představuje maximum možných nákupů produktů, skupin produktů nebo služeb jako celek během určitého období, zpravidla kalendářního roku.</a:t>
            </a:r>
          </a:p>
          <a:p>
            <a:pPr lvl="1" algn="just"/>
            <a:r>
              <a:rPr lang="cs-CZ" sz="1600" b="1" dirty="0"/>
              <a:t>Velikost trhu </a:t>
            </a:r>
            <a:r>
              <a:rPr lang="cs-CZ" sz="1600" dirty="0"/>
              <a:t>představuje úroveň poptávaného množství uspokojeného všemi dodavateli na určitém trhu během určitého období. Velikost trhu také nazývaná tržní kapacita a je to celková hodnota všech skutečně realizovaných nákupů zákazníky za určité časové období.</a:t>
            </a:r>
          </a:p>
          <a:p>
            <a:pPr lvl="1" algn="just"/>
            <a:r>
              <a:rPr lang="cs-CZ" sz="1600" b="1" dirty="0"/>
              <a:t>Tržní podíl </a:t>
            </a:r>
            <a:r>
              <a:rPr lang="cs-CZ" sz="1600" dirty="0"/>
              <a:t>je úroveň poptávky uspokojené jedním dodavatelem v určitém časovém období. Tržní podíl představuje celkovou hodnotu všech skutečně realizovaných nákupů produktů od jedné společnosti za určité časové období. Tržní podíl se uvádí absolutně nebo relativně vzhledem ke konkurenci.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Analýza trhu - Měření trhu</a:t>
            </a:r>
          </a:p>
        </p:txBody>
      </p:sp>
    </p:spTree>
    <p:extLst>
      <p:ext uri="{BB962C8B-B14F-4D97-AF65-F5344CB8AC3E}">
        <p14:creationId xmlns:p14="http://schemas.microsoft.com/office/powerpoint/2010/main" val="19340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Pokud chápeme trh jako určitou skupinu zákazníků, pak </a:t>
            </a:r>
            <a:r>
              <a:rPr lang="cs-CZ" sz="1600" b="1" dirty="0"/>
              <a:t>analýza zákazníků</a:t>
            </a:r>
            <a:r>
              <a:rPr lang="cs-CZ" sz="1600" dirty="0"/>
              <a:t> slouží k identifikaci zákazníků, kteří přicházejí v úvahu v souvislosti s konkrétní tržní nabídkou, můžeme trh rozdělit (</a:t>
            </a:r>
            <a:r>
              <a:rPr lang="cs-CZ" sz="1600" dirty="0" err="1"/>
              <a:t>Kotler</a:t>
            </a:r>
            <a:r>
              <a:rPr lang="cs-CZ" sz="1600" dirty="0"/>
              <a:t> 2001):</a:t>
            </a:r>
          </a:p>
          <a:p>
            <a:pPr lvl="1" algn="just"/>
            <a:r>
              <a:rPr lang="cs-CZ" sz="1600" i="1" dirty="0"/>
              <a:t>Tržní potenciál</a:t>
            </a:r>
            <a:r>
              <a:rPr lang="cs-CZ" sz="1600" dirty="0"/>
              <a:t>, který je tvořen souborem potenciálních zákazníků projevující zájem o konkrétní tržní nabídku</a:t>
            </a:r>
          </a:p>
          <a:p>
            <a:pPr lvl="1" algn="just"/>
            <a:r>
              <a:rPr lang="cs-CZ" sz="1600" i="1" dirty="0"/>
              <a:t>Disponibilní trh</a:t>
            </a:r>
            <a:r>
              <a:rPr lang="cs-CZ" sz="1600" dirty="0"/>
              <a:t>, který je tvořen potenciálními zákazníky, kteří mají dostatek peněžních prostředků a nabízený produkt je pro ně dostupný.</a:t>
            </a:r>
          </a:p>
          <a:p>
            <a:pPr lvl="1" algn="just"/>
            <a:r>
              <a:rPr lang="cs-CZ" sz="1600" i="1" dirty="0"/>
              <a:t>Kompetenční disponibilní trh</a:t>
            </a:r>
            <a:r>
              <a:rPr lang="cs-CZ" sz="1600" dirty="0"/>
              <a:t>, který je tvořen potenciálními zákazníky s dostatkem peněžních prostředků, kteří jsou kompetentní výrobek používat. </a:t>
            </a:r>
          </a:p>
          <a:p>
            <a:pPr lvl="1" algn="just"/>
            <a:r>
              <a:rPr lang="cs-CZ" sz="1600" i="1" dirty="0"/>
              <a:t>Obsluhovaný (cílový) trh</a:t>
            </a:r>
            <a:r>
              <a:rPr lang="cs-CZ" sz="1600" dirty="0"/>
              <a:t> je tou částí kompetenčního trhu, o kterou se rozhodl podnik usilovat.</a:t>
            </a:r>
          </a:p>
          <a:p>
            <a:pPr lvl="1" algn="just"/>
            <a:r>
              <a:rPr lang="cs-CZ" sz="1600" i="1" dirty="0"/>
              <a:t>Proniknutý trh</a:t>
            </a:r>
            <a:r>
              <a:rPr lang="cs-CZ" sz="1600" dirty="0"/>
              <a:t> tvoří zákazníci, kteří si již zakoupili produkt konkrétního podniku.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trhu</a:t>
            </a:r>
          </a:p>
        </p:txBody>
      </p:sp>
    </p:spTree>
    <p:extLst>
      <p:ext uri="{BB962C8B-B14F-4D97-AF65-F5344CB8AC3E}">
        <p14:creationId xmlns:p14="http://schemas.microsoft.com/office/powerpoint/2010/main" val="390746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Výzkum trhu představuje specifikaci, shromažďování, analýzu a interpretaci informací sloužící jako podklad pro rozhodování manažera.</a:t>
            </a:r>
          </a:p>
          <a:p>
            <a:pPr algn="just"/>
            <a:r>
              <a:rPr lang="cs-CZ" sz="1600" dirty="0"/>
              <a:t>Výzkum trhu je částí podnikového informačního systému, který je tvořen: interním informačním systémem, externím zpravodajský systémem, výzkumným systémem, systém na podporu rozhodování.</a:t>
            </a:r>
          </a:p>
          <a:p>
            <a:pPr algn="just"/>
            <a:r>
              <a:rPr lang="cs-CZ" sz="1600" b="1" dirty="0"/>
              <a:t>Proces výzkumu trhu </a:t>
            </a:r>
            <a:r>
              <a:rPr lang="cs-CZ" sz="1600" dirty="0"/>
              <a:t>představuje postupné kroky vedoucí od přípravy výzkumu směřující ke skutečné realizaci výzkumu. Přestože se každý výzkum a jeho průběh vyznačuje zvláštnostmi a odlišnostmi, můžeme jej rozdělit do třech základních fází:</a:t>
            </a:r>
          </a:p>
          <a:p>
            <a:pPr lvl="1" algn="just"/>
            <a:r>
              <a:rPr lang="cs-CZ" sz="1600" dirty="0"/>
              <a:t>fáze přípravná – stanovení cíle výzkumu, specifikace výzkumného problému, navržení plánu výzkumu;</a:t>
            </a:r>
          </a:p>
          <a:p>
            <a:pPr lvl="1" algn="just"/>
            <a:r>
              <a:rPr lang="cs-CZ" sz="1600" dirty="0"/>
              <a:t>fáze realizační – sběr informací, analýza dat, přeměna datové struktury do informace;</a:t>
            </a:r>
          </a:p>
          <a:p>
            <a:pPr lvl="1" algn="just"/>
            <a:r>
              <a:rPr lang="cs-CZ" sz="1600" dirty="0"/>
              <a:t>fáze prezentační – písemná a ústní prezentace výsledků výzkumu.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Výzkum trhu</a:t>
            </a:r>
          </a:p>
        </p:txBody>
      </p:sp>
    </p:spTree>
    <p:extLst>
      <p:ext uri="{BB962C8B-B14F-4D97-AF65-F5344CB8AC3E}">
        <p14:creationId xmlns:p14="http://schemas.microsoft.com/office/powerpoint/2010/main" val="25298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globalizačních trendů </a:t>
            </a:r>
            <a:r>
              <a:rPr lang="cs-CZ" sz="1600" dirty="0"/>
              <a:t>sleduje především:</a:t>
            </a:r>
          </a:p>
          <a:p>
            <a:pPr lvl="1" algn="just"/>
            <a:r>
              <a:rPr lang="cs-CZ" sz="1600" dirty="0"/>
              <a:t>nákladovost (náklady na vývoj a zavádění technologií, dopravu a zdroje), </a:t>
            </a:r>
          </a:p>
          <a:p>
            <a:pPr lvl="1" algn="just"/>
            <a:r>
              <a:rPr lang="cs-CZ" sz="1600" dirty="0"/>
              <a:t>zákazníky</a:t>
            </a:r>
            <a:r>
              <a:rPr lang="cs-CZ" sz="1600" b="1" dirty="0"/>
              <a:t> </a:t>
            </a:r>
            <a:r>
              <a:rPr lang="cs-CZ" sz="1600" dirty="0"/>
              <a:t>(jejich požadavky a možnost uplatnění jednotných forem marketingu), </a:t>
            </a:r>
          </a:p>
          <a:p>
            <a:pPr lvl="1" algn="just"/>
            <a:r>
              <a:rPr lang="cs-CZ" sz="1600" dirty="0"/>
              <a:t>národní specifika (podpora podnikání a protekce státu, uplatňování technických standardů, institucionální normy, celní bariéry) </a:t>
            </a:r>
          </a:p>
          <a:p>
            <a:pPr lvl="1" algn="just"/>
            <a:r>
              <a:rPr lang="cs-CZ" sz="1600" dirty="0"/>
              <a:t>konkurenc</a:t>
            </a:r>
            <a:r>
              <a:rPr lang="cs-CZ" sz="1600" b="1" dirty="0"/>
              <a:t>i </a:t>
            </a:r>
            <a:r>
              <a:rPr lang="cs-CZ" sz="1600" dirty="0"/>
              <a:t>(projevy globální konkurence v její „super“ a „hyper“ podobě). </a:t>
            </a:r>
          </a:p>
          <a:p>
            <a:pPr algn="just"/>
            <a:r>
              <a:rPr lang="cs-CZ" sz="1600" dirty="0"/>
              <a:t>Tato metoda často bývá označovaná jako </a:t>
            </a:r>
            <a:r>
              <a:rPr lang="cs-CZ" sz="1600" b="1" dirty="0"/>
              <a:t>metoda „4C“ </a:t>
            </a:r>
            <a:r>
              <a:rPr lang="cs-CZ" sz="1600" dirty="0"/>
              <a:t>neboť je tvořena slovy</a:t>
            </a:r>
          </a:p>
          <a:p>
            <a:pPr lvl="1" algn="just"/>
            <a:r>
              <a:rPr lang="cs-CZ" sz="1600" dirty="0"/>
              <a:t>CUSTOMER (zákazník), </a:t>
            </a:r>
          </a:p>
          <a:p>
            <a:pPr lvl="1" algn="just"/>
            <a:r>
              <a:rPr lang="cs-CZ" sz="1600" dirty="0"/>
              <a:t>COUNTRY (národní specifika), 	</a:t>
            </a:r>
          </a:p>
          <a:p>
            <a:pPr lvl="1" algn="just"/>
            <a:r>
              <a:rPr lang="cs-CZ" sz="1600" dirty="0"/>
              <a:t>COMPETITION (konkurence)  </a:t>
            </a:r>
          </a:p>
          <a:p>
            <a:pPr lvl="1" algn="just"/>
            <a:r>
              <a:rPr lang="cs-CZ" sz="1600" dirty="0"/>
              <a:t>COST (náklady). </a:t>
            </a:r>
          </a:p>
          <a:p>
            <a:pPr algn="just"/>
            <a:r>
              <a:rPr lang="cs-CZ" sz="1600" dirty="0"/>
              <a:t>Výsledkem této analýzy by mělo být navržení země, do které podnik umístí svůj závod, na kolika trzích bude podnik své produkty nabízet apod.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Analýza globalizačních trendů</a:t>
            </a:r>
          </a:p>
        </p:txBody>
      </p:sp>
    </p:spTree>
    <p:extLst>
      <p:ext uri="{BB962C8B-B14F-4D97-AF65-F5344CB8AC3E}">
        <p14:creationId xmlns:p14="http://schemas.microsoft.com/office/powerpoint/2010/main" val="188172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 průběhu využívání strategie lze konstatovat, že dochází k propadu nebo naopak k propadu plnění stanovených úkolů, což vytváří určitý rozdíl mezi plánem a skutečností. Tyto možné změny jsou způsobeny jak vnitřními tak vnějšími poměry, které je nutno urychleně odstranit.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Příčiny vzniku odchylky od plánu v negativním směru jsou často způsobeny působením těchto jevů:</a:t>
            </a:r>
          </a:p>
          <a:p>
            <a:pPr lvl="1" algn="just"/>
            <a:r>
              <a:rPr lang="cs-CZ" sz="1600" dirty="0"/>
              <a:t>Nečekaným vývojem okolí podniku.</a:t>
            </a:r>
          </a:p>
          <a:p>
            <a:pPr lvl="1" algn="just"/>
            <a:r>
              <a:rPr lang="cs-CZ" sz="1600" dirty="0"/>
              <a:t>Sílícím vlivem konkurence a jejími nečekanými aktivitami.</a:t>
            </a:r>
          </a:p>
          <a:p>
            <a:pPr lvl="1" algn="just"/>
            <a:r>
              <a:rPr lang="cs-CZ" sz="1600" dirty="0"/>
              <a:t>Změnou hodnot zákaznického segmentu.</a:t>
            </a:r>
          </a:p>
          <a:p>
            <a:pPr lvl="1" algn="just"/>
            <a:r>
              <a:rPr lang="cs-CZ" sz="1600" dirty="0"/>
              <a:t>Nevhodným výběrem zaměstnanců a jejich nesprávným vedením.</a:t>
            </a:r>
          </a:p>
          <a:p>
            <a:pPr lvl="1" algn="just"/>
            <a:r>
              <a:rPr lang="cs-CZ" sz="1600" dirty="0"/>
              <a:t>Požadavky vlivné zájmové skupiny.</a:t>
            </a:r>
          </a:p>
          <a:p>
            <a:pPr lvl="1" algn="just"/>
            <a:r>
              <a:rPr lang="cs-CZ" sz="1600" dirty="0"/>
              <a:t>Nesprávně zpracovaným plánem podnikových aktivit.</a:t>
            </a:r>
          </a:p>
          <a:p>
            <a:pPr lvl="1" algn="just"/>
            <a:r>
              <a:rPr lang="cs-CZ" sz="1600" dirty="0"/>
              <a:t>Nevhodnou realizací dílčích strategických opatření.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Analýza strategické mezery</a:t>
            </a:r>
          </a:p>
        </p:txBody>
      </p:sp>
    </p:spTree>
    <p:extLst>
      <p:ext uri="{BB962C8B-B14F-4D97-AF65-F5344CB8AC3E}">
        <p14:creationId xmlns:p14="http://schemas.microsoft.com/office/powerpoint/2010/main" val="250720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interního prostředí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16010609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Interní prostředí podniku, nazývané často jako mikroprostředí, z pohledu podnikatelského prostředí představují podle </a:t>
            </a:r>
            <a:r>
              <a:rPr lang="cs-CZ" sz="1600" dirty="0" err="1"/>
              <a:t>Kroona</a:t>
            </a:r>
            <a:r>
              <a:rPr lang="cs-CZ" sz="1600" dirty="0"/>
              <a:t> (1990, 67) schopnosti podniku, které by měla být zdůrazněny, vyzdviženy. </a:t>
            </a:r>
          </a:p>
          <a:p>
            <a:pPr algn="just"/>
            <a:r>
              <a:rPr lang="cs-CZ" sz="1600" dirty="0"/>
              <a:t>Interní prostředí podniku můžeme označit jako organizační úroveň podnikatelského prostředí, jelikož se týká čistě podniku jako organizace. </a:t>
            </a:r>
          </a:p>
          <a:p>
            <a:pPr algn="just"/>
            <a:r>
              <a:rPr lang="cs-CZ" sz="1600" dirty="0"/>
              <a:t>Faktory nebo také síly, které ovlivňují realizaci podnikatelských aktivit a směřují do prostředí podniku, můžeme rozdělit do dvou skupin, a to na faktory strategické a faktory organizační. Všechny tyto faktory jsou plně pod kontrolou podniku a zájmových skupin. </a:t>
            </a:r>
          </a:p>
          <a:p>
            <a:pPr algn="just"/>
            <a:r>
              <a:rPr lang="cs-CZ" sz="1600" dirty="0"/>
              <a:t>Samozřejmě, že významným a nepomíjitelný faktorem tohoto prostředí je finanční hospodaření podniku a celková ekonomika podniku. </a:t>
            </a:r>
          </a:p>
          <a:p>
            <a:pPr algn="just"/>
            <a:r>
              <a:rPr lang="cs-CZ" sz="1600" dirty="0"/>
              <a:t>Ke strategickým faktorům patří především strategie podniku, organizační struktura podniku a konkurenceschopnost podniku.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prostředí podniku</a:t>
            </a:r>
          </a:p>
        </p:txBody>
      </p:sp>
    </p:spTree>
    <p:extLst>
      <p:ext uri="{BB962C8B-B14F-4D97-AF65-F5344CB8AC3E}">
        <p14:creationId xmlns:p14="http://schemas.microsoft.com/office/powerpoint/2010/main" val="253222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interního prostředí podniku</a:t>
            </a:r>
          </a:p>
        </p:txBody>
      </p:sp>
      <p:sp>
        <p:nvSpPr>
          <p:cNvPr id="5" name="Obdélník 4"/>
          <p:cNvSpPr/>
          <p:nvPr/>
        </p:nvSpPr>
        <p:spPr>
          <a:xfrm>
            <a:off x="827584" y="987574"/>
            <a:ext cx="1566174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Zdroje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2580" y="2237626"/>
            <a:ext cx="162018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Klíčové kompetence</a:t>
            </a:r>
          </a:p>
        </p:txBody>
      </p:sp>
      <p:sp>
        <p:nvSpPr>
          <p:cNvPr id="7" name="Obdélník 6"/>
          <p:cNvSpPr/>
          <p:nvPr/>
        </p:nvSpPr>
        <p:spPr>
          <a:xfrm>
            <a:off x="827584" y="3546611"/>
            <a:ext cx="162018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Schopnosti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95950" y="2296560"/>
            <a:ext cx="1134126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Aktivity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60032" y="2296560"/>
            <a:ext cx="1368152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732240" y="2296560"/>
            <a:ext cx="108012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Výkon </a:t>
            </a:r>
          </a:p>
        </p:txBody>
      </p:sp>
      <p:sp>
        <p:nvSpPr>
          <p:cNvPr id="12" name="Šipka dolů 11"/>
          <p:cNvSpPr/>
          <p:nvPr/>
        </p:nvSpPr>
        <p:spPr>
          <a:xfrm>
            <a:off x="1602212" y="1757697"/>
            <a:ext cx="139625" cy="432679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3" name="Šipka nahoru 12"/>
          <p:cNvSpPr/>
          <p:nvPr/>
        </p:nvSpPr>
        <p:spPr>
          <a:xfrm flipH="1">
            <a:off x="1602212" y="2998638"/>
            <a:ext cx="139625" cy="489039"/>
          </a:xfrm>
          <a:prstGeom prst="up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4" name="Šipka doprava 13"/>
          <p:cNvSpPr/>
          <p:nvPr/>
        </p:nvSpPr>
        <p:spPr>
          <a:xfrm>
            <a:off x="2655806" y="2613310"/>
            <a:ext cx="548042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Šipka doprava 14"/>
          <p:cNvSpPr/>
          <p:nvPr/>
        </p:nvSpPr>
        <p:spPr>
          <a:xfrm>
            <a:off x="4464005" y="2604106"/>
            <a:ext cx="339796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prava 16"/>
          <p:cNvSpPr/>
          <p:nvPr/>
        </p:nvSpPr>
        <p:spPr>
          <a:xfrm flipV="1">
            <a:off x="6296613" y="2604106"/>
            <a:ext cx="367197" cy="165260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Hmotné zdroje </a:t>
            </a:r>
            <a:r>
              <a:rPr lang="cs-CZ" sz="1600" dirty="0"/>
              <a:t>(viditelné, fyzické atributy)</a:t>
            </a:r>
          </a:p>
          <a:p>
            <a:pPr lvl="1"/>
            <a:r>
              <a:rPr lang="cs-CZ" sz="1600" dirty="0"/>
              <a:t>Kapitál</a:t>
            </a:r>
          </a:p>
          <a:p>
            <a:pPr lvl="1"/>
            <a:r>
              <a:rPr lang="cs-CZ" sz="1600" dirty="0"/>
              <a:t>Lidé,</a:t>
            </a:r>
          </a:p>
          <a:p>
            <a:pPr lvl="1"/>
            <a:r>
              <a:rPr lang="cs-CZ" sz="1600" dirty="0"/>
              <a:t>Budovy, stroje, zařízení…</a:t>
            </a:r>
          </a:p>
          <a:p>
            <a:pPr lvl="1"/>
            <a:endParaRPr lang="cs-CZ" sz="1600" dirty="0"/>
          </a:p>
          <a:p>
            <a:r>
              <a:rPr lang="cs-CZ" sz="1600" b="1" dirty="0"/>
              <a:t>Nehmotné zdroje </a:t>
            </a:r>
            <a:r>
              <a:rPr lang="cs-CZ" sz="1600" dirty="0"/>
              <a:t>(neviditelné, bez fyzických atributů)</a:t>
            </a:r>
          </a:p>
          <a:p>
            <a:pPr lvl="1"/>
            <a:r>
              <a:rPr lang="cs-CZ" sz="1600" dirty="0"/>
              <a:t>Podniková kultura</a:t>
            </a:r>
          </a:p>
          <a:p>
            <a:pPr lvl="1"/>
            <a:r>
              <a:rPr lang="cs-CZ" sz="1600" dirty="0"/>
              <a:t>Know-how</a:t>
            </a:r>
          </a:p>
          <a:p>
            <a:pPr lvl="1"/>
            <a:r>
              <a:rPr lang="cs-CZ" sz="1600" dirty="0"/>
              <a:t>Znalosti</a:t>
            </a:r>
          </a:p>
          <a:p>
            <a:pPr lvl="1"/>
            <a:r>
              <a:rPr lang="cs-CZ" sz="1600" dirty="0"/>
              <a:t>Reputace</a:t>
            </a:r>
          </a:p>
          <a:p>
            <a:pPr lvl="1"/>
            <a:r>
              <a:rPr lang="cs-CZ" sz="1600" dirty="0"/>
              <a:t>Duševní vlastnictví (patenty, značky, design…)…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podniku</a:t>
            </a:r>
          </a:p>
        </p:txBody>
      </p:sp>
    </p:spTree>
    <p:extLst>
      <p:ext uri="{BB962C8B-B14F-4D97-AF65-F5344CB8AC3E}">
        <p14:creationId xmlns:p14="http://schemas.microsoft.com/office/powerpoint/2010/main" val="10439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dirty="0"/>
              <a:t>Klíčova kompetence (</a:t>
            </a:r>
            <a:r>
              <a:rPr lang="cs-CZ" sz="1500" dirty="0" err="1"/>
              <a:t>core</a:t>
            </a:r>
            <a:r>
              <a:rPr lang="cs-CZ" sz="1500" dirty="0"/>
              <a:t> </a:t>
            </a:r>
            <a:r>
              <a:rPr lang="cs-CZ" sz="1500" dirty="0" err="1"/>
              <a:t>competence</a:t>
            </a:r>
            <a:r>
              <a:rPr lang="cs-CZ" sz="1500" dirty="0"/>
              <a:t>) je schopnost, aktivum nebo technologie, které přinášejí hodnotu zákazníkům, podporují růst podniku a odlišují podnik od jejich současných i budoucích konkurentů. </a:t>
            </a:r>
          </a:p>
          <a:p>
            <a:pPr algn="just"/>
            <a:r>
              <a:rPr lang="cs-CZ" sz="1500" dirty="0"/>
              <a:t>Klíčové kompetence vedou k získání a udržení konkurenční výhody na trhu. </a:t>
            </a:r>
          </a:p>
          <a:p>
            <a:pPr algn="just"/>
            <a:r>
              <a:rPr lang="cs-CZ" sz="1500" dirty="0"/>
              <a:t>Klíčovou kompetencí tedy může být něco, co je přínosné pro zákazníky, přičemž zákazníci tento přínos vnímají a oceňují. </a:t>
            </a:r>
          </a:p>
          <a:p>
            <a:pPr algn="just"/>
            <a:r>
              <a:rPr lang="cs-CZ" sz="1500" dirty="0"/>
              <a:t>Může to být například unikátní technologie, která dokáže produkt zhotovit v mimořádné kvalitě, nebo mimořádně levně. </a:t>
            </a:r>
          </a:p>
          <a:p>
            <a:pPr algn="just"/>
            <a:r>
              <a:rPr lang="cs-CZ" sz="1500" dirty="0"/>
              <a:t>Důležité je, že klíčová kompetence je v jistém smyslu unikátní a z ní pramenící přínosy jsou pro zákazníky odlišitelné od toho, co jim nabízí konkurence. </a:t>
            </a:r>
          </a:p>
          <a:p>
            <a:pPr algn="just"/>
            <a:r>
              <a:rPr lang="cs-CZ" sz="1500" dirty="0"/>
              <a:t>Výsledkem vhodně uplatněné klíčové kompetence bude konkurenční výhoda podniku.</a:t>
            </a:r>
          </a:p>
          <a:p>
            <a:pPr algn="just"/>
            <a:r>
              <a:rPr lang="cs-CZ" sz="1500" b="1" dirty="0"/>
              <a:t>Požadavky na klíčové kompetence</a:t>
            </a:r>
          </a:p>
          <a:p>
            <a:pPr lvl="1" algn="just"/>
            <a:r>
              <a:rPr lang="cs-CZ" sz="1500" dirty="0"/>
              <a:t>Relevance a důležitost pro rozhodování zákazníka</a:t>
            </a:r>
          </a:p>
          <a:p>
            <a:pPr lvl="1" algn="just"/>
            <a:r>
              <a:rPr lang="cs-CZ" sz="1500" dirty="0"/>
              <a:t>Obtížná </a:t>
            </a:r>
            <a:r>
              <a:rPr lang="cs-CZ" sz="1500" dirty="0" err="1"/>
              <a:t>napodobitelnost</a:t>
            </a:r>
            <a:endParaRPr lang="cs-CZ" sz="1500" dirty="0"/>
          </a:p>
          <a:p>
            <a:pPr lvl="1" algn="just"/>
            <a:r>
              <a:rPr lang="cs-CZ" sz="1500" dirty="0"/>
              <a:t>Možnosti využití ideálně na více trzích</a:t>
            </a:r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podniku I</a:t>
            </a:r>
          </a:p>
        </p:txBody>
      </p:sp>
    </p:spTree>
    <p:extLst>
      <p:ext uri="{BB962C8B-B14F-4D97-AF65-F5344CB8AC3E}">
        <p14:creationId xmlns:p14="http://schemas.microsoft.com/office/powerpoint/2010/main" val="56408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„Dobrá strategie“ je tvořena třemi elementy (</a:t>
            </a:r>
            <a:r>
              <a:rPr lang="cs-CZ" sz="1600" dirty="0" err="1"/>
              <a:t>Rothaermel</a:t>
            </a:r>
            <a:r>
              <a:rPr lang="cs-CZ" sz="1600" dirty="0"/>
              <a:t>, 2017):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Diagnostika konkurenční výzvy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Hlavní politika k řešení konkurenční výzvy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Soubor ucelených opatření k realizaci hlavní politiky podniku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0" lvl="1" indent="0" algn="just">
              <a:buNone/>
            </a:pPr>
            <a:r>
              <a:rPr lang="cs-CZ" sz="1600" dirty="0"/>
              <a:t>Koncepční rámec strategie podle M.E. </a:t>
            </a:r>
            <a:r>
              <a:rPr lang="cs-CZ" sz="1600" dirty="0" err="1"/>
              <a:t>Portera</a:t>
            </a:r>
            <a:r>
              <a:rPr lang="cs-CZ" sz="1600" dirty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Jedinečnost (unikátnost)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Vytváření kompromisů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Soulad v celém hodnotovém řetězci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M.E. Porter: být nejlepší x být jedinečný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„Dobrá strategie“</a:t>
            </a:r>
          </a:p>
        </p:txBody>
      </p:sp>
    </p:spTree>
    <p:extLst>
      <p:ext uri="{BB962C8B-B14F-4D97-AF65-F5344CB8AC3E}">
        <p14:creationId xmlns:p14="http://schemas.microsoft.com/office/powerpoint/2010/main" val="363948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Cílem analýz interního podnikatelského prostředí je nalezení silných stránek (výhod) a slabých stránek (nevýhod) podniku</a:t>
            </a:r>
          </a:p>
          <a:p>
            <a:pPr algn="just"/>
            <a:r>
              <a:rPr lang="cs-CZ" sz="1600" dirty="0"/>
              <a:t>Informačními zdroji k analýze interního prostředí podniku je především informační systém podniku, rozbory a hodnocení podnikových aktivit, šetření v podniku aj.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Analýza hodnototvorného řetězce</a:t>
            </a:r>
          </a:p>
          <a:p>
            <a:pPr algn="just"/>
            <a:r>
              <a:rPr lang="cs-CZ" sz="1600" dirty="0"/>
              <a:t>Metoda 7S</a:t>
            </a:r>
          </a:p>
          <a:p>
            <a:pPr algn="just"/>
            <a:r>
              <a:rPr lang="cs-CZ" sz="1600" dirty="0"/>
              <a:t>Metoda 6M</a:t>
            </a:r>
          </a:p>
          <a:p>
            <a:pPr algn="just"/>
            <a:r>
              <a:rPr lang="cs-CZ" sz="1600" dirty="0"/>
              <a:t>Metoda VRIO</a:t>
            </a:r>
          </a:p>
          <a:p>
            <a:pPr algn="just"/>
            <a:r>
              <a:rPr lang="cs-CZ" sz="1600" dirty="0"/>
              <a:t>Model EFQM a Model CAF</a:t>
            </a:r>
          </a:p>
          <a:p>
            <a:pPr algn="just"/>
            <a:r>
              <a:rPr lang="cs-CZ" sz="1600" dirty="0"/>
              <a:t>Finanční analýza</a:t>
            </a:r>
          </a:p>
          <a:p>
            <a:pPr algn="just"/>
            <a:r>
              <a:rPr lang="cs-CZ" sz="1600" dirty="0"/>
              <a:t>SWOT analýza</a:t>
            </a:r>
          </a:p>
          <a:p>
            <a:pPr algn="just"/>
            <a:r>
              <a:rPr lang="cs-CZ" sz="1600" dirty="0"/>
              <a:t>Produktové analytické metody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analýzy interního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54795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hodnototvorných aktivit podniku</a:t>
            </a:r>
            <a:r>
              <a:rPr lang="cs-CZ" sz="1600" dirty="0"/>
              <a:t> je analýza takových aktivit, které vytvářejí podnikový zisk a mohou se stát specifickou předností podniku – hodnototvorné aktivity. </a:t>
            </a:r>
          </a:p>
          <a:p>
            <a:pPr algn="just"/>
            <a:r>
              <a:rPr lang="cs-CZ" sz="1600" dirty="0"/>
              <a:t>Při hodnocení těchto aktivit se podnikové aktivity člení na:</a:t>
            </a:r>
          </a:p>
          <a:p>
            <a:pPr algn="just"/>
            <a:r>
              <a:rPr lang="cs-CZ" sz="1600" i="1" dirty="0"/>
              <a:t>hlavní podnikové aktivity</a:t>
            </a:r>
            <a:r>
              <a:rPr lang="cs-CZ" sz="1600" dirty="0"/>
              <a:t>, kam patří všechny aktivity podniku, které vytváří fyzickou podobu produktu (výrobku), podílí se na předání zákazníkovi a zajišťují jeho servis. Jedná se o tyto funkce (aktivity): řízení vstupních operací, výroba a provoz, řízení výstupních operací, marketing a odbyt, servisní služby</a:t>
            </a:r>
          </a:p>
          <a:p>
            <a:pPr algn="just"/>
            <a:r>
              <a:rPr lang="cs-CZ" sz="1600" i="1" dirty="0"/>
              <a:t>podpůrné podnikové aktivity</a:t>
            </a:r>
            <a:r>
              <a:rPr lang="cs-CZ" sz="1600" dirty="0"/>
              <a:t>, které zajišťují potřebné vstupy. Jmenovitě se jedná o následující podpůrné aktivity: řízení lidských zdrojů, technologický výzkum a vývoj, nákupní činnost, infrastruktura podniku. </a:t>
            </a:r>
          </a:p>
          <a:p>
            <a:pPr algn="just"/>
            <a:r>
              <a:rPr lang="cs-CZ" sz="1600" dirty="0"/>
              <a:t>Při analýze hodnototvorných aktivit podniku se určuje přínos, přidaná hodnota každé podnikové aktivity konkurenčnímu postavení daného podnikatelského subjektu.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Analýza hodnototvorného řetězce podle M. </a:t>
            </a:r>
            <a:r>
              <a:rPr lang="cs-CZ" dirty="0" err="1"/>
              <a:t>Portera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88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Hodnototvorný řetězec M. </a:t>
            </a:r>
            <a:r>
              <a:rPr lang="cs-CZ" dirty="0" err="1"/>
              <a:t>Portera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28909"/>
            <a:ext cx="6912768" cy="3616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56590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7S dává jednotlivé faktory interního prostředí do souvislostí a jednotlivé faktory spojovat s ostatními do jednoho celku, kde každý faktor má určitý vliv na některé další:</a:t>
            </a:r>
          </a:p>
          <a:p>
            <a:pPr lvl="1" algn="just"/>
            <a:r>
              <a:rPr lang="cs-CZ" sz="1400" dirty="0"/>
              <a:t>analýza dosavadní</a:t>
            </a:r>
            <a:r>
              <a:rPr lang="cs-CZ" sz="1400" b="1" dirty="0"/>
              <a:t> strategie podniku (</a:t>
            </a:r>
            <a:r>
              <a:rPr lang="cs-CZ" sz="1400" dirty="0" err="1"/>
              <a:t>Strategy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struktury podniku (</a:t>
            </a:r>
            <a:r>
              <a:rPr lang="cs-CZ" sz="1400" dirty="0" err="1"/>
              <a:t>Structure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systému řízení </a:t>
            </a:r>
            <a:r>
              <a:rPr lang="cs-CZ" sz="1400" dirty="0"/>
              <a:t>(Systems);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stylu vedení, styl manažerské práce </a:t>
            </a:r>
            <a:r>
              <a:rPr lang="cs-CZ" sz="1400" dirty="0"/>
              <a:t>(Style);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sdílených hodnot (</a:t>
            </a:r>
            <a:r>
              <a:rPr lang="cs-CZ" sz="1400" dirty="0" err="1"/>
              <a:t>Shared</a:t>
            </a:r>
            <a:r>
              <a:rPr lang="cs-CZ" sz="1400" dirty="0"/>
              <a:t> </a:t>
            </a:r>
            <a:r>
              <a:rPr lang="cs-CZ" sz="1400" dirty="0" err="1"/>
              <a:t>Values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dovedností</a:t>
            </a:r>
            <a:r>
              <a:rPr lang="cs-CZ" sz="1400" dirty="0"/>
              <a:t> (</a:t>
            </a:r>
            <a:r>
              <a:rPr lang="cs-CZ" sz="1400" dirty="0" err="1"/>
              <a:t>Skills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zaměstnanců</a:t>
            </a:r>
            <a:r>
              <a:rPr lang="cs-CZ" sz="1400" dirty="0"/>
              <a:t> (</a:t>
            </a:r>
            <a:r>
              <a:rPr lang="cs-CZ" sz="1400" dirty="0" err="1"/>
              <a:t>Staff</a:t>
            </a:r>
            <a:r>
              <a:rPr lang="cs-CZ" sz="1400" dirty="0"/>
              <a:t>).</a:t>
            </a:r>
          </a:p>
          <a:p>
            <a:pPr algn="just"/>
            <a:r>
              <a:rPr lang="cs-CZ" sz="1600" dirty="0"/>
              <a:t>Faktory můžeme rozdělit na měkké a tvrdé. Mezi </a:t>
            </a:r>
            <a:r>
              <a:rPr lang="cs-CZ" sz="1600" b="1" dirty="0"/>
              <a:t>tvrdé S faktory </a:t>
            </a:r>
            <a:r>
              <a:rPr lang="cs-CZ" sz="1600" dirty="0"/>
              <a:t>patří struktura, strategie podniku a systémy řízení. Mezi </a:t>
            </a:r>
            <a:r>
              <a:rPr lang="cs-CZ" sz="1600" b="1" dirty="0"/>
              <a:t>měkké S faktory </a:t>
            </a:r>
            <a:r>
              <a:rPr lang="cs-CZ" sz="1600" dirty="0"/>
              <a:t>patří zaměstnanci, styl manažerské práce, schopnosti a sdílené hodnoty.</a:t>
            </a:r>
          </a:p>
          <a:p>
            <a:pPr algn="just"/>
            <a:r>
              <a:rPr lang="cs-CZ" sz="1600" dirty="0"/>
              <a:t>Je potřeba najít jednotlivé vazby a určit, o jaké faktory a vlivy se jedná, následně je pak podle potřeby pozměnit.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75197"/>
            <a:ext cx="4968552" cy="388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573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 jednotlivých oblastech podnikových aktivit analyzuje vnitřní podmínky v podniku </a:t>
            </a:r>
            <a:r>
              <a:rPr lang="cs-CZ" sz="1600" b="1" dirty="0"/>
              <a:t>metoda „6M“, </a:t>
            </a:r>
            <a:r>
              <a:rPr lang="cs-CZ" sz="1600" dirty="0"/>
              <a:t>která má název odvozený od šesti slov začínajících v angličtině na „M“. Jedná se o následující složky analýzy:</a:t>
            </a:r>
          </a:p>
          <a:p>
            <a:pPr marL="0" indent="0" algn="just">
              <a:buNone/>
            </a:pPr>
            <a:endParaRPr lang="cs-CZ" sz="1600" dirty="0"/>
          </a:p>
          <a:p>
            <a:pPr lvl="0" algn="just"/>
            <a:r>
              <a:rPr lang="cs-CZ" sz="1600" b="1" dirty="0"/>
              <a:t>Management – </a:t>
            </a:r>
            <a:r>
              <a:rPr lang="cs-CZ" sz="1600" dirty="0"/>
              <a:t>analýza jednotlivých aktivit řízení podniku;</a:t>
            </a:r>
          </a:p>
          <a:p>
            <a:pPr lvl="0" algn="just"/>
            <a:r>
              <a:rPr lang="cs-CZ" sz="1600" b="1" dirty="0" err="1"/>
              <a:t>Machines</a:t>
            </a:r>
            <a:r>
              <a:rPr lang="cs-CZ" sz="1600" b="1" dirty="0"/>
              <a:t> –</a:t>
            </a:r>
            <a:r>
              <a:rPr lang="cs-CZ" sz="1600" dirty="0"/>
              <a:t> analýzy technického vybavení podniku a využívaných technologií;</a:t>
            </a:r>
          </a:p>
          <a:p>
            <a:pPr lvl="0" algn="just"/>
            <a:r>
              <a:rPr lang="cs-CZ" sz="1600" b="1" dirty="0" err="1"/>
              <a:t>Men</a:t>
            </a:r>
            <a:r>
              <a:rPr lang="cs-CZ" sz="1600" b="1" dirty="0"/>
              <a:t> –</a:t>
            </a:r>
            <a:r>
              <a:rPr lang="cs-CZ" sz="1600" dirty="0"/>
              <a:t> rozbor zaměstnaneckého obsazení podniku kvantitativně i kvalitativně;</a:t>
            </a:r>
          </a:p>
          <a:p>
            <a:pPr lvl="0" algn="just"/>
            <a:r>
              <a:rPr lang="cs-CZ" sz="1600" b="1" dirty="0"/>
              <a:t>Market –</a:t>
            </a:r>
            <a:r>
              <a:rPr lang="cs-CZ" sz="1600" dirty="0"/>
              <a:t> analýza uplatnění produktů na trhu a zjištění jejich konkurenceschopnosti;</a:t>
            </a:r>
          </a:p>
          <a:p>
            <a:pPr lvl="0" algn="just"/>
            <a:r>
              <a:rPr lang="cs-CZ" sz="1600" b="1" dirty="0" err="1"/>
              <a:t>Materials</a:t>
            </a:r>
            <a:r>
              <a:rPr lang="cs-CZ" sz="1600" b="1" dirty="0"/>
              <a:t> –</a:t>
            </a:r>
            <a:r>
              <a:rPr lang="cs-CZ" sz="1600" dirty="0"/>
              <a:t> zhodnocení surovinových vstupů, jejich kvality a nahraditelnosti;</a:t>
            </a:r>
          </a:p>
          <a:p>
            <a:pPr algn="just"/>
            <a:r>
              <a:rPr lang="cs-CZ" sz="1600" b="1" dirty="0"/>
              <a:t>Money –</a:t>
            </a:r>
            <a:r>
              <a:rPr lang="cs-CZ" sz="1600" dirty="0"/>
              <a:t> analýza všech oblastí finančního hospodaření včetně návratnosti investic.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6M</a:t>
            </a:r>
          </a:p>
        </p:txBody>
      </p:sp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Hodnocení zdrojů se používá pro zhodnocení situace podniku, jejích zdrojů a případného konkurenčního potenciálu nebo potenciálu zlepšení v dané oblasti nebo pro daný zdroj.</a:t>
            </a:r>
          </a:p>
          <a:p>
            <a:pPr algn="just"/>
            <a:r>
              <a:rPr lang="cs-CZ" sz="1600" dirty="0"/>
              <a:t>Pomocí metody VRIO se posuzují tyto zdroje:</a:t>
            </a:r>
          </a:p>
          <a:p>
            <a:pPr lvl="1" algn="just"/>
            <a:r>
              <a:rPr lang="cs-CZ" sz="1400" dirty="0"/>
              <a:t>Lidské zdroje</a:t>
            </a:r>
          </a:p>
          <a:p>
            <a:pPr lvl="1" algn="just"/>
            <a:r>
              <a:rPr lang="cs-CZ" sz="1400" dirty="0"/>
              <a:t>Finanční zdroje</a:t>
            </a:r>
          </a:p>
          <a:p>
            <a:pPr lvl="1" algn="just"/>
            <a:r>
              <a:rPr lang="cs-CZ" sz="1400" dirty="0"/>
              <a:t>Hmotné zdroje</a:t>
            </a:r>
          </a:p>
          <a:p>
            <a:pPr lvl="1" algn="just"/>
            <a:r>
              <a:rPr lang="cs-CZ" sz="1400" dirty="0"/>
              <a:t>Nehmotné zdroje</a:t>
            </a:r>
          </a:p>
          <a:p>
            <a:pPr algn="just"/>
            <a:r>
              <a:rPr lang="cs-CZ" sz="1600" dirty="0"/>
              <a:t>Jednotlivé zdroje jsou posuzovány z hlediska: </a:t>
            </a:r>
          </a:p>
          <a:p>
            <a:pPr lvl="1" algn="just"/>
            <a:r>
              <a:rPr lang="cs-CZ" sz="1400" b="1" dirty="0" err="1"/>
              <a:t>V</a:t>
            </a:r>
            <a:r>
              <a:rPr lang="cs-CZ" sz="1400" dirty="0" err="1"/>
              <a:t>alues</a:t>
            </a:r>
            <a:r>
              <a:rPr lang="cs-CZ" sz="1400" dirty="0"/>
              <a:t> – hodnota zdroje</a:t>
            </a:r>
          </a:p>
          <a:p>
            <a:pPr lvl="1" algn="just"/>
            <a:r>
              <a:rPr lang="cs-CZ" sz="1400" b="1" dirty="0" err="1"/>
              <a:t>R</a:t>
            </a:r>
            <a:r>
              <a:rPr lang="cs-CZ" sz="1400" dirty="0" err="1"/>
              <a:t>areness</a:t>
            </a:r>
            <a:r>
              <a:rPr lang="cs-CZ" sz="1400" dirty="0"/>
              <a:t> – vzácnost zdroje</a:t>
            </a:r>
          </a:p>
          <a:p>
            <a:pPr lvl="1" algn="just"/>
            <a:r>
              <a:rPr lang="cs-CZ" sz="1400" dirty="0" err="1"/>
              <a:t>Costly</a:t>
            </a:r>
            <a:r>
              <a:rPr lang="cs-CZ" sz="1400" dirty="0"/>
              <a:t> to </a:t>
            </a:r>
            <a:r>
              <a:rPr lang="cs-CZ" sz="1400" b="1" dirty="0" err="1"/>
              <a:t>I</a:t>
            </a:r>
            <a:r>
              <a:rPr lang="cs-CZ" sz="1400" dirty="0" err="1"/>
              <a:t>mitate</a:t>
            </a:r>
            <a:r>
              <a:rPr lang="cs-CZ" sz="1400" dirty="0"/>
              <a:t> – </a:t>
            </a:r>
            <a:r>
              <a:rPr lang="cs-CZ" sz="1400" dirty="0" err="1"/>
              <a:t>napodobitelnost</a:t>
            </a:r>
            <a:r>
              <a:rPr lang="cs-CZ" sz="1400" dirty="0"/>
              <a:t> zdroje</a:t>
            </a:r>
          </a:p>
          <a:p>
            <a:pPr lvl="1" algn="just"/>
            <a:r>
              <a:rPr lang="cs-CZ" sz="1400" b="1" dirty="0" err="1"/>
              <a:t>O</a:t>
            </a:r>
            <a:r>
              <a:rPr lang="cs-CZ" sz="1400" dirty="0" err="1"/>
              <a:t>rganization</a:t>
            </a:r>
            <a:r>
              <a:rPr lang="cs-CZ" sz="1400" dirty="0"/>
              <a:t> – schopnost organizovat zdroj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VRIO</a:t>
            </a:r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podniku</a:t>
            </a:r>
          </a:p>
        </p:txBody>
      </p:sp>
      <p:pic>
        <p:nvPicPr>
          <p:cNvPr id="5" name="Zástupný symbol pro obsah 3" descr="resource-based-view-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810693"/>
            <a:ext cx="6264695" cy="381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217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Aplikace metody VRIO</a:t>
            </a:r>
          </a:p>
        </p:txBody>
      </p:sp>
      <p:sp>
        <p:nvSpPr>
          <p:cNvPr id="5" name="Kosočtverec 4"/>
          <p:cNvSpPr/>
          <p:nvPr/>
        </p:nvSpPr>
        <p:spPr>
          <a:xfrm>
            <a:off x="1221147" y="1551324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6" name="Kosočtverec 5"/>
          <p:cNvSpPr/>
          <p:nvPr/>
        </p:nvSpPr>
        <p:spPr>
          <a:xfrm>
            <a:off x="2773488" y="1553817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7" name="Kosočtverec 6"/>
          <p:cNvSpPr/>
          <p:nvPr/>
        </p:nvSpPr>
        <p:spPr>
          <a:xfrm>
            <a:off x="4139952" y="1490352"/>
            <a:ext cx="972108" cy="950034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5530688" y="1456728"/>
            <a:ext cx="864096" cy="972108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9" name="Obdélník 8"/>
          <p:cNvSpPr/>
          <p:nvPr/>
        </p:nvSpPr>
        <p:spPr>
          <a:xfrm>
            <a:off x="6943310" y="1612774"/>
            <a:ext cx="1593854" cy="78454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Dlouhodobá 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39687" y="2854481"/>
            <a:ext cx="1342892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nevýhoda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62368" y="2880451"/>
            <a:ext cx="1368015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parita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027981" y="2880451"/>
            <a:ext cx="1383123" cy="72063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508702" y="2866796"/>
            <a:ext cx="1351254" cy="71306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5" name="Šipka dolů 14"/>
          <p:cNvSpPr/>
          <p:nvPr/>
        </p:nvSpPr>
        <p:spPr>
          <a:xfrm>
            <a:off x="1487594" y="2513390"/>
            <a:ext cx="223539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lů 16"/>
          <p:cNvSpPr/>
          <p:nvPr/>
        </p:nvSpPr>
        <p:spPr>
          <a:xfrm>
            <a:off x="3147807" y="2497881"/>
            <a:ext cx="245064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8" name="Šipka dolů 17"/>
          <p:cNvSpPr/>
          <p:nvPr/>
        </p:nvSpPr>
        <p:spPr>
          <a:xfrm>
            <a:off x="4564718" y="2513390"/>
            <a:ext cx="223305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Šipka dolů 18"/>
          <p:cNvSpPr/>
          <p:nvPr/>
        </p:nvSpPr>
        <p:spPr>
          <a:xfrm>
            <a:off x="5872403" y="2513390"/>
            <a:ext cx="199681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0" name="Šipka doprava 19"/>
          <p:cNvSpPr/>
          <p:nvPr/>
        </p:nvSpPr>
        <p:spPr>
          <a:xfrm>
            <a:off x="2187130" y="1923679"/>
            <a:ext cx="479610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1" name="Šipka doprava 20"/>
          <p:cNvSpPr/>
          <p:nvPr/>
        </p:nvSpPr>
        <p:spPr>
          <a:xfrm>
            <a:off x="3744333" y="1897532"/>
            <a:ext cx="311880" cy="160303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2" name="Šipka doprava 21"/>
          <p:cNvSpPr/>
          <p:nvPr/>
        </p:nvSpPr>
        <p:spPr>
          <a:xfrm>
            <a:off x="5166066" y="1923679"/>
            <a:ext cx="295992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3" name="Šipka doprava 22"/>
          <p:cNvSpPr/>
          <p:nvPr/>
        </p:nvSpPr>
        <p:spPr>
          <a:xfrm flipV="1">
            <a:off x="6463414" y="1897531"/>
            <a:ext cx="396542" cy="16030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40685451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/>
              <a:t>EFQM Model Excelence – sebehodnocení výkonnosti organizace na základě devíti kritérií.</a:t>
            </a:r>
          </a:p>
          <a:p>
            <a:r>
              <a:rPr lang="cs-CZ" sz="1400" dirty="0"/>
              <a:t>Účel modelu:</a:t>
            </a:r>
          </a:p>
          <a:p>
            <a:pPr lvl="1"/>
            <a:r>
              <a:rPr lang="cs-CZ" sz="1400" dirty="0"/>
              <a:t>Sebehodnocení – určení silných stránek – zlepšování</a:t>
            </a:r>
          </a:p>
          <a:p>
            <a:pPr lvl="1"/>
            <a:r>
              <a:rPr lang="cs-CZ" sz="1400" dirty="0"/>
              <a:t>Hledání směrů dalšího rozvoje a zdokonalování</a:t>
            </a:r>
          </a:p>
          <a:p>
            <a:pPr lvl="1"/>
            <a:r>
              <a:rPr lang="cs-CZ" sz="1400" dirty="0"/>
              <a:t>Oceňování podniků – Evropská cena za jakost</a:t>
            </a:r>
          </a:p>
          <a:p>
            <a:pPr lvl="1"/>
            <a:r>
              <a:rPr lang="cs-CZ" sz="1400" dirty="0"/>
              <a:t>Posuzování vývoje v čase</a:t>
            </a:r>
          </a:p>
          <a:p>
            <a:r>
              <a:rPr lang="cs-CZ" sz="1400" dirty="0"/>
              <a:t>Kritéria:</a:t>
            </a:r>
          </a:p>
          <a:p>
            <a:pPr lvl="1"/>
            <a:r>
              <a:rPr lang="cs-CZ" sz="1400" dirty="0"/>
              <a:t>Vedení</a:t>
            </a:r>
          </a:p>
          <a:p>
            <a:pPr lvl="1"/>
            <a:r>
              <a:rPr lang="cs-CZ" sz="1400" dirty="0"/>
              <a:t>Strategie a plánování</a:t>
            </a:r>
          </a:p>
          <a:p>
            <a:pPr lvl="1"/>
            <a:r>
              <a:rPr lang="cs-CZ" sz="1400" dirty="0"/>
              <a:t>Zaměstnanci</a:t>
            </a:r>
          </a:p>
          <a:p>
            <a:pPr lvl="1"/>
            <a:r>
              <a:rPr lang="cs-CZ" sz="1400" dirty="0"/>
              <a:t>Partnerství a zdroje</a:t>
            </a:r>
          </a:p>
          <a:p>
            <a:pPr lvl="1"/>
            <a:r>
              <a:rPr lang="cs-CZ" sz="1400" dirty="0"/>
              <a:t>Výsledky zákazníci</a:t>
            </a:r>
          </a:p>
          <a:p>
            <a:pPr lvl="1"/>
            <a:r>
              <a:rPr lang="cs-CZ" sz="1400" dirty="0"/>
              <a:t>Výsledky zaměstnanci</a:t>
            </a:r>
          </a:p>
          <a:p>
            <a:pPr lvl="1"/>
            <a:r>
              <a:rPr lang="cs-CZ" sz="1400" dirty="0"/>
              <a:t>Výsledky společnost</a:t>
            </a:r>
          </a:p>
          <a:p>
            <a:pPr lvl="1"/>
            <a:r>
              <a:rPr lang="cs-CZ" sz="1400" dirty="0"/>
              <a:t>Klíčové výsledky výkonnosti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EFQM</a:t>
            </a:r>
          </a:p>
        </p:txBody>
      </p:sp>
    </p:spTree>
    <p:extLst>
      <p:ext uri="{BB962C8B-B14F-4D97-AF65-F5344CB8AC3E}">
        <p14:creationId xmlns:p14="http://schemas.microsoft.com/office/powerpoint/2010/main" val="23622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Udržitelná konkurenční výhoda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Konkurenční nevýhoda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Konkurenční parita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Strategické umístění</a:t>
            </a:r>
            <a:r>
              <a:rPr lang="cs-CZ" sz="2000" dirty="0"/>
              <a:t>: vyšší hodnota x náklady – </a:t>
            </a:r>
            <a:r>
              <a:rPr lang="cs-CZ" sz="2000" b="1" dirty="0"/>
              <a:t>ekonomický přínos</a:t>
            </a:r>
            <a:r>
              <a:rPr lang="cs-CZ" sz="2000" dirty="0"/>
              <a:t> (největší rozdíl) – </a:t>
            </a:r>
            <a:r>
              <a:rPr lang="cs-CZ" sz="2000" b="1" dirty="0"/>
              <a:t>kompromis</a:t>
            </a:r>
            <a:r>
              <a:rPr lang="cs-CZ" sz="2000" dirty="0"/>
              <a:t>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Strategie a konkurenční výhoda</a:t>
            </a:r>
          </a:p>
        </p:txBody>
      </p:sp>
    </p:spTree>
    <p:extLst>
      <p:ext uri="{BB962C8B-B14F-4D97-AF65-F5344CB8AC3E}">
        <p14:creationId xmlns:p14="http://schemas.microsoft.com/office/powerpoint/2010/main" val="8184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EFQM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806649"/>
            <a:ext cx="6480720" cy="37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881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CAF společný hodnotící rámec – zjednodušená verze EFQM určená pro organizace veřejného sektoru.</a:t>
            </a:r>
          </a:p>
          <a:p>
            <a:pPr>
              <a:buNone/>
            </a:pPr>
            <a:endParaRPr lang="cs-CZ" sz="1600" dirty="0"/>
          </a:p>
          <a:p>
            <a:r>
              <a:rPr lang="cs-CZ" sz="1600" dirty="0"/>
              <a:t>Cíle modelu:</a:t>
            </a:r>
          </a:p>
          <a:p>
            <a:pPr lvl="1"/>
            <a:r>
              <a:rPr lang="cs-CZ" sz="1600" dirty="0"/>
              <a:t>Seznámit veřejnou správu s principy TQM</a:t>
            </a:r>
          </a:p>
          <a:p>
            <a:pPr lvl="1"/>
            <a:r>
              <a:rPr lang="cs-CZ" sz="1600" dirty="0"/>
              <a:t>Usnadňovat sebehodnocení organizace veřejného sektoru</a:t>
            </a:r>
          </a:p>
          <a:p>
            <a:pPr lvl="1"/>
            <a:r>
              <a:rPr lang="cs-CZ" sz="1600" dirty="0"/>
              <a:t>Působit jako most pro různé modely řízení kvality</a:t>
            </a:r>
          </a:p>
          <a:p>
            <a:pPr lvl="1"/>
            <a:r>
              <a:rPr lang="cs-CZ" sz="1600" dirty="0"/>
              <a:t>Usnadnit srovnání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CAF</a:t>
            </a:r>
          </a:p>
        </p:txBody>
      </p:sp>
    </p:spTree>
    <p:extLst>
      <p:ext uri="{BB962C8B-B14F-4D97-AF65-F5344CB8AC3E}">
        <p14:creationId xmlns:p14="http://schemas.microsoft.com/office/powerpoint/2010/main" val="398303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Elementární metody FA</a:t>
            </a:r>
          </a:p>
          <a:p>
            <a:pPr lvl="1"/>
            <a:r>
              <a:rPr lang="cs-CZ" sz="1600" i="1" dirty="0"/>
              <a:t>Analýza absolutních ukazatelů </a:t>
            </a:r>
            <a:r>
              <a:rPr lang="cs-CZ" sz="1600" dirty="0"/>
              <a:t>– horizontální analýza, vertikální analýza</a:t>
            </a:r>
          </a:p>
          <a:p>
            <a:pPr lvl="1"/>
            <a:r>
              <a:rPr lang="cs-CZ" sz="1600" i="1" dirty="0"/>
              <a:t>Analýza poměrových ukazatelů </a:t>
            </a:r>
            <a:r>
              <a:rPr lang="cs-CZ" sz="1600" dirty="0"/>
              <a:t>– rentability, aktivity, zadluženosti, likvidity</a:t>
            </a:r>
          </a:p>
          <a:p>
            <a:pPr lvl="1">
              <a:buNone/>
            </a:pPr>
            <a:endParaRPr lang="cs-CZ" sz="1600" dirty="0"/>
          </a:p>
          <a:p>
            <a:r>
              <a:rPr lang="cs-CZ" sz="1600" b="1" dirty="0"/>
              <a:t>Analýza soustavy ukazatelů</a:t>
            </a:r>
          </a:p>
          <a:p>
            <a:pPr lvl="1"/>
            <a:r>
              <a:rPr lang="cs-CZ" sz="1600" i="1" dirty="0"/>
              <a:t>Soustavy hierarchicky uspořádaných ukazatelů – </a:t>
            </a:r>
            <a:r>
              <a:rPr lang="cs-CZ" sz="1600" dirty="0" err="1"/>
              <a:t>Du</a:t>
            </a:r>
            <a:r>
              <a:rPr lang="cs-CZ" sz="1600" dirty="0"/>
              <a:t> Pont pyramidový  rozklad</a:t>
            </a:r>
          </a:p>
          <a:p>
            <a:pPr lvl="1"/>
            <a:r>
              <a:rPr lang="cs-CZ" sz="1600" i="1" dirty="0"/>
              <a:t>Bankrotní (predikční) modely </a:t>
            </a:r>
            <a:r>
              <a:rPr lang="cs-CZ" sz="1600" dirty="0"/>
              <a:t>– </a:t>
            </a:r>
            <a:r>
              <a:rPr lang="cs-CZ" sz="1600" dirty="0" err="1"/>
              <a:t>Altamonovo</a:t>
            </a:r>
            <a:r>
              <a:rPr lang="cs-CZ" sz="1600" dirty="0"/>
              <a:t> Z-skóre, </a:t>
            </a:r>
            <a:r>
              <a:rPr lang="cs-CZ" sz="1600" dirty="0" err="1"/>
              <a:t>Tafflerův</a:t>
            </a:r>
            <a:r>
              <a:rPr lang="cs-CZ" sz="1600" dirty="0"/>
              <a:t> model, model IN Index důvěryhodnosti, </a:t>
            </a:r>
            <a:r>
              <a:rPr lang="cs-CZ" sz="1600" dirty="0" err="1"/>
              <a:t>Beermanova</a:t>
            </a:r>
            <a:r>
              <a:rPr lang="cs-CZ" sz="1600" dirty="0"/>
              <a:t> diskriminační funkce</a:t>
            </a:r>
          </a:p>
          <a:p>
            <a:pPr lvl="1"/>
            <a:r>
              <a:rPr lang="cs-CZ" sz="1600" i="1" dirty="0"/>
              <a:t>Bonitní (diagnostické) modely </a:t>
            </a:r>
            <a:r>
              <a:rPr lang="cs-CZ" sz="1600" dirty="0"/>
              <a:t>– </a:t>
            </a:r>
            <a:r>
              <a:rPr lang="cs-CZ" sz="1600" dirty="0" err="1"/>
              <a:t>Tamariho</a:t>
            </a:r>
            <a:r>
              <a:rPr lang="cs-CZ" sz="1600" dirty="0"/>
              <a:t> model, </a:t>
            </a:r>
            <a:r>
              <a:rPr lang="cs-CZ" sz="1600" dirty="0" err="1"/>
              <a:t>Kralickův</a:t>
            </a:r>
            <a:r>
              <a:rPr lang="cs-CZ" sz="1600" dirty="0"/>
              <a:t> </a:t>
            </a:r>
            <a:r>
              <a:rPr lang="cs-CZ" sz="1600" dirty="0" err="1"/>
              <a:t>Quicktest</a:t>
            </a:r>
            <a:endParaRPr lang="cs-CZ" sz="1600" dirty="0"/>
          </a:p>
          <a:p>
            <a:pPr marL="0" lv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Finanční analýza</a:t>
            </a:r>
          </a:p>
        </p:txBody>
      </p:sp>
    </p:spTree>
    <p:extLst>
      <p:ext uri="{BB962C8B-B14F-4D97-AF65-F5344CB8AC3E}">
        <p14:creationId xmlns:p14="http://schemas.microsoft.com/office/powerpoint/2010/main" val="28522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SWOT analýza</a:t>
            </a:r>
            <a:r>
              <a:rPr lang="cs-CZ" sz="1600" dirty="0"/>
              <a:t> představuje univerzální analytickou metodu, která sleduje:</a:t>
            </a:r>
          </a:p>
          <a:p>
            <a:pPr algn="just"/>
            <a:r>
              <a:rPr lang="cs-CZ" sz="1600" dirty="0"/>
              <a:t>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</a:t>
            </a:r>
          </a:p>
          <a:p>
            <a:pPr algn="just"/>
            <a:r>
              <a:rPr lang="cs-CZ" sz="1600" dirty="0"/>
              <a:t>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Základní filosofická myšlenka této metody je v tom, že všechny jevy a procesy ovlivňující podnik mohou působit jak pozitivně (posun žádoucím směrem) tak negativně (oddálení od směru, kterým lze dosáhnout cíle).</a:t>
            </a:r>
          </a:p>
          <a:p>
            <a:pPr algn="just"/>
            <a:r>
              <a:rPr lang="cs-CZ" sz="1600" dirty="0"/>
              <a:t>Její podstatou je identifikovat klíčové silné a slabé stránky </a:t>
            </a:r>
            <a:r>
              <a:rPr lang="cs-CZ" sz="1600" b="1" dirty="0"/>
              <a:t>uvnitř</a:t>
            </a:r>
            <a:r>
              <a:rPr lang="cs-CZ" sz="1600" dirty="0"/>
              <a:t>, tedy v čem je organizace (nebo její část) dobrá a v čem špatná. Stejně tak je důležité znát klíčové příležitosti a hrozby, které se nacházejí </a:t>
            </a:r>
            <a:r>
              <a:rPr lang="cs-CZ" sz="1600" b="1" dirty="0"/>
              <a:t>vně</a:t>
            </a:r>
            <a:r>
              <a:rPr lang="cs-CZ" sz="1600" dirty="0"/>
              <a:t>, v okolí podniku.</a:t>
            </a:r>
          </a:p>
          <a:p>
            <a:pPr algn="just"/>
            <a:r>
              <a:rPr lang="cs-CZ" sz="1600" dirty="0"/>
              <a:t>Autorem SWOT analýzy je Albert </a:t>
            </a:r>
            <a:r>
              <a:rPr lang="cs-CZ" sz="1600" dirty="0" err="1"/>
              <a:t>Humphrey</a:t>
            </a:r>
            <a:r>
              <a:rPr lang="cs-CZ" sz="1600" dirty="0"/>
              <a:t>, který ji navrhl v šedesátých letech 20. století.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24223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Produktové (portfoliové) metody slouží k hodnocení portfolia nabízených produktů, značek, produktových řad apod. </a:t>
            </a:r>
          </a:p>
          <a:p>
            <a:pPr algn="just"/>
            <a:r>
              <a:rPr lang="cs-CZ" sz="1600" dirty="0"/>
              <a:t>Cílem těchto metod je zhodnocení jednotlivých produktů z pohledu finančního a investičního a rozhodnutí o budoucích investicích/</a:t>
            </a:r>
            <a:r>
              <a:rPr lang="cs-CZ" sz="1600" dirty="0" err="1"/>
              <a:t>neinvesticích</a:t>
            </a:r>
            <a:r>
              <a:rPr lang="cs-CZ" sz="1600" dirty="0"/>
              <a:t> do jednotlivých produktů nebo značek.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K produktovým (</a:t>
            </a:r>
            <a:r>
              <a:rPr lang="cs-CZ" sz="1600" dirty="0" err="1"/>
              <a:t>portofliovým</a:t>
            </a:r>
            <a:r>
              <a:rPr lang="cs-CZ" sz="1600" dirty="0"/>
              <a:t>) metodám bývají zařazovány nejčastěji tyto metody:</a:t>
            </a:r>
          </a:p>
          <a:p>
            <a:pPr algn="just"/>
            <a:r>
              <a:rPr lang="cs-CZ" sz="1600" dirty="0" err="1"/>
              <a:t>Druckerova</a:t>
            </a:r>
            <a:r>
              <a:rPr lang="cs-CZ" sz="1600" dirty="0"/>
              <a:t> klasifikace produktů</a:t>
            </a:r>
          </a:p>
          <a:p>
            <a:pPr algn="just"/>
            <a:r>
              <a:rPr lang="cs-CZ" sz="1600" dirty="0"/>
              <a:t>ABC analýza</a:t>
            </a:r>
          </a:p>
          <a:p>
            <a:pPr algn="just"/>
            <a:r>
              <a:rPr lang="cs-CZ" sz="1600" dirty="0"/>
              <a:t>BCG matice</a:t>
            </a:r>
          </a:p>
          <a:p>
            <a:pPr algn="just"/>
            <a:r>
              <a:rPr lang="cs-CZ" sz="1600" dirty="0"/>
              <a:t>GE matice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Produktové (portfoliové) analytické metody</a:t>
            </a:r>
          </a:p>
        </p:txBody>
      </p:sp>
    </p:spTree>
    <p:extLst>
      <p:ext uri="{BB962C8B-B14F-4D97-AF65-F5344CB8AC3E}">
        <p14:creationId xmlns:p14="http://schemas.microsoft.com/office/powerpoint/2010/main" val="32907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cs-CZ" sz="1400" b="1" dirty="0"/>
              <a:t>Produkty snadno hodnotitelné </a:t>
            </a:r>
            <a:endParaRPr lang="cs-CZ" sz="1400" dirty="0"/>
          </a:p>
          <a:p>
            <a:r>
              <a:rPr lang="cs-CZ" sz="1400" dirty="0"/>
              <a:t>Dnešní živitelé mají nejvýznamnější podíl na produkci a zajišťují většinu podnikového zisku, nacházejí se v etapě zralosti. </a:t>
            </a:r>
          </a:p>
          <a:p>
            <a:r>
              <a:rPr lang="cs-CZ" sz="1400" dirty="0"/>
              <a:t>Zítřejší živitelé jsou už v současné době úspěšné, ale ještě nedosáhli hlavního růstu. </a:t>
            </a:r>
          </a:p>
          <a:p>
            <a:r>
              <a:rPr lang="cs-CZ" sz="1400" dirty="0"/>
              <a:t>Výnosné speciality jsou produkty s úzkým zaměřením přinášejícím vysoký zisk. </a:t>
            </a:r>
          </a:p>
          <a:p>
            <a:r>
              <a:rPr lang="cs-CZ" sz="1400" dirty="0"/>
              <a:t>Vývojové produkty jsou produkty v etapě vývoje nebo zavádění. </a:t>
            </a:r>
          </a:p>
          <a:p>
            <a:r>
              <a:rPr lang="cs-CZ" sz="1400" dirty="0"/>
              <a:t>Nezdary jsou produkty, o které nemá trh zájem. </a:t>
            </a:r>
          </a:p>
          <a:p>
            <a:pPr marL="109728" indent="0">
              <a:buNone/>
            </a:pPr>
            <a:r>
              <a:rPr lang="cs-CZ" sz="1400" b="1" dirty="0"/>
              <a:t>Problémové produkty </a:t>
            </a:r>
            <a:endParaRPr lang="cs-CZ" sz="1400" dirty="0"/>
          </a:p>
          <a:p>
            <a:r>
              <a:rPr lang="cs-CZ" sz="1400" dirty="0"/>
              <a:t>Včerejší živitelé jsou produkty s vysokým podílem na trhu a s malým přínosem zisku, náklady na jejich udržení jsou vysoké. </a:t>
            </a:r>
          </a:p>
          <a:p>
            <a:r>
              <a:rPr lang="cs-CZ" sz="1400" dirty="0"/>
              <a:t>Produkty vyžadující rekonstrukci jsou zajímavé produkty s určitým nedostatkem. </a:t>
            </a:r>
          </a:p>
          <a:p>
            <a:r>
              <a:rPr lang="cs-CZ" sz="1400" dirty="0" err="1"/>
              <a:t>Přespecializovaný</a:t>
            </a:r>
            <a:r>
              <a:rPr lang="cs-CZ" sz="1400" dirty="0"/>
              <a:t> produkt je produkt uspokojující speciální potřeby zvláštních zákazníků. </a:t>
            </a:r>
          </a:p>
          <a:p>
            <a:r>
              <a:rPr lang="cs-CZ" sz="1400" dirty="0"/>
              <a:t>Neoprávněná specialita je specialita, o kterou nikdo nemá zájem a zákazník nechce za ni platit. </a:t>
            </a:r>
          </a:p>
          <a:p>
            <a:r>
              <a:rPr lang="cs-CZ" sz="1400" dirty="0"/>
              <a:t>Ego – investice jsou vedením prosazené produkty, které nebyly úspěšné. </a:t>
            </a:r>
          </a:p>
          <a:p>
            <a:r>
              <a:rPr lang="cs-CZ" sz="1400" dirty="0"/>
              <a:t>Popelky jsou produkty, které mohou na trhu uspět, ale nedostaly příležitost se uplatnit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err="1"/>
              <a:t>Druckerova</a:t>
            </a:r>
            <a:r>
              <a:rPr lang="cs-CZ" dirty="0"/>
              <a:t> klasifikace produktů</a:t>
            </a:r>
          </a:p>
        </p:txBody>
      </p:sp>
    </p:spTree>
    <p:extLst>
      <p:ext uri="{BB962C8B-B14F-4D97-AF65-F5344CB8AC3E}">
        <p14:creationId xmlns:p14="http://schemas.microsoft.com/office/powerpoint/2010/main" val="334934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ABC analýza </a:t>
            </a:r>
            <a:r>
              <a:rPr lang="cs-CZ" sz="1600" dirty="0"/>
              <a:t>(nebo také P – Q analýza, </a:t>
            </a:r>
            <a:r>
              <a:rPr lang="cs-CZ" sz="1600" dirty="0" err="1"/>
              <a:t>Paretto</a:t>
            </a:r>
            <a:r>
              <a:rPr lang="cs-CZ" sz="1600" dirty="0"/>
              <a:t> analýza) klasifikuje produkty podle míry jejich příspěvku na celkovém zisku. Tato metoda vychází z </a:t>
            </a:r>
            <a:r>
              <a:rPr lang="cs-CZ" sz="1600" dirty="0" err="1"/>
              <a:t>Parettova</a:t>
            </a:r>
            <a:r>
              <a:rPr lang="cs-CZ" sz="1600" dirty="0"/>
              <a:t> principu 80/20. Jednotlivé produkty dělí do tří skupin: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A – produkty velmi důležité, tvoří asi 15% sortimentu a podílejí se na zisku až 80%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B – produkty důležité, tvoří asi 20% sortimentu a podílejí se na zisku 20%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C – produkt méně důležité, tvoří asi 70% sortimentu a podílejí se na zisku asi 15 %.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</p:spTree>
    <p:extLst>
      <p:ext uri="{BB962C8B-B14F-4D97-AF65-F5344CB8AC3E}">
        <p14:creationId xmlns:p14="http://schemas.microsoft.com/office/powerpoint/2010/main" val="137084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843558"/>
            <a:ext cx="686499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58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BCG matice </a:t>
            </a:r>
            <a:r>
              <a:rPr lang="cs-CZ" sz="1600" dirty="0"/>
              <a:t>(matice společnosti Boston </a:t>
            </a:r>
            <a:r>
              <a:rPr lang="cs-CZ" sz="1600" dirty="0" err="1"/>
              <a:t>Consulting</a:t>
            </a:r>
            <a:r>
              <a:rPr lang="cs-CZ" sz="1600" dirty="0"/>
              <a:t> Group) rozděluje produkty do čtyř základních kategorií na základě:</a:t>
            </a:r>
          </a:p>
          <a:p>
            <a:pPr lvl="1" algn="just"/>
            <a:r>
              <a:rPr lang="cs-CZ" sz="1600" i="1" dirty="0"/>
              <a:t>relativního podílu na trhu </a:t>
            </a:r>
            <a:r>
              <a:rPr lang="cs-CZ" sz="1600" dirty="0"/>
              <a:t>(udává poměr tržeb podniku k tržbám nejvýznamnějšího konkurenta v odvětví, hranice mezi nízkým a vysokým podílem je 1)</a:t>
            </a:r>
            <a:endParaRPr lang="cs-CZ" sz="1600" i="1" dirty="0"/>
          </a:p>
          <a:p>
            <a:pPr lvl="1" algn="just"/>
            <a:r>
              <a:rPr lang="cs-CZ" sz="1600" i="1" dirty="0"/>
              <a:t>tempa růstu trhu </a:t>
            </a:r>
            <a:r>
              <a:rPr lang="cs-CZ" sz="1600" dirty="0"/>
              <a:t>(měří v ročních přírůstcích tržby z prodeje daného produktu, hranice mezi nízkým a vysokým tempem je 10%)</a:t>
            </a:r>
          </a:p>
          <a:p>
            <a:pPr algn="just"/>
            <a:r>
              <a:rPr lang="cs-CZ" sz="1600" dirty="0"/>
              <a:t>Matice podává přehled o prodejnosti produktů, úspěšnosti jednotlivých závodů – divizí nebo o podnikatelské vhodnosti jednotlivých územních celků (regionů, států). Lze rozhodnout o jejich osudu, neboť z jejich postavení (názvu) je zřejmé, které lze vyřadit a které produkty, závody, územní celky je možné podržet v portfoliu, případně je rozvíjet.</a:t>
            </a:r>
          </a:p>
          <a:p>
            <a:pPr algn="just"/>
            <a:r>
              <a:rPr lang="cs-CZ" sz="1600" dirty="0"/>
              <a:t>Tento model se používá pro dlouhodobé plánování investiční činnosti na 5 a více let s cílem optimalizace tvorby zisku ze sortimentu jako celku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BCG matice</a:t>
            </a:r>
          </a:p>
        </p:txBody>
      </p:sp>
    </p:spTree>
    <p:extLst>
      <p:ext uri="{BB962C8B-B14F-4D97-AF65-F5344CB8AC3E}">
        <p14:creationId xmlns:p14="http://schemas.microsoft.com/office/powerpoint/2010/main" val="153924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BCG matice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31590"/>
            <a:ext cx="705678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17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top management podniku</a:t>
            </a:r>
          </a:p>
          <a:p>
            <a:pPr lvl="0" algn="just"/>
            <a:r>
              <a:rPr lang="cs-CZ" sz="1600" dirty="0"/>
              <a:t>pracovníci střední úrovně managementu </a:t>
            </a:r>
          </a:p>
          <a:p>
            <a:pPr lvl="0" algn="just"/>
            <a:r>
              <a:rPr lang="cs-CZ" sz="1600" dirty="0"/>
              <a:t>externisté</a:t>
            </a:r>
          </a:p>
          <a:p>
            <a:pPr algn="just"/>
            <a:r>
              <a:rPr lang="cs-CZ" sz="1600" dirty="0"/>
              <a:t>vlastnící podniku</a:t>
            </a:r>
          </a:p>
          <a:p>
            <a:pPr algn="just"/>
            <a:r>
              <a:rPr lang="cs-CZ" sz="1600" dirty="0"/>
              <a:t>zaměstnanci</a:t>
            </a:r>
          </a:p>
          <a:p>
            <a:pPr lvl="0" algn="just"/>
            <a:r>
              <a:rPr lang="cs-CZ" sz="1600" dirty="0"/>
              <a:t>odbory</a:t>
            </a:r>
          </a:p>
          <a:p>
            <a:pPr lvl="0" algn="just"/>
            <a:r>
              <a:rPr lang="cs-CZ" sz="1600" dirty="0"/>
              <a:t>věřitelé</a:t>
            </a:r>
          </a:p>
          <a:p>
            <a:pPr algn="just"/>
            <a:r>
              <a:rPr lang="cs-CZ" sz="1600" dirty="0"/>
              <a:t>zákazníci</a:t>
            </a:r>
          </a:p>
          <a:p>
            <a:pPr lvl="0" algn="just"/>
            <a:r>
              <a:rPr lang="cs-CZ" sz="1600" dirty="0"/>
              <a:t>dodavatelé</a:t>
            </a:r>
          </a:p>
          <a:p>
            <a:pPr lvl="0" algn="just"/>
            <a:r>
              <a:rPr lang="cs-CZ" sz="1600" dirty="0"/>
              <a:t>konkurenti</a:t>
            </a:r>
          </a:p>
          <a:p>
            <a:pPr lvl="0" algn="just"/>
            <a:r>
              <a:rPr lang="cs-CZ" sz="1600" dirty="0"/>
              <a:t>místní komunita </a:t>
            </a:r>
          </a:p>
          <a:p>
            <a:pPr lvl="0" algn="just"/>
            <a:r>
              <a:rPr lang="cs-CZ" sz="1600" dirty="0"/>
              <a:t>široká veřejnost</a:t>
            </a:r>
          </a:p>
          <a:p>
            <a:pPr algn="just"/>
            <a:r>
              <a:rPr lang="cs-CZ" sz="1600" dirty="0"/>
              <a:t>stát (vláda)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Zájmové skupiny podílející se na tvorbě podnikové strategie</a:t>
            </a:r>
          </a:p>
        </p:txBody>
      </p:sp>
    </p:spTree>
    <p:extLst>
      <p:ext uri="{BB962C8B-B14F-4D97-AF65-F5344CB8AC3E}">
        <p14:creationId xmlns:p14="http://schemas.microsoft.com/office/powerpoint/2010/main" val="12945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GE matice je matice multikriteriálního charakteru.</a:t>
            </a:r>
          </a:p>
          <a:p>
            <a:pPr lvl="0" algn="just"/>
            <a:r>
              <a:rPr lang="cs-CZ" sz="1600" dirty="0"/>
              <a:t>GE matice zhodnocuje produkty na základě souhrnných faktorů atraktivnosti trhu a konkurenční pozice. </a:t>
            </a:r>
            <a:r>
              <a:rPr lang="cs-CZ" sz="1600" i="1" dirty="0"/>
              <a:t>Faktor atraktivnosti trhu </a:t>
            </a:r>
            <a:r>
              <a:rPr lang="cs-CZ" sz="1600" dirty="0"/>
              <a:t>je vyjádřen dílčími faktory jako jsou tržní růst, velikost trhu, kvalita trhu, náročnost a dostupnost trhů, situace v okolí firmy a další. </a:t>
            </a:r>
            <a:r>
              <a:rPr lang="cs-CZ" sz="1600" i="1" dirty="0"/>
              <a:t>Faktor konkurenční pozice </a:t>
            </a:r>
            <a:r>
              <a:rPr lang="cs-CZ" sz="1600" dirty="0"/>
              <a:t>je vyjádřen faktory relativní tržní podíl, relativní výrobní kapacita, relativní schopnost managementu, relativní vývojový potenciál a další.</a:t>
            </a:r>
          </a:p>
          <a:p>
            <a:pPr lvl="0" algn="just"/>
            <a:r>
              <a:rPr lang="cs-CZ" sz="1600" dirty="0"/>
              <a:t>Určitou modifikací matice GE je </a:t>
            </a:r>
            <a:r>
              <a:rPr lang="cs-CZ" sz="1600" dirty="0" err="1"/>
              <a:t>Hofferova</a:t>
            </a:r>
            <a:r>
              <a:rPr lang="cs-CZ" sz="1600" dirty="0"/>
              <a:t> matice, která srovnává pozici podniku na trhu s vývojovým stádiem produktu této firmy. </a:t>
            </a:r>
          </a:p>
          <a:p>
            <a:pPr lvl="0" algn="just"/>
            <a:r>
              <a:rPr lang="cs-CZ" sz="1600" dirty="0"/>
              <a:t>Naopak Patel – Youngová matice využívá srovnání mezi konkurenční pozicí podniku a vývojovým stadiem oboru (zralosti oboru). Tato matice nám snadno umožňuje stanovit strategii podniku a tak usměrnit podnikovou aktivitu v daném oboru potřebným směrem.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(Matice General Electric)</a:t>
            </a:r>
          </a:p>
        </p:txBody>
      </p:sp>
    </p:spTree>
    <p:extLst>
      <p:ext uri="{BB962C8B-B14F-4D97-AF65-F5344CB8AC3E}">
        <p14:creationId xmlns:p14="http://schemas.microsoft.com/office/powerpoint/2010/main" val="383967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(Matice General </a:t>
            </a:r>
            <a:r>
              <a:rPr lang="cs-CZ" dirty="0" err="1"/>
              <a:t>Electrics</a:t>
            </a:r>
            <a:r>
              <a:rPr lang="cs-CZ" dirty="0"/>
              <a:t>)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816387"/>
            <a:ext cx="5616624" cy="382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7606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Dimenzi atraktivita trhu</a:t>
            </a:r>
            <a:r>
              <a:rPr lang="cs-CZ" sz="1600" dirty="0"/>
              <a:t> tvoří tyto faktory:</a:t>
            </a:r>
          </a:p>
          <a:p>
            <a:pPr lvl="0"/>
            <a:r>
              <a:rPr lang="cs-CZ" sz="1600" dirty="0"/>
              <a:t>velikost trhu a míra jeho růstu;</a:t>
            </a:r>
          </a:p>
          <a:p>
            <a:pPr lvl="0"/>
            <a:r>
              <a:rPr lang="cs-CZ" sz="1600" dirty="0"/>
              <a:t>očekávané a historické ziskové marže dosahované ve sledovaném odvětví;</a:t>
            </a:r>
          </a:p>
          <a:p>
            <a:pPr lvl="0"/>
            <a:r>
              <a:rPr lang="cs-CZ" sz="1600" dirty="0"/>
              <a:t>intenzita konkurence a charakter odběratelů (možnost vzniku úspor z rozsahu);</a:t>
            </a:r>
          </a:p>
          <a:p>
            <a:pPr lvl="0"/>
            <a:r>
              <a:rPr lang="cs-CZ" sz="1600" dirty="0"/>
              <a:t>bariéry vstupu do odvětví a výstupu z něj;</a:t>
            </a:r>
          </a:p>
          <a:p>
            <a:pPr lvl="0"/>
            <a:r>
              <a:rPr lang="cs-CZ" sz="1600" dirty="0"/>
              <a:t>požadavky na technologii a s ní spojený potřebný kapitál;</a:t>
            </a:r>
          </a:p>
          <a:p>
            <a:pPr lvl="0"/>
            <a:r>
              <a:rPr lang="cs-CZ" sz="1600" dirty="0"/>
              <a:t>příležitosti a ohrožení, která jsou spojena s daným odvětvím.</a:t>
            </a:r>
          </a:p>
          <a:p>
            <a:pPr marL="0" indent="0">
              <a:buNone/>
            </a:pPr>
            <a:r>
              <a:rPr lang="cs-CZ" sz="1600" b="1" dirty="0"/>
              <a:t>Dimenzi konkurenční pozice podniku (síla podniku) </a:t>
            </a:r>
            <a:r>
              <a:rPr lang="cs-CZ" sz="1600" dirty="0"/>
              <a:t>tvoří následující faktory:</a:t>
            </a:r>
          </a:p>
          <a:p>
            <a:pPr lvl="0"/>
            <a:r>
              <a:rPr lang="cs-CZ" sz="1600" dirty="0"/>
              <a:t>relativní podíl podniku na trhu;</a:t>
            </a:r>
          </a:p>
          <a:p>
            <a:pPr lvl="0"/>
            <a:r>
              <a:rPr lang="cs-CZ" sz="1600" dirty="0"/>
              <a:t>zisková marže podniku ve srovnání s konkurenty;</a:t>
            </a:r>
          </a:p>
          <a:p>
            <a:pPr lvl="0"/>
            <a:r>
              <a:rPr lang="cs-CZ" sz="1600" dirty="0"/>
              <a:t>schopnost podniku konkurovat v ceně a kvalitě;</a:t>
            </a:r>
          </a:p>
          <a:p>
            <a:pPr lvl="0"/>
            <a:r>
              <a:rPr lang="cs-CZ" sz="1600" dirty="0"/>
              <a:t>znalost trhu, zákazníků a technologické možnosti reagovat na jejich požadavky;</a:t>
            </a:r>
          </a:p>
          <a:p>
            <a:pPr lvl="0"/>
            <a:r>
              <a:rPr lang="cs-CZ" sz="1600" dirty="0"/>
              <a:t>kvalita podnikového managementu.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- dimenze</a:t>
            </a:r>
          </a:p>
        </p:txBody>
      </p:sp>
    </p:spTree>
    <p:extLst>
      <p:ext uri="{BB962C8B-B14F-4D97-AF65-F5344CB8AC3E}">
        <p14:creationId xmlns:p14="http://schemas.microsoft.com/office/powerpoint/2010/main" val="408893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syntetického charakteru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193377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Syntetické metody propojují vliv faktorů externího prostředí a vliv faktorů interní prostředí podniku. Cílem těchto metod je nalézt optimální směr činnosti podniku tak, aby podnik respektoval prostředí, ve kterém působí, a zároveň zdroje, které má k dispozici.</a:t>
            </a:r>
          </a:p>
          <a:p>
            <a:endParaRPr lang="cs-CZ" sz="1600" dirty="0"/>
          </a:p>
          <a:p>
            <a:r>
              <a:rPr lang="cs-CZ" sz="1600" dirty="0"/>
              <a:t>Konfrontační SWOT analýza</a:t>
            </a:r>
          </a:p>
          <a:p>
            <a:r>
              <a:rPr lang="cs-CZ" sz="1600" dirty="0"/>
              <a:t>Matice IFE, EFE, IE</a:t>
            </a:r>
          </a:p>
          <a:p>
            <a:r>
              <a:rPr lang="cs-CZ" sz="1600" dirty="0"/>
              <a:t>Matice QSPM</a:t>
            </a:r>
          </a:p>
          <a:p>
            <a:r>
              <a:rPr lang="cs-CZ" sz="1600" dirty="0"/>
              <a:t>SPACE analýza</a:t>
            </a:r>
          </a:p>
          <a:p>
            <a:r>
              <a:rPr lang="cs-CZ" sz="1600" dirty="0"/>
              <a:t>Dynamická strategická rozvaha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syntetického charakteru</a:t>
            </a:r>
          </a:p>
        </p:txBody>
      </p:sp>
    </p:spTree>
    <p:extLst>
      <p:ext uri="{BB962C8B-B14F-4D97-AF65-F5344CB8AC3E}">
        <p14:creationId xmlns:p14="http://schemas.microsoft.com/office/powerpoint/2010/main" val="245632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Konfrontační SWOT analýza (TOWS, WOTS matice) </a:t>
            </a:r>
          </a:p>
        </p:txBody>
      </p:sp>
      <p:pic>
        <p:nvPicPr>
          <p:cNvPr id="5" name="Obrázek 4" descr="SWOT.jp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59632" y="1023578"/>
            <a:ext cx="5976664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5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Strategie WO – „hledání“, </a:t>
            </a:r>
            <a:r>
              <a:rPr lang="cs-CZ" sz="1600" dirty="0"/>
              <a:t>která sleduje překonání slabých stránek prostřednictvím maximálního využití příležitostí. Tato strategie přitom představuje výrazné změny v chování podniku.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SO – „využití“ </a:t>
            </a:r>
            <a:r>
              <a:rPr lang="cs-CZ" sz="1600" dirty="0"/>
              <a:t>je ofenzivní strategie, agresivně růstově orientovaná která představuje postup z pozice síly, neboť podnik je dostatečně silný k využití příležitostí.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ST – „konfrontace“ </a:t>
            </a:r>
            <a:r>
              <a:rPr lang="cs-CZ" sz="1600" dirty="0"/>
              <a:t>představuje potřebu včas určit hrozby a přeměnit je využitím silných stránek v příležitosti nebo jejich vliv na podnik zmírnit.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WT – „vyhýbání“ – </a:t>
            </a:r>
            <a:r>
              <a:rPr lang="cs-CZ" sz="1600" dirty="0"/>
              <a:t>má vždy charakter defenzivní, vycházející z realizace kompromisů a opuštění určitých pozic.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Strategické přístupy konfrontační SWOT analýzy</a:t>
            </a:r>
          </a:p>
        </p:txBody>
      </p:sp>
    </p:spTree>
    <p:extLst>
      <p:ext uri="{BB962C8B-B14F-4D97-AF65-F5344CB8AC3E}">
        <p14:creationId xmlns:p14="http://schemas.microsoft.com/office/powerpoint/2010/main" val="26582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Může být silně </a:t>
            </a:r>
            <a:r>
              <a:rPr lang="cs-CZ" sz="1600" b="1" dirty="0"/>
              <a:t>subjektivní</a:t>
            </a:r>
            <a:r>
              <a:rPr lang="cs-CZ" sz="1600" dirty="0"/>
              <a:t> ovlivněna svým tvůrcem. Proto je vhodné využít při její tvorbě kolektivní přístup. </a:t>
            </a:r>
          </a:p>
          <a:p>
            <a:pPr lvl="0" algn="just"/>
            <a:r>
              <a:rPr lang="cs-CZ" sz="1600" dirty="0"/>
              <a:t>Plně </a:t>
            </a:r>
            <a:r>
              <a:rPr lang="cs-CZ" sz="1600" b="1" dirty="0"/>
              <a:t>nerespektuje proměnlivost</a:t>
            </a:r>
            <a:r>
              <a:rPr lang="cs-CZ" sz="1600" dirty="0"/>
              <a:t> současného světa. V tomto případě je nutno chápat rozdělení na kladné a záporné vlivy jako záležitost proměnlivou a proto rozdělení na „dobré, příznivé vlivy“ a „zlé, méně příznivé vlivy“ může být přechodné. </a:t>
            </a:r>
          </a:p>
          <a:p>
            <a:pPr lvl="0" algn="just"/>
            <a:r>
              <a:rPr lang="cs-CZ" sz="1600" dirty="0"/>
              <a:t>Je </a:t>
            </a:r>
            <a:r>
              <a:rPr lang="cs-CZ" sz="1600" b="1" dirty="0"/>
              <a:t>statická</a:t>
            </a:r>
            <a:r>
              <a:rPr lang="cs-CZ" sz="1600" dirty="0"/>
              <a:t> neboť podává informace na klady a zápory dneška, případně, které přicházejí ze včerejška. Při tvorbě strategie je však nutno uvažovat o budoucnosti a v tomto směru není progresivní.</a:t>
            </a:r>
          </a:p>
          <a:p>
            <a:pPr lvl="0" algn="just"/>
            <a:r>
              <a:rPr lang="cs-CZ" sz="1600" dirty="0"/>
              <a:t>Je ji možno považovat za </a:t>
            </a:r>
            <a:r>
              <a:rPr lang="cs-CZ" sz="1600" b="1" dirty="0"/>
              <a:t>konservativní </a:t>
            </a:r>
            <a:r>
              <a:rPr lang="cs-CZ" sz="1600" dirty="0"/>
              <a:t>(málo dynamickou), neboť vychází z toho, co v přítomnosti existuje a to se snaží zlepšit, zdokonalit, případně využít nebo odstranit. Primárně však nehledá nová řešení nebo hlubší inovaci řešitelských přístupů.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Problémy spojené s využitím SWOT analýzy</a:t>
            </a:r>
          </a:p>
        </p:txBody>
      </p:sp>
    </p:spTree>
    <p:extLst>
      <p:ext uri="{BB962C8B-B14F-4D97-AF65-F5344CB8AC3E}">
        <p14:creationId xmlns:p14="http://schemas.microsoft.com/office/powerpoint/2010/main" val="372932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IFE </a:t>
            </a:r>
            <a:r>
              <a:rPr lang="cs-CZ" sz="1600" dirty="0"/>
              <a:t>se zaměřuje na hodnocení faktorů interního prostředí společnosti. </a:t>
            </a:r>
          </a:p>
          <a:p>
            <a:pPr algn="just"/>
            <a:r>
              <a:rPr lang="cs-CZ" sz="1600" dirty="0"/>
              <a:t>Při sestavování Matice IFE můžeme pracovat se stejnými faktory jako v případě SWOT analýzy.</a:t>
            </a:r>
          </a:p>
          <a:p>
            <a:pPr algn="just"/>
            <a:r>
              <a:rPr lang="cs-CZ" sz="1600" dirty="0"/>
              <a:t>K sestavení matice IFE je potřeba nejdříve přiřadit jednotlivým faktorům váhu (odpovídající významu daného faktoru) v rozsahu 0,0 – 1,0. Čím faktor získá vyšší váhu, tím je jeho význam vyšší. </a:t>
            </a:r>
          </a:p>
          <a:p>
            <a:pPr algn="just"/>
            <a:r>
              <a:rPr lang="cs-CZ" sz="1600" dirty="0"/>
              <a:t>Poté je potřeba jednotlivé faktory ohodnotit pomocí čtyř stupňů: 4 (významná silná stránka), 3 (méně důležitá silná stránka), 2 (méně důležitá slabá stránka), 1 (významná slabá stránka). </a:t>
            </a:r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Matice IFE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004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IFE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806421"/>
          <a:ext cx="7059430" cy="3787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09814406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146397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278123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42474383"/>
                    </a:ext>
                  </a:extLst>
                </a:gridCol>
                <a:gridCol w="2522926">
                  <a:extLst>
                    <a:ext uri="{9D8B030D-6E8A-4147-A177-3AD203B41FA5}">
                      <a16:colId xmlns:a16="http://schemas.microsoft.com/office/drawing/2014/main" val="2621898215"/>
                    </a:ext>
                  </a:extLst>
                </a:gridCol>
              </a:tblGrid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50885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Silné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Moderní prostředí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41125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Výše školného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48763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Marketing školy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9418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Spolupráce se školami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8801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silné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1,55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80806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Slabé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Fluktuace zaměstnanců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724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Jméno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686"/>
                  </a:ext>
                </a:extLst>
              </a:tr>
              <a:tr h="3356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Neexistence magisterského studia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08322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Všeobecná profilace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128"/>
                  </a:ext>
                </a:extLst>
              </a:tr>
              <a:tr h="306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slabé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5022"/>
                  </a:ext>
                </a:extLst>
              </a:tr>
              <a:tr h="4380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2,3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21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619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Strategické plánování</a:t>
            </a:r>
          </a:p>
          <a:p>
            <a:pPr lvl="1" algn="just"/>
            <a:r>
              <a:rPr lang="cs-CZ" sz="1400" dirty="0"/>
              <a:t>Strategická analýza</a:t>
            </a:r>
          </a:p>
          <a:p>
            <a:pPr lvl="1" algn="just"/>
            <a:r>
              <a:rPr lang="cs-CZ" sz="1400" dirty="0"/>
              <a:t>Stanovení strategického cíle</a:t>
            </a:r>
          </a:p>
          <a:p>
            <a:pPr lvl="1" algn="just"/>
            <a:r>
              <a:rPr lang="cs-CZ" sz="1400" dirty="0"/>
              <a:t>Formulace strategie</a:t>
            </a:r>
          </a:p>
          <a:p>
            <a:pPr lvl="1" algn="just"/>
            <a:r>
              <a:rPr lang="cs-CZ" sz="1400" dirty="0"/>
              <a:t>Tvorba strategického plánu</a:t>
            </a:r>
          </a:p>
          <a:p>
            <a:pPr algn="just"/>
            <a:r>
              <a:rPr lang="cs-CZ" sz="1600" b="1" dirty="0"/>
              <a:t>Implementace strategie</a:t>
            </a:r>
          </a:p>
          <a:p>
            <a:pPr marL="0" indent="0" algn="just">
              <a:buNone/>
            </a:pPr>
            <a:endParaRPr lang="cs-CZ" sz="1600" b="1" dirty="0"/>
          </a:p>
          <a:p>
            <a:pPr algn="just"/>
            <a:r>
              <a:rPr lang="cs-CZ" sz="1600" b="1" dirty="0"/>
              <a:t>Strategická kontrola</a:t>
            </a:r>
          </a:p>
          <a:p>
            <a:endParaRPr lang="cs-CZ" sz="1600" dirty="0"/>
          </a:p>
          <a:p>
            <a:pPr marL="0" indent="0" algn="just">
              <a:buNone/>
            </a:pP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Model strategie podniku</a:t>
            </a:r>
          </a:p>
        </p:txBody>
      </p:sp>
    </p:spTree>
    <p:extLst>
      <p:ext uri="{BB962C8B-B14F-4D97-AF65-F5344CB8AC3E}">
        <p14:creationId xmlns:p14="http://schemas.microsoft.com/office/powerpoint/2010/main" val="32512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EFE </a:t>
            </a:r>
            <a:r>
              <a:rPr lang="cs-CZ" sz="1600" dirty="0"/>
              <a:t>se zabývá hodnocením externího prostředí podniku, tzn. hodnocením vlivu makroprostředí a tržního prostředí. </a:t>
            </a:r>
          </a:p>
          <a:p>
            <a:pPr algn="just"/>
            <a:r>
              <a:rPr lang="cs-CZ" sz="1600" dirty="0"/>
              <a:t>Při sestavování Matice EFE, stejně jako u Matice IFE, můžeme pracovat se stejnými faktory jako v případě SWOT analýzy.</a:t>
            </a:r>
          </a:p>
          <a:p>
            <a:pPr algn="just"/>
            <a:r>
              <a:rPr lang="cs-CZ" sz="1600" dirty="0"/>
              <a:t>Při sestavování matice EFE se postupuje obdobně jako u matice IFE s tím rozdílem, že stupně vlivu jsou následující: 4 (nejvyšší), 3 (nadprůměrný), 2 (střední), 1 (nízký). </a:t>
            </a:r>
          </a:p>
          <a:p>
            <a:pPr algn="just"/>
            <a:r>
              <a:rPr lang="cs-CZ" sz="1600" dirty="0"/>
              <a:t>K sestavení matice EFE je potřeba nejdříve přiřadit jednotlivým faktorům váhu (odpovídající významu daného faktoru) v rozsahu 0,0 – 1,0. Čím faktor získá vyšší váhu, tím je jeho význam vyšší. </a:t>
            </a:r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EFE (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336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EFE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29859"/>
          <a:ext cx="7272808" cy="3887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061">
                  <a:extLst>
                    <a:ext uri="{9D8B030D-6E8A-4147-A177-3AD203B41FA5}">
                      <a16:colId xmlns:a16="http://schemas.microsoft.com/office/drawing/2014/main" val="2899910249"/>
                    </a:ext>
                  </a:extLst>
                </a:gridCol>
                <a:gridCol w="3383249">
                  <a:extLst>
                    <a:ext uri="{9D8B030D-6E8A-4147-A177-3AD203B41FA5}">
                      <a16:colId xmlns:a16="http://schemas.microsoft.com/office/drawing/2014/main" val="1054888841"/>
                    </a:ext>
                  </a:extLst>
                </a:gridCol>
                <a:gridCol w="641719">
                  <a:extLst>
                    <a:ext uri="{9D8B030D-6E8A-4147-A177-3AD203B41FA5}">
                      <a16:colId xmlns:a16="http://schemas.microsoft.com/office/drawing/2014/main" val="975214974"/>
                    </a:ext>
                  </a:extLst>
                </a:gridCol>
                <a:gridCol w="427812">
                  <a:extLst>
                    <a:ext uri="{9D8B030D-6E8A-4147-A177-3AD203B41FA5}">
                      <a16:colId xmlns:a16="http://schemas.microsoft.com/office/drawing/2014/main" val="1568946811"/>
                    </a:ext>
                  </a:extLst>
                </a:gridCol>
                <a:gridCol w="2352967">
                  <a:extLst>
                    <a:ext uri="{9D8B030D-6E8A-4147-A177-3AD203B41FA5}">
                      <a16:colId xmlns:a16="http://schemas.microsoft.com/office/drawing/2014/main" val="2436808786"/>
                    </a:ext>
                  </a:extLst>
                </a:gridCol>
              </a:tblGrid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67780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Příležitosti 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Pozice školy v regionu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30453"/>
                  </a:ext>
                </a:extLst>
              </a:tr>
              <a:tr h="3669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Poptávka po vysokoškolském vzdělání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33389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Zlepšení ekonomické situace obyvatelstva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2507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Možnost zapojení do projektů a grantů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52875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příležitosti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0,35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24177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Hrozby 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Nezájem o vysokoškolské vzdělání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4459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Zesílení konkurenčního tlaku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02919"/>
                  </a:ext>
                </a:extLst>
              </a:tr>
              <a:tr h="2905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Zhoršení ekonomické situace obyvatelstva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1613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Zpřísnění legislativy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90879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hrozby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82556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3,15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9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80240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Matice IE = matice hodnocení interních a externích faktorů slouží k tomu, aby pomocí ní byla zvolena správná strategie, které bude vycházet a respektovat faktory zjištěné během analýzy prostředí.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 zanesení hodnot z matic IFE a EFE můžeme vidět výslednou pozici konkrétního podniku v Matici IE</a:t>
            </a:r>
            <a:r>
              <a:rPr lang="cs-CZ" sz="1600" b="1" dirty="0"/>
              <a:t>. </a:t>
            </a:r>
          </a:p>
          <a:p>
            <a:pPr algn="just"/>
            <a:endParaRPr lang="cs-CZ" sz="1600" b="1" dirty="0"/>
          </a:p>
          <a:p>
            <a:pPr algn="just"/>
            <a:r>
              <a:rPr lang="cs-CZ" sz="1600" dirty="0"/>
              <a:t>Graf matice je sestaven z devíti dílčích polí, ze kterých vychází rozdělení strategií do 3 skupin:</a:t>
            </a:r>
          </a:p>
          <a:p>
            <a:pPr lvl="1" algn="just"/>
            <a:r>
              <a:rPr lang="cs-CZ" sz="1600" dirty="0"/>
              <a:t>Oblasti I, II, IV - „Stavěj a zajišťuj růst“</a:t>
            </a:r>
          </a:p>
          <a:p>
            <a:pPr lvl="1" algn="just"/>
            <a:r>
              <a:rPr lang="cs-CZ" sz="1600" dirty="0"/>
              <a:t>Oblasti III, V, VII - „Udržuj a potvrzuj“</a:t>
            </a:r>
          </a:p>
          <a:p>
            <a:pPr lvl="1" algn="just"/>
            <a:r>
              <a:rPr lang="cs-CZ" sz="1600" dirty="0"/>
              <a:t>Oblasti VI, VIII, IX - „Sklízej a zbavuj se“.</a:t>
            </a:r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IE</a:t>
            </a:r>
          </a:p>
        </p:txBody>
      </p:sp>
    </p:spTree>
    <p:extLst>
      <p:ext uri="{BB962C8B-B14F-4D97-AF65-F5344CB8AC3E}">
        <p14:creationId xmlns:p14="http://schemas.microsoft.com/office/powerpoint/2010/main" val="47369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IE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31640" y="1074390"/>
          <a:ext cx="5238007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73">
                  <a:extLst>
                    <a:ext uri="{9D8B030D-6E8A-4147-A177-3AD203B41FA5}">
                      <a16:colId xmlns:a16="http://schemas.microsoft.com/office/drawing/2014/main" val="218726871"/>
                    </a:ext>
                  </a:extLst>
                </a:gridCol>
                <a:gridCol w="855580">
                  <a:extLst>
                    <a:ext uri="{9D8B030D-6E8A-4147-A177-3AD203B41FA5}">
                      <a16:colId xmlns:a16="http://schemas.microsoft.com/office/drawing/2014/main" val="2602515409"/>
                    </a:ext>
                  </a:extLst>
                </a:gridCol>
                <a:gridCol w="483822">
                  <a:extLst>
                    <a:ext uri="{9D8B030D-6E8A-4147-A177-3AD203B41FA5}">
                      <a16:colId xmlns:a16="http://schemas.microsoft.com/office/drawing/2014/main" val="2373902903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1585402834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79627727"/>
                    </a:ext>
                  </a:extLst>
                </a:gridCol>
                <a:gridCol w="831711">
                  <a:extLst>
                    <a:ext uri="{9D8B030D-6E8A-4147-A177-3AD203B41FA5}">
                      <a16:colId xmlns:a16="http://schemas.microsoft.com/office/drawing/2014/main" val="2180186061"/>
                    </a:ext>
                  </a:extLst>
                </a:gridCol>
                <a:gridCol w="777403">
                  <a:extLst>
                    <a:ext uri="{9D8B030D-6E8A-4147-A177-3AD203B41FA5}">
                      <a16:colId xmlns:a16="http://schemas.microsoft.com/office/drawing/2014/main" val="2922485545"/>
                    </a:ext>
                  </a:extLst>
                </a:gridCol>
              </a:tblGrid>
              <a:tr h="0">
                <a:tc rowSpan="7">
                  <a:txBody>
                    <a:bodyPr/>
                    <a:lstStyle/>
                    <a:p>
                      <a:pPr marL="32956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Externí hodnocení (EFE)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240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vysoké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III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126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542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nízké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VIII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798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65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silné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slabé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60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</a:rPr>
                        <a:t>Interní hodnocení (IFE)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5654"/>
                  </a:ext>
                </a:extLst>
              </a:tr>
            </a:tbl>
          </a:graphicData>
        </a:graphic>
      </p:graphicFrame>
      <p:cxnSp>
        <p:nvCxnSpPr>
          <p:cNvPr id="6" name="AutoShape 2"/>
          <p:cNvCxnSpPr>
            <a:cxnSpLocks noChangeShapeType="1"/>
          </p:cNvCxnSpPr>
          <p:nvPr/>
        </p:nvCxnSpPr>
        <p:spPr bwMode="auto">
          <a:xfrm flipV="1">
            <a:off x="4781743" y="2147070"/>
            <a:ext cx="5576" cy="143279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3182293" y="2067694"/>
            <a:ext cx="15367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707131" y="1988319"/>
            <a:ext cx="149225" cy="158750"/>
          </a:xfrm>
          <a:prstGeom prst="star5">
            <a:avLst/>
          </a:prstGeom>
          <a:solidFill>
            <a:schemeClr val="tx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3063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 vymezení vhodné strategické pozice pro podnik a jeho činnosti je využívána </a:t>
            </a:r>
            <a:r>
              <a:rPr lang="cs-CZ" sz="1600" b="1" dirty="0"/>
              <a:t>metoda SPACE analýzy (</a:t>
            </a:r>
            <a:r>
              <a:rPr lang="cs-CZ" sz="1600" dirty="0" err="1"/>
              <a:t>Strategic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and </a:t>
            </a:r>
            <a:r>
              <a:rPr lang="cs-CZ" sz="1600" dirty="0" err="1"/>
              <a:t>Action</a:t>
            </a:r>
            <a:r>
              <a:rPr lang="cs-CZ" sz="1600" dirty="0"/>
              <a:t> </a:t>
            </a:r>
            <a:r>
              <a:rPr lang="cs-CZ" sz="1600" dirty="0" err="1"/>
              <a:t>Evaluation</a:t>
            </a:r>
            <a:r>
              <a:rPr lang="cs-CZ" sz="1600" dirty="0"/>
              <a:t>). 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Srovnává dvě základní oblasti, jimiž jsou:</a:t>
            </a:r>
          </a:p>
          <a:p>
            <a:pPr algn="just"/>
            <a:r>
              <a:rPr lang="cs-CZ" sz="1600" b="1" dirty="0"/>
              <a:t>oblasti vnitřních sil podniku (</a:t>
            </a:r>
            <a:r>
              <a:rPr lang="cs-CZ" sz="1600" dirty="0"/>
              <a:t>ukazatelé „finanční síla podniku“, „konkurenční výhody podniku“) </a:t>
            </a:r>
          </a:p>
          <a:p>
            <a:pPr algn="just"/>
            <a:r>
              <a:rPr lang="cs-CZ" sz="1600" b="1" dirty="0"/>
              <a:t>oblasti vnějšího prostředí podniku </a:t>
            </a:r>
            <a:r>
              <a:rPr lang="cs-CZ" sz="1600" dirty="0"/>
              <a:t>kam patří ukazatelé „síla odvětví“ a „stabilita prostředí“.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 rámci SPACE analýzy jsou zjištěné hodnoty jednotlivých ukazatelů zhodnoceny body a zobrazeny v grafu, který má rozmezí hodnot od +6 do -6 na obou osách 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SPACE analýza</a:t>
            </a:r>
          </a:p>
        </p:txBody>
      </p:sp>
    </p:spTree>
    <p:extLst>
      <p:ext uri="{BB962C8B-B14F-4D97-AF65-F5344CB8AC3E}">
        <p14:creationId xmlns:p14="http://schemas.microsoft.com/office/powerpoint/2010/main" val="123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810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Agresivní strategie – </a:t>
            </a:r>
            <a:r>
              <a:rPr lang="cs-CZ" sz="1600" dirty="0"/>
              <a:t>typická pro atraktivní a relativně stabilní odvětví, ve kterém má podnik konkurenční výhodu, které je schopen využít. Tato strategie umožňuje podniku posílit vlastní postavení na trhu, soustředit zdroje na produkty, které mají vysokou konkurenceschopnost.</a:t>
            </a:r>
          </a:p>
          <a:p>
            <a:pPr algn="just"/>
            <a:r>
              <a:rPr lang="cs-CZ" sz="1600" b="1" dirty="0"/>
              <a:t>Konkurenční strategie, </a:t>
            </a:r>
            <a:r>
              <a:rPr lang="cs-CZ" sz="1600" dirty="0"/>
              <a:t>která</a:t>
            </a:r>
            <a:r>
              <a:rPr lang="cs-CZ" sz="1600" b="1" dirty="0"/>
              <a:t> </a:t>
            </a:r>
            <a:r>
              <a:rPr lang="cs-CZ" sz="1600" dirty="0"/>
              <a:t>je využitelná pro atraktivní, ale nestabilní prostředí, kdy kritickým faktorem je finanční síla podniku. Podnik by měl hledat možnosti, jak upevnit a posílit svou finanční pozici, vylepšovat své produkty, zavádět inovace, snižovat náklady.</a:t>
            </a:r>
          </a:p>
          <a:p>
            <a:pPr algn="just"/>
            <a:r>
              <a:rPr lang="cs-CZ" sz="1600" b="1" dirty="0"/>
              <a:t>Konservativní strategie – </a:t>
            </a:r>
            <a:r>
              <a:rPr lang="cs-CZ" sz="1600" dirty="0"/>
              <a:t>typická pro stabilní odvětví s nízkou mírou růstu při potřebné finanční stabilitě podniku. Kritickým faktorem této strategie je konkurenceschopnost výrobků..</a:t>
            </a:r>
          </a:p>
          <a:p>
            <a:pPr algn="just"/>
            <a:r>
              <a:rPr lang="cs-CZ" sz="1600" b="1" dirty="0"/>
              <a:t>Defenzivní pozice</a:t>
            </a:r>
            <a:r>
              <a:rPr lang="cs-CZ" sz="1600" dirty="0"/>
              <a:t> má převážně záchranný charakter a je typická pro neatraktivní odvětví, ve kterých se podnik nemá vhodné výrobky odolné vůči konkurenci ani potřebnou finanční sílu. Podnik by se měl proto připravovat na odchod z daného odvětví, snížit výrobní kapacity a orientovat se na jiné aktivity, které mu kvalifikace pracovníků a zdroje dovolují.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směry SPACE analýzy</a:t>
            </a:r>
          </a:p>
        </p:txBody>
      </p:sp>
    </p:spTree>
    <p:extLst>
      <p:ext uri="{BB962C8B-B14F-4D97-AF65-F5344CB8AC3E}">
        <p14:creationId xmlns:p14="http://schemas.microsoft.com/office/powerpoint/2010/main" val="366139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Zobrazení SPACE analýzy</a:t>
            </a:r>
          </a:p>
        </p:txBody>
      </p:sp>
      <p:pic>
        <p:nvPicPr>
          <p:cNvPr id="5" name="Obrázek 4" descr="spac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828674"/>
            <a:ext cx="5233372" cy="37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9265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Tato matice slouží k vyhodnocení jednotlivých strategií, tedy možných variant spadajících do daných strategií.</a:t>
            </a:r>
          </a:p>
          <a:p>
            <a:pPr algn="just"/>
            <a:r>
              <a:rPr lang="cs-CZ" sz="1600" dirty="0"/>
              <a:t>Matice QSPM je založena na informacích získaných z analýzy prostředí, konkrétně navazuje na výstupy analýzy prostředí tedy na analýzy EFE a IFE. </a:t>
            </a:r>
          </a:p>
          <a:p>
            <a:pPr algn="just"/>
            <a:r>
              <a:rPr lang="cs-CZ" sz="1600" dirty="0"/>
              <a:t>V rámci matice QSPM se stanovuje vliv/atraktivnost každého faktoru</a:t>
            </a:r>
          </a:p>
          <a:p>
            <a:pPr algn="just"/>
            <a:r>
              <a:rPr lang="cs-CZ" sz="1600" dirty="0"/>
              <a:t>Vliv se označuje AS (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 a je hodnocen následovně: 1 – málo atraktivní, 2 – více atraktivní, 3 – průměrně atraktivní, 4 – velice atraktivní.</a:t>
            </a:r>
          </a:p>
          <a:p>
            <a:pPr algn="just"/>
            <a:r>
              <a:rPr lang="cs-CZ" sz="1600" dirty="0"/>
              <a:t>Dále je vypočítán celkový koeficient vlivu TAS (</a:t>
            </a:r>
            <a:r>
              <a:rPr lang="cs-CZ" sz="1600" dirty="0" err="1"/>
              <a:t>Total</a:t>
            </a:r>
            <a:r>
              <a:rPr lang="cs-CZ" sz="1600" dirty="0"/>
              <a:t>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), který je součinem váhy a atraktivnosti daného faktoru na zvolenou strategii. Na konec je sestavena suma TAS pro jednotlivé varianty strategií a jako doporučená se zvolí ta s největší hodnotou 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marL="678942" lvl="1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Matice QSPM (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Plannning</a:t>
            </a:r>
            <a:r>
              <a:rPr lang="cs-CZ" dirty="0"/>
              <a:t> Matrix </a:t>
            </a:r>
          </a:p>
        </p:txBody>
      </p:sp>
    </p:spTree>
    <p:extLst>
      <p:ext uri="{BB962C8B-B14F-4D97-AF65-F5344CB8AC3E}">
        <p14:creationId xmlns:p14="http://schemas.microsoft.com/office/powerpoint/2010/main" val="21491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QSPM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07504" y="696976"/>
          <a:ext cx="7776864" cy="424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193">
                  <a:extLst>
                    <a:ext uri="{9D8B030D-6E8A-4147-A177-3AD203B41FA5}">
                      <a16:colId xmlns:a16="http://schemas.microsoft.com/office/drawing/2014/main" val="2185009743"/>
                    </a:ext>
                  </a:extLst>
                </a:gridCol>
                <a:gridCol w="3049752">
                  <a:extLst>
                    <a:ext uri="{9D8B030D-6E8A-4147-A177-3AD203B41FA5}">
                      <a16:colId xmlns:a16="http://schemas.microsoft.com/office/drawing/2014/main" val="987183047"/>
                    </a:ext>
                  </a:extLst>
                </a:gridCol>
                <a:gridCol w="609950">
                  <a:extLst>
                    <a:ext uri="{9D8B030D-6E8A-4147-A177-3AD203B41FA5}">
                      <a16:colId xmlns:a16="http://schemas.microsoft.com/office/drawing/2014/main" val="547096423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72611114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val="13039855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5030476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0984733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1018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43038248"/>
                    </a:ext>
                  </a:extLst>
                </a:gridCol>
              </a:tblGrid>
              <a:tr h="3378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Penetrace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produktu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33471"/>
                  </a:ext>
                </a:extLst>
              </a:tr>
              <a:tr h="1689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váha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936976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Silné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Moderní prostředí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2349157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Výše školného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051004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Marketing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60020465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Spolupráce se školami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543774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Slabé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Fluktuace zaměstnanců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86011508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Jméno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0,75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547666254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Neexistence magisterského studia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0,8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20722980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Všeobecná profilace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682394092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Příležitosti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Pozice školy v regionu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793552632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Poptávka po vysokoškolském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5305056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Zlepšení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0956480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Možnost zapojení do projektů a grantů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76539407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Hrozby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Nezájem o vysokoškolské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7919678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Zesílení konkurenčního tlaku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404476917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Zhoršení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33476860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Zpřísnění legislativy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0,9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7390598"/>
                  </a:ext>
                </a:extLst>
              </a:tr>
              <a:tr h="1689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6,95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7,3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76846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38373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vychází z poznání, že budoucnost nelze mechanicky vykalkulovat, ale je nezbytné ji odhalovat i za obtížně redukovatelnosti nejistoty a neurčitosti. </a:t>
            </a:r>
          </a:p>
          <a:p>
            <a:pPr algn="just"/>
            <a:r>
              <a:rPr lang="cs-CZ" sz="1600" dirty="0"/>
              <a:t>Základem této metody se proto stávají jednotlivé, </a:t>
            </a:r>
            <a:r>
              <a:rPr lang="cs-CZ" sz="1600" b="1" dirty="0"/>
              <a:t>dílčí scénáře vývoje podstatných faktorů</a:t>
            </a:r>
            <a:r>
              <a:rPr lang="cs-CZ" sz="1600" dirty="0"/>
              <a:t> budoucího vývoje oboru podnikání.</a:t>
            </a:r>
          </a:p>
          <a:p>
            <a:pPr algn="just"/>
            <a:r>
              <a:rPr lang="cs-CZ" sz="1600" dirty="0"/>
              <a:t>Základním kamenem Dynamické strategické rozvahy je tvorba scénářů, přitom tento pojem převzalo řízení z divadelního a filmového prostředí. Přitom </a:t>
            </a:r>
            <a:r>
              <a:rPr lang="cs-CZ" sz="1600" b="1" dirty="0"/>
              <a:t>scénář</a:t>
            </a:r>
            <a:r>
              <a:rPr lang="cs-CZ" sz="1600" dirty="0"/>
              <a:t> využitelný při tvorbě strategie podniku představuje hodnocení a vývoj v určité situace během budoucnosti podle našich představ.</a:t>
            </a:r>
          </a:p>
          <a:p>
            <a:pPr algn="just"/>
            <a:r>
              <a:rPr lang="cs-CZ" sz="1600" dirty="0"/>
              <a:t>Tato metoda analýzy vychází z možného vývojového principu, kdy lze konstatovat, že podnik v omezené míře může ovlivnit svoje okolí (vnější prostředí) a naopak velmi aktivně musí se zaměřit na odstranění svých slabých stránek a posílení naopak svých předností, které mu pomohou využít všech příležitostí, které mu nabízí jeho vnější prostředí.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Dynamická strategická rozvaha</a:t>
            </a:r>
          </a:p>
        </p:txBody>
      </p:sp>
    </p:spTree>
    <p:extLst>
      <p:ext uri="{BB962C8B-B14F-4D97-AF65-F5344CB8AC3E}">
        <p14:creationId xmlns:p14="http://schemas.microsoft.com/office/powerpoint/2010/main" val="131311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Strategické vedení popisuje úspěšné využívání moci a vlivu vedoucích pracovníků k usměrňování činností ostatních při dosahování cílů organizace.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Způsoby vedení/řízení strategického procesu:</a:t>
            </a:r>
          </a:p>
          <a:p>
            <a:pPr lvl="1" algn="just"/>
            <a:r>
              <a:rPr lang="cs-CZ" sz="1600" dirty="0"/>
              <a:t>Strategické plánování top-</a:t>
            </a:r>
            <a:r>
              <a:rPr lang="cs-CZ" sz="1600" dirty="0" err="1"/>
              <a:t>down</a:t>
            </a:r>
            <a:endParaRPr lang="cs-CZ" sz="1600" dirty="0"/>
          </a:p>
          <a:p>
            <a:pPr lvl="1" algn="just"/>
            <a:r>
              <a:rPr lang="cs-CZ" sz="1600" dirty="0"/>
              <a:t>Plánování scénářů</a:t>
            </a:r>
          </a:p>
          <a:p>
            <a:pPr lvl="1" algn="just"/>
            <a:r>
              <a:rPr lang="cs-CZ" sz="1600" dirty="0"/>
              <a:t>Strategické plánování </a:t>
            </a:r>
            <a:r>
              <a:rPr lang="cs-CZ" sz="1600" dirty="0" err="1"/>
              <a:t>bottom</a:t>
            </a:r>
            <a:r>
              <a:rPr lang="cs-CZ" sz="1600" dirty="0"/>
              <a:t>-up</a:t>
            </a:r>
          </a:p>
          <a:p>
            <a:pPr lvl="1" algn="just"/>
            <a:r>
              <a:rPr lang="cs-CZ" sz="1600" dirty="0"/>
              <a:t>Intuitivní řízení</a:t>
            </a:r>
          </a:p>
          <a:p>
            <a:pPr lvl="1" algn="just"/>
            <a:r>
              <a:rPr lang="cs-CZ" sz="1600" dirty="0"/>
              <a:t>Exaktní řízení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Strategické vedení</a:t>
            </a:r>
          </a:p>
        </p:txBody>
      </p:sp>
    </p:spTree>
    <p:extLst>
      <p:ext uri="{BB962C8B-B14F-4D97-AF65-F5344CB8AC3E}">
        <p14:creationId xmlns:p14="http://schemas.microsoft.com/office/powerpoint/2010/main" val="87288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Vytvoření dílčích scénářů (vývoj trhu v daném sektoru, vývoj procesů v daném sektoru, vývoj teritoriální alokace, vývoj financování v daném sektoru, vývoj konkurence, vývoj okolí podniku).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Souhrnný scénář vývoje sektoru – ukazuje ve stručnosti na význam hlavních událostí, které mohou nastat a jež mohou v rozhodující míře ovlivnit pozici podniku. Souhrnný scénář tak představuje kombinaci logických závěrů z možnosti hodnocené vývojové situace a intuitivních představ zpracovatelů opírajících se o dosavadní znalosti budoucího vývoje a o vlastní poznatky i zkušenosti.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Analýza kritických silných a slabých stránek podniku - v podobě určení vlivu vnějšího prostředí na podnik ukazuje možnosti uplatnění podniku v daném sektoru a zároveň i na nutnost podílení zjištěných slabostí podniku.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Stanovení konkurenční pozice podniku v daném podnikatelském segmentu – vzniká vzájemnou konfrontací souhrnného vývoje a síly či slabosti podniku.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Navržení strategie podniku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/>
              <a:t>Dynamická strategická rozvaha - postup</a:t>
            </a:r>
          </a:p>
        </p:txBody>
      </p:sp>
    </p:spTree>
    <p:extLst>
      <p:ext uri="{BB962C8B-B14F-4D97-AF65-F5344CB8AC3E}">
        <p14:creationId xmlns:p14="http://schemas.microsoft.com/office/powerpoint/2010/main" val="11645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Zobrazení dynamické strategické rozvahy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15565"/>
            <a:ext cx="5904656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3497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 rámci analýzy podmínek, ve kterých působí strategie, jak se strategie vyvíjí a jaké rozhodující příčiny ovlivňují strategické chování i aktivity podniku, lze využívat řadu dalších metod, jako je třeba </a:t>
            </a:r>
            <a:r>
              <a:rPr lang="cs-CZ" sz="1600" dirty="0" err="1"/>
              <a:t>benchmarking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Jedná o tvůrčí napodobování a využívání poznatků nejlepších podniků, které získáme jejich systematickým pozorováním a srovnáváním s našimi postupy. </a:t>
            </a:r>
          </a:p>
          <a:p>
            <a:pPr algn="just"/>
            <a:r>
              <a:rPr lang="cs-CZ" sz="1600" dirty="0"/>
              <a:t>Výhodou a velkou předností metody je její jednoduchost, široce uplatnitelné používání a obvykle nízká nákladnost.</a:t>
            </a:r>
          </a:p>
          <a:p>
            <a:pPr algn="just"/>
            <a:r>
              <a:rPr lang="cs-CZ" sz="1600" dirty="0" err="1"/>
              <a:t>Benchmarking</a:t>
            </a:r>
            <a:r>
              <a:rPr lang="cs-CZ" sz="1600" dirty="0"/>
              <a:t> lze rozdělit do následujících základních typů:</a:t>
            </a:r>
          </a:p>
          <a:p>
            <a:pPr lvl="1" algn="just"/>
            <a:r>
              <a:rPr lang="cs-CZ" sz="1600" b="1" dirty="0"/>
              <a:t>Vnitřní </a:t>
            </a:r>
            <a:r>
              <a:rPr lang="cs-CZ" sz="1600" b="1" dirty="0" err="1"/>
              <a:t>benchmarking</a:t>
            </a:r>
            <a:r>
              <a:rPr lang="cs-CZ" sz="1600" b="1" dirty="0"/>
              <a:t> – </a:t>
            </a:r>
            <a:r>
              <a:rPr lang="cs-CZ" sz="1600" dirty="0"/>
              <a:t>týká se srovnávání různých částí a jejich vlastností (výkonnost, personál, přínos) v rámci jednoho podniku.</a:t>
            </a:r>
          </a:p>
          <a:p>
            <a:pPr lvl="1" algn="just"/>
            <a:r>
              <a:rPr lang="cs-CZ" sz="1600" b="1" dirty="0"/>
              <a:t>Vnější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porovnání obdobné činnosti mezi vlastním podnikem a srovnávaným nejlepším podnikem v daném oboru (s konkurentem).</a:t>
            </a:r>
          </a:p>
          <a:p>
            <a:pPr lvl="1" algn="just"/>
            <a:r>
              <a:rPr lang="cs-CZ" sz="1600" b="1" dirty="0"/>
              <a:t>Funkční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představuje srovnání stejné činnosti a přístupů mezi vlastním podnikem a cizím podnikem, který působí mimo náš obor.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Benchmarking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3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8845</Words>
  <Application>Microsoft Office PowerPoint</Application>
  <PresentationFormat>Předvádění na obrazovce (16:9)</PresentationFormat>
  <Paragraphs>1031</Paragraphs>
  <Slides>92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92</vt:i4>
      </vt:variant>
    </vt:vector>
  </HeadingPairs>
  <TitlesOfParts>
    <vt:vector size="97" baseType="lpstr">
      <vt:lpstr>Arial</vt:lpstr>
      <vt:lpstr>Calibri</vt:lpstr>
      <vt:lpstr>Enriqueta</vt:lpstr>
      <vt:lpstr>Times New Roman</vt:lpstr>
      <vt:lpstr>SLU</vt:lpstr>
      <vt:lpstr>Strategie pro mezinárodní a globální operace</vt:lpstr>
      <vt:lpstr>Proces screeningu</vt:lpstr>
      <vt:lpstr>Strategie</vt:lpstr>
      <vt:lpstr>Co strategie není</vt:lpstr>
      <vt:lpstr>„Dobrá strategie“</vt:lpstr>
      <vt:lpstr>Strategie a konkurenční výhoda</vt:lpstr>
      <vt:lpstr>Zájmové skupiny podílející se na tvorbě podnikové strategie</vt:lpstr>
      <vt:lpstr>Model strategie podniku</vt:lpstr>
      <vt:lpstr>Strategické vedení</vt:lpstr>
      <vt:lpstr>Vize</vt:lpstr>
      <vt:lpstr>Mise - poslání</vt:lpstr>
      <vt:lpstr>Co by měla obsahovat mise</vt:lpstr>
      <vt:lpstr>Hodnoty podniku</vt:lpstr>
      <vt:lpstr>Příklad hodnot podniku</vt:lpstr>
      <vt:lpstr>Strategická analýza externího prostředí</vt:lpstr>
      <vt:lpstr>Podstata strategické analýzy</vt:lpstr>
      <vt:lpstr>Struktura strategické analýzy</vt:lpstr>
      <vt:lpstr>Makroprostředí</vt:lpstr>
      <vt:lpstr>Prvky makroprostředí</vt:lpstr>
      <vt:lpstr>Metody analýzy makroprostředí</vt:lpstr>
      <vt:lpstr>PEST analýza</vt:lpstr>
      <vt:lpstr>LONGPEST analýza</vt:lpstr>
      <vt:lpstr>Prognózování a tvorba strategie</vt:lpstr>
      <vt:lpstr>Použitelnost prognostických metod</vt:lpstr>
      <vt:lpstr>Klasifikace prognostických metod </vt:lpstr>
      <vt:lpstr>Brainstorming</vt:lpstr>
      <vt:lpstr>Metoda DELPHI</vt:lpstr>
      <vt:lpstr>Metoda scénářů</vt:lpstr>
      <vt:lpstr>Tržní prostředí</vt:lpstr>
      <vt:lpstr>Trh</vt:lpstr>
      <vt:lpstr>Odvětví</vt:lpstr>
      <vt:lpstr>Metody analýzy odvětví I</vt:lpstr>
      <vt:lpstr>Metody analýzy odvětví II</vt:lpstr>
      <vt:lpstr>Porterova analýza pěti konkurenčních sil</vt:lpstr>
      <vt:lpstr>Metody analýzy odvětví III</vt:lpstr>
      <vt:lpstr>Porterův diamant</vt:lpstr>
      <vt:lpstr>Strategické mapy</vt:lpstr>
      <vt:lpstr>Strategické mapy</vt:lpstr>
      <vt:lpstr>Strategické mapy</vt:lpstr>
      <vt:lpstr>Analýza trhu - Měření trhu</vt:lpstr>
      <vt:lpstr>Metody analýzy trhu</vt:lpstr>
      <vt:lpstr>Výzkum trhu</vt:lpstr>
      <vt:lpstr>Analýza globalizačních trendů</vt:lpstr>
      <vt:lpstr>Analýza strategické mezery</vt:lpstr>
      <vt:lpstr>Strategická analýza interního prostředí</vt:lpstr>
      <vt:lpstr>Interní prostředí podniku</vt:lpstr>
      <vt:lpstr>Prvky interního prostředí podniku</vt:lpstr>
      <vt:lpstr>Zdroje podniku</vt:lpstr>
      <vt:lpstr>Kompetence podniku I</vt:lpstr>
      <vt:lpstr>Metody analýzy interního prostředí</vt:lpstr>
      <vt:lpstr>Analýza hodnototvorného řetězce podle M. Portera</vt:lpstr>
      <vt:lpstr>Hodnototvorný řetězec M. Portera</vt:lpstr>
      <vt:lpstr>Metoda 7S</vt:lpstr>
      <vt:lpstr>Metoda 7S</vt:lpstr>
      <vt:lpstr>Metoda 6M</vt:lpstr>
      <vt:lpstr>Metoda VRIO</vt:lpstr>
      <vt:lpstr>Zdroje podniku</vt:lpstr>
      <vt:lpstr>Aplikace metody VRIO</vt:lpstr>
      <vt:lpstr>Model EFQM</vt:lpstr>
      <vt:lpstr>Model EFQM</vt:lpstr>
      <vt:lpstr>Model CAF</vt:lpstr>
      <vt:lpstr>Finanční analýza</vt:lpstr>
      <vt:lpstr>SWOT analýza</vt:lpstr>
      <vt:lpstr>Produktové (portfoliové) analytické metody</vt:lpstr>
      <vt:lpstr>Druckerova klasifikace produktů</vt:lpstr>
      <vt:lpstr>ABC analýza</vt:lpstr>
      <vt:lpstr>ABC analýza</vt:lpstr>
      <vt:lpstr>BCG matice</vt:lpstr>
      <vt:lpstr>BCG matice</vt:lpstr>
      <vt:lpstr>GE matice (Matice General Electric)</vt:lpstr>
      <vt:lpstr>GE matice (Matice General Electrics)</vt:lpstr>
      <vt:lpstr>GE matice - dimenze</vt:lpstr>
      <vt:lpstr>Strategická analýza syntetického charakteru</vt:lpstr>
      <vt:lpstr>Metody syntetického charakteru</vt:lpstr>
      <vt:lpstr>Konfrontační SWOT analýza (TOWS, WOTS matice) </vt:lpstr>
      <vt:lpstr>Strategické přístupy konfrontační SWOT analýzy</vt:lpstr>
      <vt:lpstr>Problémy spojené s využitím SWOT analýzy</vt:lpstr>
      <vt:lpstr>Matice IFE (Internal Forces Evaluation)</vt:lpstr>
      <vt:lpstr>Příklad matice IFE</vt:lpstr>
      <vt:lpstr>Matice EFE (External Forces Evaluation)</vt:lpstr>
      <vt:lpstr>Příklad matice EFE</vt:lpstr>
      <vt:lpstr>Matice IE</vt:lpstr>
      <vt:lpstr>Příklad matice IE</vt:lpstr>
      <vt:lpstr>SPACE analýza</vt:lpstr>
      <vt:lpstr>Strategické směry SPACE analýzy</vt:lpstr>
      <vt:lpstr>Zobrazení SPACE analýzy</vt:lpstr>
      <vt:lpstr>Matice QSPM (Quantitative Strategic Plannning Matrix </vt:lpstr>
      <vt:lpstr>Příklad matice QSPM</vt:lpstr>
      <vt:lpstr>Dynamická strategická rozvaha</vt:lpstr>
      <vt:lpstr>Dynamická strategická rozvaha - postup</vt:lpstr>
      <vt:lpstr>Zobrazení dynamické strategické rozvahy</vt:lpstr>
      <vt:lpstr>Benchmarking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435</cp:revision>
  <dcterms:created xsi:type="dcterms:W3CDTF">2016-07-06T15:42:34Z</dcterms:created>
  <dcterms:modified xsi:type="dcterms:W3CDTF">2023-10-18T07:50:57Z</dcterms:modified>
</cp:coreProperties>
</file>