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8" r:id="rId3"/>
    <p:sldId id="281" r:id="rId4"/>
    <p:sldId id="282" r:id="rId5"/>
    <p:sldId id="290" r:id="rId6"/>
    <p:sldId id="292" r:id="rId7"/>
    <p:sldId id="295" r:id="rId8"/>
    <p:sldId id="340" r:id="rId9"/>
    <p:sldId id="341" r:id="rId10"/>
    <p:sldId id="317" r:id="rId11"/>
    <p:sldId id="343" r:id="rId12"/>
    <p:sldId id="342" r:id="rId13"/>
    <p:sldId id="359" r:id="rId14"/>
    <p:sldId id="344" r:id="rId15"/>
    <p:sldId id="360" r:id="rId16"/>
    <p:sldId id="350" r:id="rId17"/>
    <p:sldId id="351" r:id="rId18"/>
    <p:sldId id="352" r:id="rId19"/>
    <p:sldId id="353" r:id="rId20"/>
    <p:sldId id="354" r:id="rId21"/>
    <p:sldId id="355" r:id="rId22"/>
    <p:sldId id="347" r:id="rId23"/>
    <p:sldId id="336" r:id="rId24"/>
    <p:sldId id="337" r:id="rId25"/>
    <p:sldId id="325" r:id="rId26"/>
    <p:sldId id="326" r:id="rId27"/>
    <p:sldId id="332" r:id="rId28"/>
    <p:sldId id="333" r:id="rId29"/>
    <p:sldId id="334" r:id="rId30"/>
    <p:sldId id="318" r:id="rId31"/>
    <p:sldId id="319" r:id="rId32"/>
    <p:sldId id="338" r:id="rId33"/>
    <p:sldId id="320" r:id="rId34"/>
    <p:sldId id="339" r:id="rId35"/>
    <p:sldId id="321" r:id="rId36"/>
    <p:sldId id="322" r:id="rId37"/>
    <p:sldId id="323" r:id="rId38"/>
    <p:sldId id="324" r:id="rId39"/>
    <p:sldId id="277"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8753C1F3-9E18-41D4-A93E-39C4D1141F99}" type="datetimeFigureOut">
              <a:rPr lang="cs-CZ" smtClean="0"/>
              <a:pPr/>
              <a:t>20.11.2024</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034F5-A99C-4BA4-93A1-4313124186FB}" type="slidenum">
              <a:rPr lang="cs-CZ" smtClean="0"/>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753C1F3-9E18-41D4-A93E-39C4D1141F99}" type="datetimeFigureOut">
              <a:rPr lang="cs-CZ" smtClean="0"/>
              <a:pPr/>
              <a:t>20.11.2024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19034F5-A99C-4BA4-93A1-4313124186FB}"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B19034F5-A99C-4BA4-93A1-4313124186FB}" type="slidenum">
              <a:rPr lang="cs-CZ" smtClean="0"/>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8753C1F3-9E18-41D4-A93E-39C4D1141F99}" type="datetimeFigureOut">
              <a:rPr lang="cs-CZ" smtClean="0"/>
              <a:pPr/>
              <a:t>20.11.2024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Klepnutím lze upravit styl předlohy nadpisů.</a:t>
            </a:r>
            <a:endParaRPr kumimoji="0" lang="en-US"/>
          </a:p>
        </p:txBody>
      </p:sp>
      <p:sp>
        <p:nvSpPr>
          <p:cNvPr id="4" name="Zástupný symbol pro datum 3"/>
          <p:cNvSpPr>
            <a:spLocks noGrp="1"/>
          </p:cNvSpPr>
          <p:nvPr>
            <p:ph type="dt" sz="half" idx="10"/>
          </p:nvPr>
        </p:nvSpPr>
        <p:spPr/>
        <p:txBody>
          <a:bodyPr/>
          <a:lstStyle/>
          <a:p>
            <a:fld id="{8753C1F3-9E18-41D4-A93E-39C4D1141F99}" type="datetimeFigureOut">
              <a:rPr lang="cs-CZ" smtClean="0"/>
              <a:pPr/>
              <a:t>20.11.2024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B19034F5-A99C-4BA4-93A1-4313124186FB}" type="slidenum">
              <a:rPr lang="cs-CZ" smtClean="0"/>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8753C1F3-9E18-41D4-A93E-39C4D1141F99}" type="datetimeFigureOut">
              <a:rPr lang="cs-CZ" smtClean="0"/>
              <a:pPr/>
              <a:t>20.11.2024</a:t>
            </a:fld>
            <a:endParaRPr lang="cs-CZ"/>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034F5-A99C-4BA4-93A1-4313124186FB}" type="slidenum">
              <a:rPr lang="cs-CZ" smtClean="0"/>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8753C1F3-9E18-41D4-A93E-39C4D1141F99}" type="datetimeFigureOut">
              <a:rPr lang="cs-CZ" smtClean="0"/>
              <a:pPr/>
              <a:t>20.11.2024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19034F5-A99C-4BA4-93A1-4313124186FB}" type="slidenum">
              <a:rPr lang="cs-CZ" smtClean="0"/>
              <a:pPr/>
              <a:t>‹#›</a:t>
            </a:fld>
            <a:endParaRPr lang="cs-CZ"/>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7" name="Zástupný symbol pro datum 6"/>
          <p:cNvSpPr>
            <a:spLocks noGrp="1"/>
          </p:cNvSpPr>
          <p:nvPr>
            <p:ph type="dt" sz="half" idx="10"/>
          </p:nvPr>
        </p:nvSpPr>
        <p:spPr/>
        <p:txBody>
          <a:bodyPr/>
          <a:lstStyle/>
          <a:p>
            <a:fld id="{8753C1F3-9E18-41D4-A93E-39C4D1141F99}" type="datetimeFigureOut">
              <a:rPr lang="cs-CZ" smtClean="0"/>
              <a:pPr/>
              <a:t>20.11.2024</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B19034F5-A99C-4BA4-93A1-4313124186FB}" type="slidenum">
              <a:rPr lang="cs-CZ" smtClean="0"/>
              <a:pPr/>
              <a:t>‹#›</a:t>
            </a:fld>
            <a:endParaRPr lang="cs-CZ"/>
          </a:p>
        </p:txBody>
      </p:sp>
      <p:sp>
        <p:nvSpPr>
          <p:cNvPr id="23" name="Nadpis 22"/>
          <p:cNvSpPr>
            <a:spLocks noGrp="1"/>
          </p:cNvSpPr>
          <p:nvPr>
            <p:ph type="title"/>
          </p:nvPr>
        </p:nvSpPr>
        <p:spPr/>
        <p:txBody>
          <a:bodyPr rtlCol="0" anchor="b" anchorCtr="0"/>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8753C1F3-9E18-41D4-A93E-39C4D1141F99}" type="datetimeFigureOut">
              <a:rPr lang="cs-CZ" smtClean="0"/>
              <a:pPr/>
              <a:t>20.11.2024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B19034F5-A99C-4BA4-93A1-4313124186F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8753C1F3-9E18-41D4-A93E-39C4D1141F99}" type="datetimeFigureOut">
              <a:rPr lang="cs-CZ" smtClean="0"/>
              <a:pPr/>
              <a:t>20.11.2024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034F5-A99C-4BA4-93A1-4313124186F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034F5-A99C-4BA4-93A1-4313124186FB}" type="slidenum">
              <a:rPr lang="cs-CZ" smtClean="0"/>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8753C1F3-9E18-41D4-A93E-39C4D1141F99}" type="datetimeFigureOut">
              <a:rPr lang="cs-CZ" smtClean="0"/>
              <a:pPr/>
              <a:t>20.11.2024</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B19034F5-A99C-4BA4-93A1-4313124186FB}" type="slidenum">
              <a:rPr lang="cs-CZ" smtClean="0"/>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8753C1F3-9E18-41D4-A93E-39C4D1141F99}" type="datetimeFigureOut">
              <a:rPr lang="cs-CZ" smtClean="0"/>
              <a:pPr/>
              <a:t>20.11.2024</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753C1F3-9E18-41D4-A93E-39C4D1141F99}" type="datetimeFigureOut">
              <a:rPr lang="cs-CZ" smtClean="0"/>
              <a:pPr/>
              <a:t>20.11.2024</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034F5-A99C-4BA4-93A1-4313124186FB}" type="slidenum">
              <a:rPr lang="cs-CZ" smtClean="0"/>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narodniportal.cz/"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normAutofit/>
          </a:bodyPr>
          <a:lstStyle/>
          <a:p>
            <a:r>
              <a:rPr lang="cs-CZ" dirty="0"/>
              <a:t>Slezská univerzita v </a:t>
            </a:r>
            <a:r>
              <a:rPr lang="cs-CZ" dirty="0" err="1"/>
              <a:t>opavě</a:t>
            </a:r>
            <a:r>
              <a:rPr lang="cs-CZ" dirty="0"/>
              <a:t/>
            </a:r>
            <a:br>
              <a:rPr lang="cs-CZ" dirty="0"/>
            </a:br>
            <a:r>
              <a:rPr lang="cs-CZ" dirty="0"/>
              <a:t>obchodně podnikatelská fakulta </a:t>
            </a:r>
            <a:br>
              <a:rPr lang="cs-CZ" dirty="0"/>
            </a:br>
            <a:r>
              <a:rPr lang="cs-CZ" dirty="0"/>
              <a:t>v </a:t>
            </a:r>
            <a:r>
              <a:rPr lang="cs-CZ" dirty="0" err="1"/>
              <a:t>karviné</a:t>
            </a:r>
            <a:endParaRPr lang="cs-CZ" dirty="0"/>
          </a:p>
          <a:p>
            <a:endParaRPr lang="cs-CZ" dirty="0"/>
          </a:p>
          <a:p>
            <a:endParaRPr lang="cs-CZ" dirty="0"/>
          </a:p>
          <a:p>
            <a:r>
              <a:rPr lang="cs-CZ" smtClean="0"/>
              <a:t>Petra krejčí</a:t>
            </a:r>
            <a:endParaRPr lang="cs-CZ" dirty="0"/>
          </a:p>
          <a:p>
            <a:endParaRPr lang="cs-CZ" dirty="0"/>
          </a:p>
        </p:txBody>
      </p:sp>
      <p:sp>
        <p:nvSpPr>
          <p:cNvPr id="2" name="Nadpis 1"/>
          <p:cNvSpPr>
            <a:spLocks noGrp="1"/>
          </p:cNvSpPr>
          <p:nvPr>
            <p:ph type="ctrTitle"/>
          </p:nvPr>
        </p:nvSpPr>
        <p:spPr/>
        <p:txBody>
          <a:bodyPr/>
          <a:lstStyle/>
          <a:p>
            <a:r>
              <a:rPr lang="cs-CZ" dirty="0" smtClean="0">
                <a:solidFill>
                  <a:srgbClr val="0070C0"/>
                </a:solidFill>
              </a:rPr>
              <a:t>Podnikání </a:t>
            </a:r>
            <a:r>
              <a:rPr lang="cs-CZ" dirty="0">
                <a:solidFill>
                  <a:srgbClr val="0070C0"/>
                </a:solidFill>
              </a:rPr>
              <a:t>neziskových organizací</a:t>
            </a:r>
          </a:p>
        </p:txBody>
      </p:sp>
      <p:pic>
        <p:nvPicPr>
          <p:cNvPr id="4" name="Obrázek 3" descr="SLU-znacka-OPF.png"/>
          <p:cNvPicPr>
            <a:picLocks noChangeAspect="1"/>
          </p:cNvPicPr>
          <p:nvPr/>
        </p:nvPicPr>
        <p:blipFill>
          <a:blip r:embed="rId2" cstate="print"/>
          <a:stretch>
            <a:fillRect/>
          </a:stretch>
        </p:blipFill>
        <p:spPr>
          <a:xfrm>
            <a:off x="3707904" y="4797152"/>
            <a:ext cx="1728192" cy="13479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Společenská odpovědnost organizací</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632311"/>
          </a:xfrm>
          <a:prstGeom prst="rect">
            <a:avLst/>
          </a:prstGeom>
          <a:noFill/>
        </p:spPr>
        <p:txBody>
          <a:bodyPr wrap="square" rtlCol="0">
            <a:spAutoFit/>
          </a:bodyPr>
          <a:lstStyle/>
          <a:p>
            <a:r>
              <a:rPr lang="cs-CZ" dirty="0"/>
              <a:t>CSR představuje </a:t>
            </a:r>
            <a:r>
              <a:rPr lang="cs-CZ" b="1" u="sng" dirty="0"/>
              <a:t>dobrovolný závazek organizace </a:t>
            </a:r>
            <a:r>
              <a:rPr lang="cs-CZ" dirty="0"/>
              <a:t>zohledňovat při svém rozhodování a každodenních činnostech potřeby svých zákazníků, dodavatelů, zaměstnanců a dalších aktérů, jichž se jejich činnost dotýká, ať již přímo či nepřímo. </a:t>
            </a:r>
          </a:p>
          <a:p>
            <a:endParaRPr lang="cs-CZ" dirty="0"/>
          </a:p>
          <a:p>
            <a:r>
              <a:rPr lang="cs-CZ" dirty="0"/>
              <a:t>CSR je </a:t>
            </a:r>
            <a:r>
              <a:rPr lang="cs-CZ" b="1" u="sng" dirty="0"/>
              <a:t>multioborovým tématem</a:t>
            </a:r>
            <a:r>
              <a:rPr lang="cs-CZ" dirty="0"/>
              <a:t>, které zasahuje do širokého spektra aspektů – ekonomického, sociálního a environmentálního. </a:t>
            </a:r>
          </a:p>
          <a:p>
            <a:endParaRPr lang="cs-CZ" dirty="0"/>
          </a:p>
          <a:p>
            <a:r>
              <a:rPr lang="cs-CZ" dirty="0"/>
              <a:t>CSR má dobrovolný charakter a zahrnuje ty </a:t>
            </a:r>
            <a:r>
              <a:rPr lang="cs-CZ" b="1" u="sng" dirty="0"/>
              <a:t>činnosti, které organizace realizuje nad rámec zákonných povinností</a:t>
            </a:r>
            <a:r>
              <a:rPr lang="cs-CZ" dirty="0"/>
              <a:t>, ať již ve vztahu ke svým zaměstnancům, tak společnosti a ke svému okolí. </a:t>
            </a:r>
          </a:p>
          <a:p>
            <a:endParaRPr lang="cs-CZ" dirty="0"/>
          </a:p>
          <a:p>
            <a:r>
              <a:rPr lang="cs-CZ" dirty="0"/>
              <a:t>Národním gestorem CSR je od roku 2013 Ministerstvo průmyslu a obchodu ČR. Vypracovává </a:t>
            </a:r>
            <a:r>
              <a:rPr lang="cs-CZ" b="1" dirty="0"/>
              <a:t>Národní akční plán společenské odpovědnosti organizací v ČR</a:t>
            </a:r>
            <a:r>
              <a:rPr lang="cs-CZ" dirty="0"/>
              <a:t>, MPO je pověřeno řízením Rady kvality ČR a organizačním zajištěním její činnosti. </a:t>
            </a:r>
          </a:p>
          <a:p>
            <a:endParaRPr lang="cs-CZ" dirty="0"/>
          </a:p>
          <a:p>
            <a:endParaRPr lang="cs-CZ" b="1" dirty="0"/>
          </a:p>
          <a:p>
            <a:endParaRPr lang="cs-CZ" b="1" dirty="0"/>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200329"/>
          </a:xfrm>
          <a:prstGeom prst="rect">
            <a:avLst/>
          </a:prstGeom>
          <a:noFill/>
        </p:spPr>
        <p:txBody>
          <a:bodyPr wrap="square" rtlCol="0">
            <a:spAutoFit/>
          </a:bodyPr>
          <a:lstStyle/>
          <a:p>
            <a:endParaRPr lang="cs-CZ" dirty="0"/>
          </a:p>
          <a:p>
            <a:endParaRPr lang="cs-CZ" b="1" dirty="0"/>
          </a:p>
          <a:p>
            <a:endParaRPr lang="cs-CZ" b="1" dirty="0"/>
          </a:p>
          <a:p>
            <a:endParaRPr lang="cs-CZ" dirty="0"/>
          </a:p>
        </p:txBody>
      </p:sp>
      <p:pic>
        <p:nvPicPr>
          <p:cNvPr id="7" name="Obrázek 6" descr="1.png">
            <a:extLst>
              <a:ext uri="{FF2B5EF4-FFF2-40B4-BE49-F238E27FC236}">
                <a16:creationId xmlns:a16="http://schemas.microsoft.com/office/drawing/2014/main" xmlns="" id="{4DB280D6-2ADA-4A2A-9B33-AAE9C1DBFBCF}"/>
              </a:ext>
            </a:extLst>
          </p:cNvPr>
          <p:cNvPicPr>
            <a:picLocks noChangeAspect="1"/>
          </p:cNvPicPr>
          <p:nvPr/>
        </p:nvPicPr>
        <p:blipFill>
          <a:blip r:embed="rId2" cstate="print"/>
          <a:stretch>
            <a:fillRect/>
          </a:stretch>
        </p:blipFill>
        <p:spPr>
          <a:xfrm>
            <a:off x="1403648" y="317690"/>
            <a:ext cx="6782473" cy="6077576"/>
          </a:xfrm>
          <a:prstGeom prst="rect">
            <a:avLst/>
          </a:prstGeom>
        </p:spPr>
      </p:pic>
    </p:spTree>
    <p:extLst>
      <p:ext uri="{BB962C8B-B14F-4D97-AF65-F5344CB8AC3E}">
        <p14:creationId xmlns:p14="http://schemas.microsoft.com/office/powerpoint/2010/main" xmlns="" val="364191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Společenská odpovědnost organizací</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4801314"/>
          </a:xfrm>
          <a:prstGeom prst="rect">
            <a:avLst/>
          </a:prstGeom>
          <a:noFill/>
        </p:spPr>
        <p:txBody>
          <a:bodyPr wrap="square" rtlCol="0">
            <a:spAutoFit/>
          </a:bodyPr>
          <a:lstStyle/>
          <a:p>
            <a:r>
              <a:rPr lang="cs-CZ" dirty="0"/>
              <a:t>CSR představuje dobrovolný závazek organizace zohledňovat při svém rozhodování a každodenních činnostech potřeby svých zákazníků, dodavatelů, zaměstnanců a dalších aktérů, jichž se jejich činnost dotýká, ať již přímo či nepřímo. </a:t>
            </a:r>
          </a:p>
          <a:p>
            <a:endParaRPr lang="cs-CZ" dirty="0"/>
          </a:p>
          <a:p>
            <a:r>
              <a:rPr lang="cs-CZ" dirty="0"/>
              <a:t>V roce 2008 byla Radou kvality ČR ustanovena odborná sekce Společenská odpovědnost organizací. V současné době nese </a:t>
            </a:r>
            <a:r>
              <a:rPr lang="cs-CZ" b="1" dirty="0"/>
              <a:t>odborná sekce název Kvalita a udržitelný rozvoj</a:t>
            </a:r>
            <a:r>
              <a:rPr lang="cs-CZ" dirty="0"/>
              <a:t>. Posláním sekce je podporovat a koordinovat koncept společenské odpovědnosti a udržitelného rozvoje v ČR. </a:t>
            </a:r>
          </a:p>
          <a:p>
            <a:endParaRPr lang="cs-CZ" dirty="0"/>
          </a:p>
          <a:p>
            <a:r>
              <a:rPr lang="cs-CZ" dirty="0"/>
              <a:t>Vedle MPO se na rozvoji a propagaci CSR v ČR podílejí i nevládní organizace, např. Asociace společenské odpovědnosti, Business </a:t>
            </a:r>
            <a:r>
              <a:rPr lang="cs-CZ" dirty="0" err="1"/>
              <a:t>Leaders</a:t>
            </a:r>
            <a:r>
              <a:rPr lang="cs-CZ" dirty="0"/>
              <a:t> </a:t>
            </a:r>
            <a:r>
              <a:rPr lang="cs-CZ" dirty="0" err="1"/>
              <a:t>Forum</a:t>
            </a:r>
            <a:r>
              <a:rPr lang="cs-CZ" dirty="0"/>
              <a:t>, Byznys pro společnost, Česká podnikatelská rada pro udržitelný rozvoj. </a:t>
            </a:r>
          </a:p>
          <a:p>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317523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Společenská odpovědnost organizací</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078313"/>
          </a:xfrm>
          <a:prstGeom prst="rect">
            <a:avLst/>
          </a:prstGeom>
          <a:noFill/>
        </p:spPr>
        <p:txBody>
          <a:bodyPr wrap="square" rtlCol="0">
            <a:spAutoFit/>
          </a:bodyPr>
          <a:lstStyle/>
          <a:p>
            <a:r>
              <a:rPr lang="cs-CZ" dirty="0" smtClean="0"/>
              <a:t>Téma společenské odpovědnosti a jeho východiska a souvislosti jsou obsaženy i v dalších </a:t>
            </a:r>
            <a:r>
              <a:rPr lang="cs-CZ" b="1" u="sng" dirty="0" smtClean="0"/>
              <a:t>strategických dokumentech</a:t>
            </a:r>
            <a:r>
              <a:rPr lang="cs-CZ" dirty="0" smtClean="0"/>
              <a:t>:</a:t>
            </a:r>
          </a:p>
          <a:p>
            <a:endParaRPr lang="cs-CZ" dirty="0" smtClean="0"/>
          </a:p>
          <a:p>
            <a:pPr>
              <a:buFont typeface="Arial" pitchFamily="34" charset="0"/>
              <a:buChar char="•"/>
            </a:pPr>
            <a:r>
              <a:rPr lang="cs-CZ" dirty="0" smtClean="0"/>
              <a:t> Strategický rámec ČR 2030</a:t>
            </a:r>
          </a:p>
          <a:p>
            <a:endParaRPr lang="cs-CZ" dirty="0" smtClean="0"/>
          </a:p>
          <a:p>
            <a:pPr>
              <a:buFont typeface="Arial" pitchFamily="34" charset="0"/>
              <a:buChar char="•"/>
            </a:pPr>
            <a:r>
              <a:rPr lang="cs-CZ" dirty="0" smtClean="0"/>
              <a:t> Strategický rámec udržitelného rozvoje ČR (MŽP)</a:t>
            </a:r>
          </a:p>
          <a:p>
            <a:endParaRPr lang="cs-CZ" dirty="0" smtClean="0"/>
          </a:p>
          <a:p>
            <a:pPr>
              <a:buFont typeface="Arial" pitchFamily="34" charset="0"/>
              <a:buChar char="•"/>
            </a:pPr>
            <a:r>
              <a:rPr lang="cs-CZ" dirty="0" smtClean="0"/>
              <a:t> Národní akční plán pro byznys a lidská práva 2017 – 2022 (ÚV)</a:t>
            </a:r>
          </a:p>
          <a:p>
            <a:endParaRPr lang="cs-CZ" dirty="0" smtClean="0"/>
          </a:p>
          <a:p>
            <a:pPr>
              <a:buFont typeface="Arial" pitchFamily="34" charset="0"/>
              <a:buChar char="•"/>
            </a:pPr>
            <a:r>
              <a:rPr lang="cs-CZ" dirty="0" smtClean="0"/>
              <a:t> Strategie Národní politiky kvality – Odborná sekce pro společenskou odpovědnost a udržitelný rozvoj (Rada kvality ČR) </a:t>
            </a:r>
          </a:p>
          <a:p>
            <a:pPr>
              <a:buFont typeface="Arial" pitchFamily="34" charset="0"/>
              <a:buChar char="•"/>
            </a:pPr>
            <a:r>
              <a:rPr lang="cs-CZ" dirty="0" smtClean="0"/>
              <a:t> Národní informační portál pro CSR</a:t>
            </a:r>
          </a:p>
          <a:p>
            <a:pPr>
              <a:buFont typeface="Arial" pitchFamily="34" charset="0"/>
              <a:buChar char="•"/>
            </a:pPr>
            <a:r>
              <a:rPr lang="cs-CZ" dirty="0" smtClean="0"/>
              <a:t> Platforma zainteresovaných stran CSR </a:t>
            </a:r>
          </a:p>
          <a:p>
            <a:pPr>
              <a:buFont typeface="Arial" pitchFamily="34" charset="0"/>
              <a:buChar char="•"/>
            </a:pPr>
            <a:r>
              <a:rPr lang="cs-CZ" dirty="0" smtClean="0"/>
              <a:t> Příručka CSR pro veřejnou správu</a:t>
            </a:r>
          </a:p>
          <a:p>
            <a:pPr>
              <a:buFont typeface="Arial" pitchFamily="34" charset="0"/>
              <a:buChar char="•"/>
            </a:pPr>
            <a:r>
              <a:rPr lang="cs-CZ" dirty="0" smtClean="0"/>
              <a:t> </a:t>
            </a:r>
            <a:r>
              <a:rPr lang="cs-CZ" dirty="0" err="1" smtClean="0"/>
              <a:t>Newsletter</a:t>
            </a:r>
            <a:r>
              <a:rPr lang="cs-CZ" dirty="0" smtClean="0"/>
              <a:t> CSR (od roku 2018)</a:t>
            </a:r>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317523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Platforma zainteresovaných stran CSR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632311"/>
          </a:xfrm>
          <a:prstGeom prst="rect">
            <a:avLst/>
          </a:prstGeom>
          <a:noFill/>
        </p:spPr>
        <p:txBody>
          <a:bodyPr wrap="square" rtlCol="0">
            <a:spAutoFit/>
          </a:bodyPr>
          <a:lstStyle/>
          <a:p>
            <a:pPr marL="285750" indent="-285750">
              <a:buFont typeface="Wingdings" panose="05000000000000000000" pitchFamily="2" charset="2"/>
              <a:buChar char="Ø"/>
            </a:pPr>
            <a:r>
              <a:rPr lang="cs-CZ" sz="1600" dirty="0"/>
              <a:t>Společenská odpovědnost upevňuje, posiluje a kultivuje hodnoty, jako jsou poctivost, rovnost, spolupráce, empatie, důvěra a samotná odpovědnost, neboť tyto hodnoty spojují základní kameny vytvářející prostor pro společnost i podnikání. </a:t>
            </a:r>
          </a:p>
          <a:p>
            <a:pPr marL="285750" indent="-285750">
              <a:buFont typeface="Wingdings" panose="05000000000000000000" pitchFamily="2" charset="2"/>
              <a:buChar char="Ø"/>
            </a:pPr>
            <a:endParaRPr lang="cs-CZ" sz="1600" dirty="0"/>
          </a:p>
          <a:p>
            <a:pPr marL="285750" indent="-285750">
              <a:buFont typeface="Wingdings" panose="05000000000000000000" pitchFamily="2" charset="2"/>
              <a:buChar char="Ø"/>
            </a:pPr>
            <a:r>
              <a:rPr lang="cs-CZ" sz="1600" dirty="0"/>
              <a:t>Podnikatelské subjekty, organizace, instituce či orgány, které dobrovolně začlenily společenskou odpovědnost do své podnikové či firemní kultury dokládají, že jsou si vědomy, že jejich činnost má vliv na společnost. Ve stejném významu přijímá společenskou odpovědnost i Evropská komise.</a:t>
            </a:r>
          </a:p>
          <a:p>
            <a:pPr marL="285750" indent="-285750">
              <a:buFont typeface="Wingdings" panose="05000000000000000000" pitchFamily="2" charset="2"/>
              <a:buChar char="Ø"/>
            </a:pPr>
            <a:endParaRPr lang="cs-CZ" sz="1600" dirty="0"/>
          </a:p>
          <a:p>
            <a:pPr marL="285750" indent="-285750">
              <a:buFont typeface="Wingdings" panose="05000000000000000000" pitchFamily="2" charset="2"/>
              <a:buChar char="Ø"/>
            </a:pPr>
            <a:r>
              <a:rPr lang="cs-CZ" sz="1600" dirty="0"/>
              <a:t>V souladu s akčním plánem CSR došlo k vytvoření Platformy zainteresovaných stran společenské odpovědnosti. </a:t>
            </a:r>
          </a:p>
          <a:p>
            <a:pPr marL="285750" indent="-285750">
              <a:buFont typeface="Wingdings" panose="05000000000000000000" pitchFamily="2" charset="2"/>
              <a:buChar char="Ø"/>
            </a:pPr>
            <a:endParaRPr lang="cs-CZ" sz="1600" dirty="0"/>
          </a:p>
          <a:p>
            <a:pPr marL="285750" indent="-285750">
              <a:buFont typeface="Wingdings" panose="05000000000000000000" pitchFamily="2" charset="2"/>
              <a:buChar char="Ø"/>
            </a:pPr>
            <a:r>
              <a:rPr lang="cs-CZ" sz="1600" dirty="0"/>
              <a:t>Platforma je odrazem dobrovolné vůle organizací soukromého i veřejného sektoru vést diskusi a dialog v oblasti společenské odpovědnosti, jakožto jednoho ze znaků vzájemné spolupráce.</a:t>
            </a:r>
          </a:p>
          <a:p>
            <a:pPr marL="285750" indent="-285750">
              <a:buFont typeface="Wingdings" panose="05000000000000000000" pitchFamily="2" charset="2"/>
              <a:buChar char="Ø"/>
            </a:pPr>
            <a:endParaRPr lang="cs-CZ" sz="1600" dirty="0"/>
          </a:p>
          <a:p>
            <a:pPr marL="285750" indent="-285750">
              <a:buFont typeface="Wingdings" panose="05000000000000000000" pitchFamily="2" charset="2"/>
              <a:buChar char="Ø"/>
            </a:pPr>
            <a:r>
              <a:rPr lang="cs-CZ" sz="1600" dirty="0"/>
              <a:t>Výstupy Platformy přispívají k definování, realizaci a vyhodnocování úkolů Národního akčního plánu společenské odpovědnosti organizací v ČR.</a:t>
            </a:r>
          </a:p>
          <a:p>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429184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Platforma zainteresovaných stran CSR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139869"/>
          </a:xfrm>
          <a:prstGeom prst="rect">
            <a:avLst/>
          </a:prstGeom>
          <a:noFill/>
        </p:spPr>
        <p:txBody>
          <a:bodyPr wrap="square" rtlCol="0">
            <a:spAutoFit/>
          </a:bodyPr>
          <a:lstStyle/>
          <a:p>
            <a:pPr>
              <a:buFont typeface="Wingdings" pitchFamily="2" charset="2"/>
              <a:buChar char="Ø"/>
            </a:pPr>
            <a:r>
              <a:rPr lang="cs-CZ" sz="1600" dirty="0" smtClean="0"/>
              <a:t>Účastníkem Platformy se může stát organizace soukromého a veřejného sektoru zabývající se společenskou odpovědností či subjekt zastřešující určitou odbornou či zájmovou oblast soukromého a veřejného sektoru. </a:t>
            </a:r>
          </a:p>
          <a:p>
            <a:pPr>
              <a:buFont typeface="Wingdings" pitchFamily="2" charset="2"/>
              <a:buChar char="Ø"/>
            </a:pPr>
            <a:endParaRPr lang="cs-CZ" sz="1600" dirty="0" smtClean="0"/>
          </a:p>
          <a:p>
            <a:pPr>
              <a:buFont typeface="Wingdings" pitchFamily="2" charset="2"/>
              <a:buChar char="Ø"/>
            </a:pPr>
            <a:r>
              <a:rPr lang="cs-CZ" sz="1600" dirty="0" smtClean="0"/>
              <a:t> Např. Asociace malých a středních podniků a živnostníků ČR, Asociace veřejně prospěšných organizací ČR, BILLA, </a:t>
            </a:r>
            <a:r>
              <a:rPr lang="cs-CZ" sz="1600" dirty="0" err="1" smtClean="0"/>
              <a:t>spol</a:t>
            </a:r>
            <a:r>
              <a:rPr lang="cs-CZ" sz="1600" dirty="0" smtClean="0"/>
              <a:t> s.r.o., Česká obec sokolská, Česká pošta, s.p., Česká spořitelna, a.s., ČSOB, a.s., DIAMO, s.p., HK ČR, MŠMT, MKČR, Masarykova univerzita, </a:t>
            </a:r>
            <a:r>
              <a:rPr lang="cs-CZ" sz="1600" dirty="0" err="1" smtClean="0"/>
              <a:t>Mendelova</a:t>
            </a:r>
            <a:r>
              <a:rPr lang="cs-CZ" sz="1600" dirty="0" smtClean="0"/>
              <a:t> univerzita, Město Třinec, SMO ČR, T-mobile, Vodafone </a:t>
            </a:r>
            <a:r>
              <a:rPr lang="cs-CZ" sz="1600" dirty="0" err="1" smtClean="0"/>
              <a:t>Czech</a:t>
            </a:r>
            <a:r>
              <a:rPr lang="cs-CZ" sz="1600" dirty="0" smtClean="0"/>
              <a:t>  </a:t>
            </a:r>
            <a:r>
              <a:rPr lang="cs-CZ" sz="1600" dirty="0" err="1" smtClean="0"/>
              <a:t>Republic</a:t>
            </a:r>
            <a:r>
              <a:rPr lang="cs-CZ" sz="1600" dirty="0" smtClean="0"/>
              <a:t> a.s., Třinecké železárny, a.s. </a:t>
            </a:r>
          </a:p>
          <a:p>
            <a:pPr>
              <a:buFont typeface="Wingdings" pitchFamily="2" charset="2"/>
              <a:buChar char="Ø"/>
            </a:pPr>
            <a:endParaRPr lang="cs-CZ" sz="1600" dirty="0" smtClean="0"/>
          </a:p>
          <a:p>
            <a:pPr>
              <a:buFont typeface="Wingdings" pitchFamily="2" charset="2"/>
              <a:buChar char="Ø"/>
            </a:pPr>
            <a:r>
              <a:rPr lang="cs-CZ" sz="1600" dirty="0" smtClean="0"/>
              <a:t>Základním komunikačním nástrojem jsou zejména semináře, diskuse, prezentace a přednášky. </a:t>
            </a:r>
          </a:p>
          <a:p>
            <a:pPr>
              <a:buFont typeface="Wingdings" pitchFamily="2" charset="2"/>
              <a:buChar char="Ø"/>
            </a:pPr>
            <a:endParaRPr lang="cs-CZ" sz="1600" dirty="0" smtClean="0"/>
          </a:p>
          <a:p>
            <a:pPr>
              <a:buFont typeface="Wingdings" pitchFamily="2" charset="2"/>
              <a:buChar char="Ø"/>
            </a:pPr>
            <a:r>
              <a:rPr lang="cs-CZ" sz="1600" dirty="0" smtClean="0"/>
              <a:t>K dalším komunikačním nástrojům patří Národní informační portál o CSR na internetových stránkách Ministerstva průmyslu a obchodu (www.</a:t>
            </a:r>
            <a:r>
              <a:rPr lang="cs-CZ" sz="1600" dirty="0" err="1" smtClean="0"/>
              <a:t>narodniportal.cz</a:t>
            </a:r>
            <a:r>
              <a:rPr lang="cs-CZ" sz="1600" dirty="0" smtClean="0"/>
              <a:t>) a pravidelně v elektronické formě vydávaný </a:t>
            </a:r>
            <a:r>
              <a:rPr lang="cs-CZ" sz="1600" dirty="0" err="1" smtClean="0"/>
              <a:t>Newsletter</a:t>
            </a:r>
            <a:r>
              <a:rPr lang="cs-CZ" sz="1600" dirty="0" smtClean="0"/>
              <a:t>.</a:t>
            </a:r>
          </a:p>
          <a:p>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429184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Národní strategie kvality 2030</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878532"/>
          </a:xfrm>
          <a:prstGeom prst="rect">
            <a:avLst/>
          </a:prstGeom>
          <a:noFill/>
        </p:spPr>
        <p:txBody>
          <a:bodyPr wrap="square" rtlCol="0">
            <a:spAutoFit/>
          </a:bodyPr>
          <a:lstStyle/>
          <a:p>
            <a:pPr algn="l"/>
            <a:r>
              <a:rPr lang="cs-CZ" sz="1600" b="1" dirty="0"/>
              <a:t>Poslání: </a:t>
            </a:r>
            <a:r>
              <a:rPr lang="cs-CZ" sz="1600" dirty="0"/>
              <a:t>NSK je koordinační aktivita podporující a propagující udržitelnou kvalitu života</a:t>
            </a:r>
          </a:p>
          <a:p>
            <a:pPr algn="l"/>
            <a:r>
              <a:rPr lang="cs-CZ" sz="1600" dirty="0"/>
              <a:t>v České republice a její konkurenceschopnost. NPK pomáhá v ČR spoluvytvářet prostředí, ve které je kvalita trvalou součástí všech oblastí života společnosti.</a:t>
            </a:r>
          </a:p>
          <a:p>
            <a:pPr algn="l"/>
            <a:endParaRPr lang="cs-CZ" sz="1600" dirty="0"/>
          </a:p>
          <a:p>
            <a:pPr algn="l"/>
            <a:r>
              <a:rPr lang="cs-CZ" sz="1600" b="1" dirty="0"/>
              <a:t>Vize: </a:t>
            </a:r>
          </a:p>
          <a:p>
            <a:pPr marL="285750" indent="-285750" algn="l">
              <a:buFont typeface="Wingdings" panose="05000000000000000000" pitchFamily="2" charset="2"/>
              <a:buChar char="Ø"/>
            </a:pPr>
            <a:r>
              <a:rPr lang="cs-CZ" sz="1600" dirty="0"/>
              <a:t>Formovat a usměrňovat kvalitu prostředí a činností v oblastech života v České republice, resp. excelenci organizací v České republice.</a:t>
            </a:r>
          </a:p>
          <a:p>
            <a:pPr marL="285750" indent="-285750" algn="l">
              <a:buFont typeface="Wingdings" panose="05000000000000000000" pitchFamily="2" charset="2"/>
              <a:buChar char="Ø"/>
            </a:pPr>
            <a:r>
              <a:rPr lang="cs-CZ" sz="1600" dirty="0"/>
              <a:t>Systematicky zlepšovat podnikatelské a tržní prostředí ČR zohledňující zájmy a očekávání spotřebitelů.</a:t>
            </a:r>
          </a:p>
          <a:p>
            <a:pPr marL="285750" indent="-285750" algn="l">
              <a:buFont typeface="Wingdings" panose="05000000000000000000" pitchFamily="2" charset="2"/>
              <a:buChar char="Ø"/>
            </a:pPr>
            <a:r>
              <a:rPr lang="cs-CZ" sz="1600" dirty="0"/>
              <a:t>Zaměřit se se na perspektivu trvalého růstu organizací, na zvyšování životní úrovně obyvatel při zachování životního prostředí.</a:t>
            </a:r>
          </a:p>
          <a:p>
            <a:pPr marL="285750" indent="-285750" algn="l">
              <a:buFont typeface="Wingdings" panose="05000000000000000000" pitchFamily="2" charset="2"/>
              <a:buChar char="Ø"/>
            </a:pPr>
            <a:r>
              <a:rPr lang="cs-CZ" sz="1600" dirty="0"/>
              <a:t>Navést organizace na integrovaný systémový přístup k řešení problematiky kvality provázený společensky odpovědným chováním.</a:t>
            </a:r>
          </a:p>
          <a:p>
            <a:pPr marL="285750" indent="-285750" algn="l">
              <a:buFont typeface="Wingdings" panose="05000000000000000000" pitchFamily="2" charset="2"/>
              <a:buChar char="Ø"/>
            </a:pPr>
            <a:r>
              <a:rPr lang="cs-CZ" sz="1600" dirty="0"/>
              <a:t>Při řešení rozvoje organizací preferovat aplikaci formalizovaného systému managementu kvality doplněného o témata společenské odpovědnosti, o cíle udržitelného rozvoje.</a:t>
            </a:r>
          </a:p>
          <a:p>
            <a:pPr marL="285750" indent="-285750" algn="l">
              <a:buFont typeface="Wingdings" panose="05000000000000000000" pitchFamily="2" charset="2"/>
              <a:buChar char="Ø"/>
            </a:pPr>
            <a:r>
              <a:rPr lang="cs-CZ" sz="1600" dirty="0"/>
              <a:t>Vést organizace ke kreativnímu chování, k hledání nových převratných řešení, jež přinesou skokové zvýšení přidané hodnoty pro zainteresované strany, k inovacím.</a:t>
            </a:r>
          </a:p>
          <a:p>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3890891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Národní strategie kvality 2030</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139869"/>
          </a:xfrm>
          <a:prstGeom prst="rect">
            <a:avLst/>
          </a:prstGeom>
          <a:noFill/>
        </p:spPr>
        <p:txBody>
          <a:bodyPr wrap="square" rtlCol="0">
            <a:spAutoFit/>
          </a:bodyPr>
          <a:lstStyle/>
          <a:p>
            <a:r>
              <a:rPr lang="cs-CZ" sz="1600" b="1" u="sng" dirty="0"/>
              <a:t>Národní politika kvality – komplexní záměry kvality</a:t>
            </a:r>
          </a:p>
          <a:p>
            <a:endParaRPr lang="cs-CZ" sz="1600" dirty="0"/>
          </a:p>
          <a:p>
            <a:pPr algn="l"/>
            <a:r>
              <a:rPr lang="cs-CZ" sz="1600" dirty="0"/>
              <a:t>1. Reagování na vývojové tendence globálního prostředí</a:t>
            </a:r>
          </a:p>
          <a:p>
            <a:pPr algn="l"/>
            <a:r>
              <a:rPr lang="cs-CZ" sz="1600" dirty="0"/>
              <a:t>2. Podpora zvyšování kvality vzdělávání</a:t>
            </a:r>
          </a:p>
          <a:p>
            <a:pPr algn="l"/>
            <a:r>
              <a:rPr lang="cs-CZ" sz="1600" dirty="0"/>
              <a:t>3. Plnění požadavků na kvalitu produktů a služeb</a:t>
            </a:r>
          </a:p>
          <a:p>
            <a:pPr algn="l"/>
            <a:r>
              <a:rPr lang="cs-CZ" sz="1600" dirty="0"/>
              <a:t>4. Zlepšení konkurenceschopnosti ekonomiky</a:t>
            </a:r>
          </a:p>
          <a:p>
            <a:pPr algn="l"/>
            <a:r>
              <a:rPr lang="pl-PL" sz="1600" dirty="0"/>
              <a:t>5. Podpora rozvoje infrastruktury kvality</a:t>
            </a:r>
          </a:p>
          <a:p>
            <a:pPr algn="l"/>
            <a:r>
              <a:rPr lang="cs-CZ" sz="1600" dirty="0"/>
              <a:t>6. Zvýšení kvality veřejné správy</a:t>
            </a:r>
          </a:p>
          <a:p>
            <a:pPr algn="l"/>
            <a:r>
              <a:rPr lang="cs-CZ" sz="1600" dirty="0"/>
              <a:t>7. Podpora společenské odpovědnosti a udržitelného rozvoje</a:t>
            </a:r>
          </a:p>
          <a:p>
            <a:pPr algn="l"/>
            <a:r>
              <a:rPr lang="cs-CZ" sz="1600" dirty="0"/>
              <a:t>organizací</a:t>
            </a:r>
          </a:p>
          <a:p>
            <a:pPr algn="l"/>
            <a:r>
              <a:rPr lang="cs-CZ" sz="1600" dirty="0"/>
              <a:t>8. Podpora kreativity a inovací</a:t>
            </a:r>
          </a:p>
          <a:p>
            <a:pPr algn="l"/>
            <a:r>
              <a:rPr lang="cs-CZ" sz="1600" dirty="0"/>
              <a:t>9. Prosazování práv spotřebitelů a rovných podmínek pro</a:t>
            </a:r>
          </a:p>
          <a:p>
            <a:pPr algn="l"/>
            <a:r>
              <a:rPr lang="cs-CZ" sz="1600" dirty="0"/>
              <a:t>podnikání</a:t>
            </a:r>
          </a:p>
          <a:p>
            <a:pPr algn="l"/>
            <a:r>
              <a:rPr lang="cs-CZ" sz="1600" dirty="0"/>
              <a:t>10. Ochrana duševního vlastnictví</a:t>
            </a:r>
          </a:p>
          <a:p>
            <a:pPr algn="l"/>
            <a:r>
              <a:rPr lang="pl-PL" sz="1600" dirty="0"/>
              <a:t>11. Podpora osob se specifickými potřebami</a:t>
            </a:r>
          </a:p>
          <a:p>
            <a:pPr algn="l"/>
            <a:r>
              <a:rPr lang="cs-CZ" sz="1600" dirty="0"/>
              <a:t>12. Oceňování organizací za kvalitu a CSR</a:t>
            </a:r>
          </a:p>
          <a:p>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150683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Národní strategie kvality 2030</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878532"/>
          </a:xfrm>
          <a:prstGeom prst="rect">
            <a:avLst/>
          </a:prstGeom>
          <a:noFill/>
        </p:spPr>
        <p:txBody>
          <a:bodyPr wrap="square" rtlCol="0">
            <a:spAutoFit/>
          </a:bodyPr>
          <a:lstStyle/>
          <a:p>
            <a:r>
              <a:rPr lang="cs-CZ" sz="1600" b="1" u="sng" dirty="0">
                <a:latin typeface="CIDFont+F3"/>
              </a:rPr>
              <a:t>Oblasti Národní politiky kvality:</a:t>
            </a:r>
          </a:p>
          <a:p>
            <a:endParaRPr lang="cs-CZ" sz="1600" b="0" i="0" u="none" strike="noStrike" baseline="0" dirty="0">
              <a:solidFill>
                <a:srgbClr val="004B8E"/>
              </a:solidFill>
              <a:latin typeface="CIDFont+F3"/>
            </a:endParaRPr>
          </a:p>
          <a:p>
            <a:pPr marL="285750" indent="-285750">
              <a:buFont typeface="Wingdings" panose="05000000000000000000" pitchFamily="2" charset="2"/>
              <a:buChar char="ü"/>
            </a:pPr>
            <a:r>
              <a:rPr lang="cs-CZ" sz="1600" dirty="0"/>
              <a:t>Vzdělávání</a:t>
            </a:r>
          </a:p>
          <a:p>
            <a:pPr marL="285750" indent="-285750">
              <a:buFont typeface="Wingdings" panose="05000000000000000000" pitchFamily="2" charset="2"/>
              <a:buChar char="ü"/>
            </a:pPr>
            <a:r>
              <a:rPr lang="cs-CZ" sz="1600" dirty="0"/>
              <a:t>Podnikání, rodinné podnikání</a:t>
            </a:r>
          </a:p>
          <a:p>
            <a:pPr marL="285750" indent="-285750">
              <a:buFont typeface="Wingdings" panose="05000000000000000000" pitchFamily="2" charset="2"/>
              <a:buChar char="ü"/>
            </a:pPr>
            <a:r>
              <a:rPr lang="cs-CZ" sz="1600" dirty="0"/>
              <a:t>Veřejná správa</a:t>
            </a:r>
          </a:p>
          <a:p>
            <a:pPr marL="285750" indent="-285750">
              <a:buFont typeface="Wingdings" panose="05000000000000000000" pitchFamily="2" charset="2"/>
              <a:buChar char="ü"/>
            </a:pPr>
            <a:r>
              <a:rPr lang="cs-CZ" sz="1600" dirty="0"/>
              <a:t>Průmysl</a:t>
            </a:r>
          </a:p>
          <a:p>
            <a:pPr marL="285750" indent="-285750">
              <a:buFont typeface="Wingdings" panose="05000000000000000000" pitchFamily="2" charset="2"/>
              <a:buChar char="ü"/>
            </a:pPr>
            <a:r>
              <a:rPr lang="cs-CZ" sz="1600" dirty="0"/>
              <a:t>Obchod</a:t>
            </a:r>
          </a:p>
          <a:p>
            <a:pPr marL="285750" indent="-285750">
              <a:buFont typeface="Wingdings" panose="05000000000000000000" pitchFamily="2" charset="2"/>
              <a:buChar char="ü"/>
            </a:pPr>
            <a:r>
              <a:rPr lang="cs-CZ" sz="1600" dirty="0"/>
              <a:t>Energetika</a:t>
            </a:r>
          </a:p>
          <a:p>
            <a:pPr marL="285750" indent="-285750">
              <a:buFont typeface="Wingdings" panose="05000000000000000000" pitchFamily="2" charset="2"/>
              <a:buChar char="ü"/>
            </a:pPr>
            <a:r>
              <a:rPr lang="cs-CZ" sz="1600" dirty="0"/>
              <a:t>Stavebnictví</a:t>
            </a:r>
          </a:p>
          <a:p>
            <a:pPr marL="285750" indent="-285750">
              <a:buFont typeface="Wingdings" panose="05000000000000000000" pitchFamily="2" charset="2"/>
              <a:buChar char="ü"/>
            </a:pPr>
            <a:r>
              <a:rPr lang="cs-CZ" sz="1600" dirty="0"/>
              <a:t>Cestovní ruch</a:t>
            </a:r>
          </a:p>
          <a:p>
            <a:pPr marL="285750" indent="-285750">
              <a:buFont typeface="Wingdings" panose="05000000000000000000" pitchFamily="2" charset="2"/>
              <a:buChar char="ü"/>
            </a:pPr>
            <a:endParaRPr lang="cs-CZ" sz="1600" dirty="0"/>
          </a:p>
          <a:p>
            <a:pPr marL="285750" indent="-285750">
              <a:buFont typeface="Wingdings" panose="05000000000000000000" pitchFamily="2" charset="2"/>
              <a:buChar char="ü"/>
            </a:pPr>
            <a:r>
              <a:rPr lang="cs-CZ" sz="1600" dirty="0"/>
              <a:t>Potravinářství</a:t>
            </a:r>
          </a:p>
          <a:p>
            <a:pPr marL="285750" indent="-285750">
              <a:buFont typeface="Wingdings" panose="05000000000000000000" pitchFamily="2" charset="2"/>
              <a:buChar char="ü"/>
            </a:pPr>
            <a:r>
              <a:rPr lang="cs-CZ" sz="1600" dirty="0"/>
              <a:t>Životní prostředí</a:t>
            </a:r>
          </a:p>
          <a:p>
            <a:pPr marL="285750" indent="-285750">
              <a:buFont typeface="Wingdings" panose="05000000000000000000" pitchFamily="2" charset="2"/>
              <a:buChar char="ü"/>
            </a:pPr>
            <a:r>
              <a:rPr lang="cs-CZ" sz="1600" dirty="0"/>
              <a:t>Zdravotnictví</a:t>
            </a:r>
          </a:p>
          <a:p>
            <a:pPr marL="285750" indent="-285750">
              <a:buFont typeface="Wingdings" panose="05000000000000000000" pitchFamily="2" charset="2"/>
              <a:buChar char="ü"/>
            </a:pPr>
            <a:r>
              <a:rPr lang="cs-CZ" sz="1600" dirty="0"/>
              <a:t>Práce a služby sociálního začleňování</a:t>
            </a:r>
          </a:p>
          <a:p>
            <a:pPr marL="285750" indent="-285750">
              <a:buFont typeface="Wingdings" panose="05000000000000000000" pitchFamily="2" charset="2"/>
              <a:buChar char="ü"/>
            </a:pPr>
            <a:r>
              <a:rPr lang="cs-CZ" sz="1600" dirty="0"/>
              <a:t>Doprava</a:t>
            </a:r>
          </a:p>
          <a:p>
            <a:pPr marL="285750" indent="-285750">
              <a:buFont typeface="Wingdings" panose="05000000000000000000" pitchFamily="2" charset="2"/>
              <a:buChar char="ü"/>
            </a:pPr>
            <a:r>
              <a:rPr lang="cs-CZ" sz="1600" dirty="0"/>
              <a:t>Ochrana spotřebitele</a:t>
            </a:r>
          </a:p>
          <a:p>
            <a:pPr marL="285750" indent="-285750">
              <a:buFont typeface="Wingdings" panose="05000000000000000000" pitchFamily="2" charset="2"/>
              <a:buChar char="ü"/>
            </a:pPr>
            <a:r>
              <a:rPr lang="cs-CZ" sz="1600" dirty="0"/>
              <a:t>Kultura</a:t>
            </a:r>
          </a:p>
          <a:p>
            <a:pPr marL="285750" indent="-285750">
              <a:buFont typeface="Wingdings" panose="05000000000000000000" pitchFamily="2" charset="2"/>
              <a:buChar char="ü"/>
            </a:pPr>
            <a:r>
              <a:rPr lang="cs-CZ" sz="1600" dirty="0"/>
              <a:t>Obrana</a:t>
            </a:r>
          </a:p>
          <a:p>
            <a:endParaRPr lang="cs-CZ" dirty="0"/>
          </a:p>
          <a:p>
            <a:endParaRPr lang="cs-CZ" b="1" dirty="0"/>
          </a:p>
          <a:p>
            <a:endParaRPr lang="cs-CZ" b="1" dirty="0"/>
          </a:p>
          <a:p>
            <a:endParaRPr lang="cs-CZ" dirty="0"/>
          </a:p>
        </p:txBody>
      </p:sp>
      <p:pic>
        <p:nvPicPr>
          <p:cNvPr id="7" name="Obrázek 6">
            <a:extLst>
              <a:ext uri="{FF2B5EF4-FFF2-40B4-BE49-F238E27FC236}">
                <a16:creationId xmlns:a16="http://schemas.microsoft.com/office/drawing/2014/main" xmlns="" id="{56BFBDFB-6232-4C1B-B02C-94D53CDF9CD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60032" y="2917087"/>
            <a:ext cx="3407425" cy="1157462"/>
          </a:xfrm>
          <a:prstGeom prst="rect">
            <a:avLst/>
          </a:prstGeom>
        </p:spPr>
      </p:pic>
    </p:spTree>
    <p:extLst>
      <p:ext uri="{BB962C8B-B14F-4D97-AF65-F5344CB8AC3E}">
        <p14:creationId xmlns:p14="http://schemas.microsoft.com/office/powerpoint/2010/main" xmlns="" val="358052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Rada kvality ČR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355312"/>
          </a:xfrm>
          <a:prstGeom prst="rect">
            <a:avLst/>
          </a:prstGeom>
          <a:noFill/>
        </p:spPr>
        <p:txBody>
          <a:bodyPr wrap="square" rtlCol="0">
            <a:spAutoFit/>
          </a:bodyPr>
          <a:lstStyle/>
          <a:p>
            <a:r>
              <a:rPr lang="cs-CZ" sz="1600" dirty="0"/>
              <a:t>Rada kvality ČR je poradním, iniciačním a koordinačním meziresortním orgánem vlády</a:t>
            </a:r>
          </a:p>
          <a:p>
            <a:r>
              <a:rPr lang="cs-CZ" sz="1600" dirty="0"/>
              <a:t>ČR, zřízeným vládou ČR, zaměřeným na podporu rozvoje managementu kvality</a:t>
            </a:r>
          </a:p>
          <a:p>
            <a:r>
              <a:rPr lang="cs-CZ" sz="1600" dirty="0"/>
              <a:t>a uplatňování Národní strategie kvality / Národní politiky kvality v České republice.</a:t>
            </a:r>
          </a:p>
          <a:p>
            <a:endParaRPr lang="cs-CZ" sz="1600" dirty="0"/>
          </a:p>
          <a:p>
            <a:pPr marL="285750" indent="-285750">
              <a:buFont typeface="Wingdings" panose="05000000000000000000" pitchFamily="2" charset="2"/>
              <a:buChar char="Ø"/>
            </a:pPr>
            <a:r>
              <a:rPr lang="cs-CZ" sz="1600" dirty="0"/>
              <a:t>Předsednictvo Rady kvality</a:t>
            </a:r>
          </a:p>
          <a:p>
            <a:pPr marL="285750" indent="-285750">
              <a:buFont typeface="Wingdings" panose="05000000000000000000" pitchFamily="2" charset="2"/>
              <a:buChar char="Ø"/>
            </a:pPr>
            <a:r>
              <a:rPr lang="cs-CZ" sz="1600" dirty="0"/>
              <a:t>Rada kvality</a:t>
            </a:r>
          </a:p>
          <a:p>
            <a:endParaRPr lang="cs-CZ" sz="1600" dirty="0"/>
          </a:p>
          <a:p>
            <a:pPr marL="285750" indent="-285750">
              <a:buFont typeface="Wingdings" panose="05000000000000000000" pitchFamily="2" charset="2"/>
              <a:buChar char="Ø"/>
            </a:pPr>
            <a:r>
              <a:rPr lang="cs-CZ" sz="1600" b="1" u="sng" dirty="0"/>
              <a:t>Odborné sekce Rady kvality: </a:t>
            </a:r>
          </a:p>
          <a:p>
            <a:r>
              <a:rPr lang="cs-CZ" sz="1600" dirty="0"/>
              <a:t>OS 1 - Kvalita v průmyslu (vč. obranného a bezpečnostního průmyslu),</a:t>
            </a:r>
          </a:p>
          <a:p>
            <a:r>
              <a:rPr lang="cs-CZ" sz="1600" dirty="0"/>
              <a:t>stavebnictví, energetice a dopravě</a:t>
            </a:r>
          </a:p>
          <a:p>
            <a:r>
              <a:rPr lang="cs-CZ" sz="1600" dirty="0"/>
              <a:t>OS 2 - Kvalita v obchodě, cestovním ruchu, výrobcích, službách a ochrana</a:t>
            </a:r>
          </a:p>
          <a:p>
            <a:r>
              <a:rPr lang="cs-CZ" sz="1600" dirty="0"/>
              <a:t>spotřebitele</a:t>
            </a:r>
          </a:p>
          <a:p>
            <a:r>
              <a:rPr lang="sv-SE" sz="1600" dirty="0"/>
              <a:t>OS 3 - Kvalita ve veřejném sektoru</a:t>
            </a:r>
          </a:p>
          <a:p>
            <a:r>
              <a:rPr lang="cs-CZ" sz="1600" dirty="0"/>
              <a:t>OS 4 - Kvalita a udržitelný rozvoj</a:t>
            </a:r>
          </a:p>
          <a:p>
            <a:r>
              <a:rPr lang="cs-CZ" sz="1600" dirty="0"/>
              <a:t>OS 5 - Infrastruktura kvality</a:t>
            </a:r>
          </a:p>
          <a:p>
            <a:r>
              <a:rPr lang="pt-BR" sz="1600" dirty="0"/>
              <a:t>OS 6 - Kvalita v rodinném podnikání</a:t>
            </a:r>
            <a:endParaRPr lang="cs-CZ" sz="1600" dirty="0"/>
          </a:p>
          <a:p>
            <a:endParaRPr lang="pt-BR" sz="1600" dirty="0"/>
          </a:p>
          <a:p>
            <a:pPr marL="285750" indent="-285750">
              <a:buFont typeface="Wingdings" panose="05000000000000000000" pitchFamily="2" charset="2"/>
              <a:buChar char="Ø"/>
            </a:pPr>
            <a:r>
              <a:rPr lang="cs-CZ" sz="1600" dirty="0"/>
              <a:t>Činnosti Rady kvality podporuje její sekretariát zřízený v MPO.</a:t>
            </a:r>
          </a:p>
          <a:p>
            <a:endParaRPr lang="cs-CZ" b="1" dirty="0"/>
          </a:p>
          <a:p>
            <a:endParaRPr lang="cs-CZ" b="1" dirty="0"/>
          </a:p>
          <a:p>
            <a:endParaRPr lang="cs-CZ" dirty="0"/>
          </a:p>
        </p:txBody>
      </p:sp>
    </p:spTree>
    <p:extLst>
      <p:ext uri="{BB962C8B-B14F-4D97-AF65-F5344CB8AC3E}">
        <p14:creationId xmlns:p14="http://schemas.microsoft.com/office/powerpoint/2010/main" xmlns="" val="2196175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Polopravdy a mýty o neziskových organizacích</a:t>
            </a:r>
            <a:endParaRPr lang="cs-CZ" dirty="0"/>
          </a:p>
        </p:txBody>
      </p:sp>
      <p:sp>
        <p:nvSpPr>
          <p:cNvPr id="3" name="TextovéPole 2"/>
          <p:cNvSpPr txBox="1"/>
          <p:nvPr/>
        </p:nvSpPr>
        <p:spPr>
          <a:xfrm>
            <a:off x="611560" y="1628800"/>
            <a:ext cx="8136904" cy="646331"/>
          </a:xfrm>
          <a:prstGeom prst="rect">
            <a:avLst/>
          </a:prstGeom>
          <a:noFill/>
        </p:spPr>
        <p:txBody>
          <a:bodyPr wrap="square" rtlCol="0">
            <a:spAutoFit/>
          </a:bodyPr>
          <a:lstStyle/>
          <a:p>
            <a:endParaRPr lang="cs-CZ" dirty="0"/>
          </a:p>
          <a:p>
            <a:endParaRPr lang="cs-CZ" dirty="0"/>
          </a:p>
        </p:txBody>
      </p:sp>
      <p:sp>
        <p:nvSpPr>
          <p:cNvPr id="5" name="Obdélník 4"/>
          <p:cNvSpPr/>
          <p:nvPr/>
        </p:nvSpPr>
        <p:spPr>
          <a:xfrm>
            <a:off x="683568" y="1484783"/>
            <a:ext cx="7776864" cy="4071114"/>
          </a:xfrm>
          <a:prstGeom prst="rect">
            <a:avLst/>
          </a:prstGeom>
        </p:spPr>
        <p:txBody>
          <a:bodyPr wrap="square">
            <a:spAutoFit/>
          </a:bodyPr>
          <a:lstStyle/>
          <a:p>
            <a:pPr lvl="0">
              <a:lnSpc>
                <a:spcPct val="170000"/>
              </a:lnSpc>
              <a:buFont typeface="Wingdings" pitchFamily="2" charset="2"/>
              <a:buChar char="Ø"/>
            </a:pPr>
            <a:r>
              <a:rPr lang="cs-CZ" sz="1400" dirty="0" smtClean="0"/>
              <a:t>Neziskové organizace jsou zřizovány státem (státní organizace)</a:t>
            </a:r>
          </a:p>
          <a:p>
            <a:pPr lvl="0">
              <a:lnSpc>
                <a:spcPct val="170000"/>
              </a:lnSpc>
              <a:buFont typeface="Wingdings" pitchFamily="2" charset="2"/>
              <a:buChar char="Ø"/>
            </a:pPr>
            <a:r>
              <a:rPr lang="cs-CZ" sz="1400" dirty="0" smtClean="0"/>
              <a:t>Neziskové organizace mají ze zákona zajištěno financování (hospodaří s finančními prostředky státu)</a:t>
            </a:r>
          </a:p>
          <a:p>
            <a:pPr lvl="0">
              <a:lnSpc>
                <a:spcPct val="170000"/>
              </a:lnSpc>
              <a:buFont typeface="Wingdings" pitchFamily="2" charset="2"/>
              <a:buChar char="Ø"/>
            </a:pPr>
            <a:r>
              <a:rPr lang="cs-CZ" sz="1400" dirty="0" smtClean="0"/>
              <a:t>Neziskové organizace nemají žádné provozní náklady, resp. ty jsou jim plně kryty z prostředků zřizovatele (státu)</a:t>
            </a:r>
          </a:p>
          <a:p>
            <a:pPr lvl="0">
              <a:lnSpc>
                <a:spcPct val="170000"/>
              </a:lnSpc>
              <a:buFont typeface="Wingdings" pitchFamily="2" charset="2"/>
              <a:buChar char="Ø"/>
            </a:pPr>
            <a:r>
              <a:rPr lang="cs-CZ" sz="1400" dirty="0" smtClean="0"/>
              <a:t>Neziskové organizace neplánují, resp. nepotřebují plánovat, existují z obecně přijatých garancí a jistot</a:t>
            </a:r>
          </a:p>
          <a:p>
            <a:pPr lvl="0">
              <a:lnSpc>
                <a:spcPct val="170000"/>
              </a:lnSpc>
              <a:buFont typeface="Wingdings" pitchFamily="2" charset="2"/>
              <a:buChar char="Ø"/>
            </a:pPr>
            <a:r>
              <a:rPr lang="cs-CZ" sz="1400" dirty="0" smtClean="0"/>
              <a:t>Neziskové organizace nemají a nepotřebují žádné strategie (strategické řízení, strategické rozhodování apod.)</a:t>
            </a:r>
          </a:p>
          <a:p>
            <a:pPr lvl="0">
              <a:lnSpc>
                <a:spcPct val="170000"/>
              </a:lnSpc>
              <a:buFont typeface="Wingdings" pitchFamily="2" charset="2"/>
              <a:buChar char="Ø"/>
            </a:pPr>
            <a:r>
              <a:rPr lang="cs-CZ" sz="1400" dirty="0" smtClean="0"/>
              <a:t>Management neziskových organizací je většinou o jednom člověku (řediteli)</a:t>
            </a:r>
          </a:p>
          <a:p>
            <a:pPr lvl="0">
              <a:lnSpc>
                <a:spcPct val="170000"/>
              </a:lnSpc>
              <a:buFont typeface="Wingdings" pitchFamily="2" charset="2"/>
              <a:buChar char="Ø"/>
            </a:pPr>
            <a:r>
              <a:rPr lang="cs-CZ" sz="1400" dirty="0" smtClean="0"/>
              <a:t>Neziskové organizace nepodnikají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Rada kvality ČR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4370427"/>
          </a:xfrm>
          <a:prstGeom prst="rect">
            <a:avLst/>
          </a:prstGeom>
          <a:noFill/>
        </p:spPr>
        <p:txBody>
          <a:bodyPr wrap="square" rtlCol="0">
            <a:spAutoFit/>
          </a:bodyPr>
          <a:lstStyle/>
          <a:p>
            <a:r>
              <a:rPr lang="cs-CZ" sz="1600" b="1" u="sng" dirty="0"/>
              <a:t>Hlavní aktivity Rady kvality v roce 2020 </a:t>
            </a:r>
          </a:p>
          <a:p>
            <a:endParaRPr lang="cs-CZ" sz="1600" dirty="0"/>
          </a:p>
          <a:p>
            <a:pPr>
              <a:buFont typeface="Wingdings" pitchFamily="2" charset="2"/>
              <a:buChar char="Ø"/>
            </a:pPr>
            <a:r>
              <a:rPr lang="cs-CZ" sz="1600" dirty="0"/>
              <a:t>Národní ceny kvality </a:t>
            </a:r>
          </a:p>
          <a:p>
            <a:pPr>
              <a:buFont typeface="Wingdings" pitchFamily="2" charset="2"/>
              <a:buChar char="Ø"/>
            </a:pPr>
            <a:r>
              <a:rPr lang="cs-CZ" sz="1600" dirty="0"/>
              <a:t>Ceny hejtmana ( JČK, </a:t>
            </a:r>
            <a:r>
              <a:rPr lang="cs-CZ" sz="1600" dirty="0" smtClean="0"/>
              <a:t>MSK) </a:t>
            </a:r>
            <a:endParaRPr lang="cs-CZ" sz="1600" dirty="0"/>
          </a:p>
          <a:p>
            <a:pPr>
              <a:buFont typeface="Wingdings" pitchFamily="2" charset="2"/>
              <a:buChar char="Ø"/>
            </a:pPr>
            <a:r>
              <a:rPr lang="cs-CZ" sz="1600" dirty="0"/>
              <a:t>Akce a projekty odborných sekcí Rady kvality ČR </a:t>
            </a:r>
          </a:p>
          <a:p>
            <a:pPr>
              <a:buFont typeface="Wingdings" pitchFamily="2" charset="2"/>
              <a:buChar char="Ø"/>
            </a:pPr>
            <a:r>
              <a:rPr lang="cs-CZ" sz="1600" dirty="0"/>
              <a:t>Kampaň Česká kvalita </a:t>
            </a:r>
          </a:p>
          <a:p>
            <a:pPr>
              <a:buFont typeface="Wingdings" pitchFamily="2" charset="2"/>
              <a:buChar char="Ø"/>
            </a:pPr>
            <a:r>
              <a:rPr lang="cs-CZ" sz="1600" dirty="0"/>
              <a:t>Příprava nového webu </a:t>
            </a:r>
            <a:r>
              <a:rPr lang="cs-CZ" sz="1600" dirty="0">
                <a:solidFill>
                  <a:srgbClr val="0070C0"/>
                </a:solidFill>
              </a:rPr>
              <a:t>(</a:t>
            </a:r>
            <a:r>
              <a:rPr lang="cs-CZ" sz="1600" dirty="0">
                <a:solidFill>
                  <a:srgbClr val="0070C0"/>
                </a:solidFill>
                <a:hlinkClick r:id="rId2"/>
              </a:rPr>
              <a:t>www.narodniportal.cz</a:t>
            </a:r>
            <a:r>
              <a:rPr lang="cs-CZ" sz="1600" dirty="0"/>
              <a:t>)</a:t>
            </a:r>
          </a:p>
          <a:p>
            <a:pPr>
              <a:buFont typeface="Wingdings" pitchFamily="2" charset="2"/>
              <a:buChar char="Ø"/>
            </a:pPr>
            <a:r>
              <a:rPr lang="cs-CZ" sz="1600" dirty="0"/>
              <a:t>Příprava NPK</a:t>
            </a:r>
          </a:p>
          <a:p>
            <a:pPr>
              <a:buFont typeface="Wingdings" pitchFamily="2" charset="2"/>
              <a:buChar char="Ø"/>
            </a:pPr>
            <a:endParaRPr lang="cs-CZ" sz="1600" dirty="0"/>
          </a:p>
          <a:p>
            <a:pPr>
              <a:buFont typeface="Wingdings" pitchFamily="2" charset="2"/>
              <a:buChar char="Ø"/>
            </a:pPr>
            <a:r>
              <a:rPr lang="cs-CZ" sz="1600" dirty="0"/>
              <a:t>Nové kategorie Národních cen (Digitální stát, Byznys, Chytré inovace) </a:t>
            </a:r>
          </a:p>
          <a:p>
            <a:pPr>
              <a:buFont typeface="Wingdings" pitchFamily="2" charset="2"/>
              <a:buChar char="Ø"/>
            </a:pPr>
            <a:r>
              <a:rPr lang="cs-CZ" sz="1600" dirty="0"/>
              <a:t>Nově pořádána Národní cena ČR za kvalitu v rodinném podnikání dle vlastních pravidel</a:t>
            </a:r>
          </a:p>
          <a:p>
            <a:pPr>
              <a:buFont typeface="Wingdings" pitchFamily="2" charset="2"/>
              <a:buChar char="Ø"/>
            </a:pPr>
            <a:r>
              <a:rPr lang="cs-CZ" sz="1600" dirty="0"/>
              <a:t> Zjednodušení systému oceňování – 36 cen (z toho 3 pro absolutní vítěze v programech Start plus, Excelence a CSR)</a:t>
            </a:r>
          </a:p>
          <a:p>
            <a:endParaRPr lang="cs-CZ" b="1" dirty="0"/>
          </a:p>
          <a:p>
            <a:endParaRPr lang="cs-CZ" b="1" dirty="0"/>
          </a:p>
          <a:p>
            <a:endParaRPr lang="cs-CZ" dirty="0"/>
          </a:p>
        </p:txBody>
      </p:sp>
    </p:spTree>
    <p:extLst>
      <p:ext uri="{BB962C8B-B14F-4D97-AF65-F5344CB8AC3E}">
        <p14:creationId xmlns:p14="http://schemas.microsoft.com/office/powerpoint/2010/main" xmlns="" val="372946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Ceny hejtmana za CSR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pic>
        <p:nvPicPr>
          <p:cNvPr id="7" name="Obrázek 6" descr="2.png">
            <a:extLst>
              <a:ext uri="{FF2B5EF4-FFF2-40B4-BE49-F238E27FC236}">
                <a16:creationId xmlns:a16="http://schemas.microsoft.com/office/drawing/2014/main" xmlns="" id="{BBAAF6E3-5F25-41ED-AB1E-B0F359C18316}"/>
              </a:ext>
            </a:extLst>
          </p:cNvPr>
          <p:cNvPicPr>
            <a:picLocks noChangeAspect="1"/>
          </p:cNvPicPr>
          <p:nvPr/>
        </p:nvPicPr>
        <p:blipFill>
          <a:blip r:embed="rId2" cstate="print"/>
          <a:stretch>
            <a:fillRect/>
          </a:stretch>
        </p:blipFill>
        <p:spPr>
          <a:xfrm>
            <a:off x="539552" y="980728"/>
            <a:ext cx="8068802" cy="5115639"/>
          </a:xfrm>
          <a:prstGeom prst="rect">
            <a:avLst/>
          </a:prstGeom>
        </p:spPr>
      </p:pic>
    </p:spTree>
    <p:extLst>
      <p:ext uri="{BB962C8B-B14F-4D97-AF65-F5344CB8AC3E}">
        <p14:creationId xmlns:p14="http://schemas.microsoft.com/office/powerpoint/2010/main" xmlns="" val="181356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139869"/>
          </a:xfrm>
          <a:prstGeom prst="rect">
            <a:avLst/>
          </a:prstGeom>
          <a:noFill/>
        </p:spPr>
        <p:txBody>
          <a:bodyPr wrap="square" rtlCol="0">
            <a:spAutoFit/>
          </a:bodyPr>
          <a:lstStyle/>
          <a:p>
            <a:r>
              <a:rPr lang="cs-CZ" sz="1600" b="1" dirty="0"/>
              <a:t>Byznys model (obchodní model, podnikatelský model) obvykle popisuje, jak organizace vytváří, dodává a získává (zachycuje) hodnotu.</a:t>
            </a:r>
          </a:p>
          <a:p>
            <a:endParaRPr lang="cs-CZ" sz="1600" b="1" dirty="0"/>
          </a:p>
          <a:p>
            <a:r>
              <a:rPr lang="cs-CZ" sz="1600" dirty="0"/>
              <a:t>Byznys model pomáhá nalézt zjednodušené znázornění toho, co je hodnota poskytovaná zákazníkovi, jak je v podniku vytvářena a s jakými finančními důsledky.</a:t>
            </a:r>
            <a:endParaRPr lang="cs-CZ" sz="1600" b="1" dirty="0"/>
          </a:p>
          <a:p>
            <a:endParaRPr lang="cs-CZ" sz="1600" dirty="0"/>
          </a:p>
          <a:p>
            <a:r>
              <a:rPr lang="pl-PL" sz="1600" b="1" u="sng" dirty="0"/>
              <a:t>Hodnota</a:t>
            </a:r>
            <a:r>
              <a:rPr lang="pl-PL" sz="1600" dirty="0"/>
              <a:t> je v podnikání a byznysu důležitý pojem a prvek. </a:t>
            </a:r>
          </a:p>
          <a:p>
            <a:endParaRPr lang="pl-PL" sz="1600" dirty="0"/>
          </a:p>
          <a:p>
            <a:r>
              <a:rPr lang="cs-CZ" sz="1600" dirty="0"/>
              <a:t>- osobní hodnoty (majitelů/podnikatelů, manažerů, zaměstnanců…),</a:t>
            </a:r>
          </a:p>
          <a:p>
            <a:r>
              <a:rPr lang="cs-CZ" sz="1600" dirty="0"/>
              <a:t>- organizační hodnoty – soubor hodnot, které prosazuje (vědomě i nevědomě) organizace ve své organizační kultuře,</a:t>
            </a:r>
          </a:p>
          <a:p>
            <a:r>
              <a:rPr lang="cs-CZ" sz="1600" dirty="0"/>
              <a:t>- ekonomická hodnota – </a:t>
            </a:r>
            <a:r>
              <a:rPr lang="cs-CZ" sz="1600" dirty="0" err="1"/>
              <a:t>hodnota</a:t>
            </a:r>
            <a:r>
              <a:rPr lang="cs-CZ" sz="1600" dirty="0"/>
              <a:t> produktu/služby, vyjádřená ekonomickým/finančním parametrem (dále se dělí – přidaná, celní…),</a:t>
            </a:r>
          </a:p>
          <a:p>
            <a:r>
              <a:rPr lang="cs-CZ" sz="1600" dirty="0"/>
              <a:t>- hodnota pro zákazníka (a další zainteresované strany) – to, co zákazník dostane ze vynaložené peníze komplexně a je velmi subjektivní (pohodlí, úspora času, novost, jistota, vztah…).</a:t>
            </a:r>
          </a:p>
          <a:p>
            <a:endParaRPr lang="cs-CZ" dirty="0"/>
          </a:p>
          <a:p>
            <a:endParaRPr lang="cs-CZ" b="1" dirty="0"/>
          </a:p>
          <a:p>
            <a:endParaRPr lang="cs-CZ" b="1" dirty="0"/>
          </a:p>
          <a:p>
            <a:endParaRPr lang="cs-CZ" dirty="0"/>
          </a:p>
        </p:txBody>
      </p:sp>
    </p:spTree>
    <p:extLst>
      <p:ext uri="{BB962C8B-B14F-4D97-AF65-F5344CB8AC3E}">
        <p14:creationId xmlns:p14="http://schemas.microsoft.com/office/powerpoint/2010/main" xmlns="" val="4266419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2646878"/>
          </a:xfrm>
          <a:prstGeom prst="rect">
            <a:avLst/>
          </a:prstGeom>
          <a:noFill/>
        </p:spPr>
        <p:txBody>
          <a:bodyPr wrap="square" rtlCol="0">
            <a:spAutoFit/>
          </a:bodyPr>
          <a:lstStyle/>
          <a:p>
            <a:r>
              <a:rPr lang="cs-CZ" sz="1600" dirty="0"/>
              <a:t>Hodnota jako taková se vztahuje k produktu (výrobku či službě), procesu, aktivům, nebo činnostem, spojeným s náklady. Hodnotová pozice podniku není v organizaci vymezena pouze tím, co znamená pro zákazníka, který chce hodnotu a chce za ni zaplatit, ale pozornost je třeba věnovat i tomu, jak zákazníkovi hodnotu zabezpečit – a to pomocí hodnotového řetězce.</a:t>
            </a:r>
          </a:p>
          <a:p>
            <a:endParaRPr lang="cs-CZ" sz="1600" dirty="0"/>
          </a:p>
          <a:p>
            <a:endParaRPr lang="cs-CZ" sz="1600" dirty="0"/>
          </a:p>
          <a:p>
            <a:endParaRPr lang="cs-CZ" b="1" dirty="0"/>
          </a:p>
          <a:p>
            <a:endParaRPr lang="cs-CZ" b="1" dirty="0"/>
          </a:p>
          <a:p>
            <a:endParaRPr lang="cs-CZ" dirty="0"/>
          </a:p>
        </p:txBody>
      </p:sp>
      <p:pic>
        <p:nvPicPr>
          <p:cNvPr id="7" name="Obrázek 6" descr="1.png"/>
          <p:cNvPicPr>
            <a:picLocks noChangeAspect="1"/>
          </p:cNvPicPr>
          <p:nvPr/>
        </p:nvPicPr>
        <p:blipFill>
          <a:blip r:embed="rId2" cstate="print"/>
          <a:stretch>
            <a:fillRect/>
          </a:stretch>
        </p:blipFill>
        <p:spPr>
          <a:xfrm>
            <a:off x="827584" y="2996952"/>
            <a:ext cx="7068537" cy="288647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4616648"/>
          </a:xfrm>
          <a:prstGeom prst="rect">
            <a:avLst/>
          </a:prstGeom>
          <a:noFill/>
        </p:spPr>
        <p:txBody>
          <a:bodyPr wrap="square" rtlCol="0">
            <a:spAutoFit/>
          </a:bodyPr>
          <a:lstStyle/>
          <a:p>
            <a:r>
              <a:rPr lang="cs-CZ" sz="1600" dirty="0" err="1"/>
              <a:t>Chesbrough</a:t>
            </a:r>
            <a:r>
              <a:rPr lang="cs-CZ" sz="1600" dirty="0"/>
              <a:t> (2002) definoval </a:t>
            </a:r>
            <a:r>
              <a:rPr lang="cs-CZ" sz="1600" b="1" u="sng" dirty="0"/>
              <a:t>základní funkce byznys modelů </a:t>
            </a:r>
            <a:r>
              <a:rPr lang="cs-CZ" sz="1600" dirty="0"/>
              <a:t>následovně: </a:t>
            </a:r>
          </a:p>
          <a:p>
            <a:endParaRPr lang="cs-CZ" sz="1600" dirty="0"/>
          </a:p>
          <a:p>
            <a:pPr>
              <a:buFont typeface="Wingdings" pitchFamily="2" charset="2"/>
              <a:buChar char="ü"/>
            </a:pPr>
            <a:r>
              <a:rPr lang="cs-CZ" sz="1600" dirty="0"/>
              <a:t>byznys model má formulovat hodnotové pozice – jakou nabídku firma poskytuje zákazníkovi (na základě tvorby hodnoty založenou na využití dané technologie), </a:t>
            </a:r>
          </a:p>
          <a:p>
            <a:pPr>
              <a:buFont typeface="Wingdings" pitchFamily="2" charset="2"/>
              <a:buChar char="ü"/>
            </a:pPr>
            <a:r>
              <a:rPr lang="cs-CZ" sz="1600" dirty="0"/>
              <a:t>identifikovat tržní segment – ve kterém je tato technologie uživatelům užitečná a pro jaký účel,</a:t>
            </a:r>
          </a:p>
          <a:p>
            <a:pPr>
              <a:buFont typeface="Wingdings" pitchFamily="2" charset="2"/>
              <a:buChar char="ü"/>
            </a:pPr>
            <a:r>
              <a:rPr lang="cs-CZ" sz="1600" dirty="0"/>
              <a:t>definovat strukturu hodnotového řetězce v rámci firmy, požadovaného k tvorbě a distribuci nabídky,</a:t>
            </a:r>
          </a:p>
          <a:p>
            <a:pPr>
              <a:buFont typeface="Wingdings" pitchFamily="2" charset="2"/>
              <a:buChar char="ü"/>
            </a:pPr>
            <a:r>
              <a:rPr lang="cs-CZ" sz="1600" dirty="0"/>
              <a:t>ocenit strukturu nákladů a potenciál zisku z výroby nabídky, danou pozicí hodnoty a struktury vybraného hodnotového řetězce,</a:t>
            </a:r>
          </a:p>
          <a:p>
            <a:pPr>
              <a:buFont typeface="Wingdings" pitchFamily="2" charset="2"/>
              <a:buChar char="ü"/>
            </a:pPr>
            <a:r>
              <a:rPr lang="cs-CZ" sz="1600" dirty="0"/>
              <a:t>popsat pozici firmy v rámci hodnotové sítě spojující dodavatele a odběratele, zahrnující identifikaci potenciálních konkurentů a komplementů,</a:t>
            </a:r>
          </a:p>
          <a:p>
            <a:pPr>
              <a:buFont typeface="Wingdings" pitchFamily="2" charset="2"/>
              <a:buChar char="ü"/>
            </a:pPr>
            <a:r>
              <a:rPr lang="cs-CZ" sz="1600" dirty="0"/>
              <a:t>formulovat konkurenční strategii, kterou firma získá a udrží konkurenční výhodu před soupeři</a:t>
            </a:r>
          </a:p>
          <a:p>
            <a:endParaRPr lang="cs-CZ" sz="1600" dirty="0"/>
          </a:p>
          <a:p>
            <a:endParaRPr lang="cs-CZ" b="1" dirty="0"/>
          </a:p>
          <a:p>
            <a:endParaRPr lang="cs-CZ" b="1" dirty="0"/>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4862870"/>
          </a:xfrm>
          <a:prstGeom prst="rect">
            <a:avLst/>
          </a:prstGeom>
          <a:noFill/>
        </p:spPr>
        <p:txBody>
          <a:bodyPr wrap="square" rtlCol="0">
            <a:spAutoFit/>
          </a:bodyPr>
          <a:lstStyle/>
          <a:p>
            <a:r>
              <a:rPr lang="cs-CZ" sz="1600" b="1" dirty="0"/>
              <a:t>„Business model“ </a:t>
            </a:r>
            <a:r>
              <a:rPr lang="cs-CZ" sz="1600" dirty="0"/>
              <a:t>je komplexní a měl by oslovit všechny potenciální investory, dárce a podporovatele. </a:t>
            </a:r>
          </a:p>
          <a:p>
            <a:endParaRPr lang="cs-CZ" sz="1600" dirty="0"/>
          </a:p>
          <a:p>
            <a:r>
              <a:rPr lang="cs-CZ" sz="1600" dirty="0"/>
              <a:t>Od klasického podnikatelského záměru se plány a modely v </a:t>
            </a:r>
            <a:r>
              <a:rPr lang="cs-CZ" sz="1600" dirty="0" smtClean="0"/>
              <a:t>CSR </a:t>
            </a:r>
            <a:r>
              <a:rPr lang="cs-CZ" sz="1600" dirty="0"/>
              <a:t>podnikání liší velice nepatrně. Oba jsou založeny na poptávce po dané službě či produktu, ale navíc se přidává zhodnocení společenské hodnoty a jeho udržitelnost. </a:t>
            </a:r>
          </a:p>
          <a:p>
            <a:endParaRPr lang="cs-CZ" sz="1600" dirty="0"/>
          </a:p>
          <a:p>
            <a:r>
              <a:rPr lang="cs-CZ" sz="1600" b="1" u="sng" dirty="0"/>
              <a:t>Základní části plánů (modelů):</a:t>
            </a:r>
          </a:p>
          <a:p>
            <a:pPr>
              <a:buFont typeface="Wingdings" pitchFamily="2" charset="2"/>
              <a:buChar char="Ø"/>
            </a:pPr>
            <a:r>
              <a:rPr lang="cs-CZ" sz="1600" dirty="0"/>
              <a:t>organizace – tvorba vize, mise, cílů, hodnot, volba právní formy, organizační struktury, </a:t>
            </a:r>
          </a:p>
          <a:p>
            <a:pPr>
              <a:buFont typeface="Wingdings" pitchFamily="2" charset="2"/>
              <a:buChar char="Ø"/>
            </a:pPr>
            <a:r>
              <a:rPr lang="cs-CZ" sz="1600" dirty="0"/>
              <a:t>dlouhodobá udržitelnost – cílová skupina, rozbor trhu, zdrojů z dlouhodobého pohledu, produkt, </a:t>
            </a:r>
          </a:p>
          <a:p>
            <a:pPr>
              <a:buFont typeface="Wingdings" pitchFamily="2" charset="2"/>
              <a:buChar char="Ø"/>
            </a:pPr>
            <a:r>
              <a:rPr lang="cs-CZ" sz="1600" dirty="0"/>
              <a:t>způsobilosti – kompetence k vedení a řízení lidí, </a:t>
            </a:r>
            <a:r>
              <a:rPr lang="cs-CZ" sz="1600" dirty="0" err="1"/>
              <a:t>fundraisingové</a:t>
            </a:r>
            <a:r>
              <a:rPr lang="cs-CZ" sz="1600" dirty="0"/>
              <a:t> aktivity, marketingový plán, finanční management, </a:t>
            </a:r>
          </a:p>
          <a:p>
            <a:pPr>
              <a:buFont typeface="Wingdings" pitchFamily="2" charset="2"/>
              <a:buChar char="Ø"/>
            </a:pPr>
            <a:r>
              <a:rPr lang="cs-CZ" sz="1600" dirty="0"/>
              <a:t>rozvoj – návrh strategie, posilování image, rozvoj intelektuálního kapitálu, sledování nových příležitostí</a:t>
            </a:r>
          </a:p>
          <a:p>
            <a:endParaRPr lang="cs-CZ" b="1" dirty="0"/>
          </a:p>
          <a:p>
            <a:endParaRPr lang="cs-CZ" b="1" dirty="0"/>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sp>
        <p:nvSpPr>
          <p:cNvPr id="7" name="TextovéPole 6"/>
          <p:cNvSpPr txBox="1"/>
          <p:nvPr/>
        </p:nvSpPr>
        <p:spPr>
          <a:xfrm>
            <a:off x="467544" y="1628800"/>
            <a:ext cx="8280920" cy="4031873"/>
          </a:xfrm>
          <a:prstGeom prst="rect">
            <a:avLst/>
          </a:prstGeom>
          <a:noFill/>
        </p:spPr>
        <p:txBody>
          <a:bodyPr wrap="square" rtlCol="0">
            <a:spAutoFit/>
          </a:bodyPr>
          <a:lstStyle/>
          <a:p>
            <a:r>
              <a:rPr lang="cs-CZ" sz="1600" b="1" dirty="0"/>
              <a:t>Podnikatelské plány </a:t>
            </a:r>
            <a:r>
              <a:rPr lang="cs-CZ" sz="1600" dirty="0"/>
              <a:t>se používají </a:t>
            </a:r>
            <a:r>
              <a:rPr lang="cs-CZ" sz="1600" b="1" dirty="0"/>
              <a:t>interně jako nástroje řízení a plánování </a:t>
            </a:r>
            <a:r>
              <a:rPr lang="cs-CZ" sz="1600" dirty="0" smtClean="0"/>
              <a:t>pro  </a:t>
            </a:r>
            <a:r>
              <a:rPr lang="cs-CZ" sz="1600" dirty="0"/>
              <a:t>podnikatele a </a:t>
            </a:r>
            <a:r>
              <a:rPr lang="cs-CZ" sz="1600" b="1" dirty="0"/>
              <a:t>externě jako investiční nabídka pro potenciální investory </a:t>
            </a:r>
            <a:r>
              <a:rPr lang="cs-CZ" sz="1600" dirty="0"/>
              <a:t>(dárce a věřitele).</a:t>
            </a:r>
          </a:p>
          <a:p>
            <a:r>
              <a:rPr lang="cs-CZ" sz="1600" dirty="0"/>
              <a:t>Zamýšlený účel podnikatelského plánu bude později diktovat jeho klíčový obsah a podobu. Při interním použití je třeba, aby plán byl navržen tak, aby sloužil jako strategický a provozní plán pro </a:t>
            </a:r>
            <a:r>
              <a:rPr lang="cs-CZ" sz="1600" dirty="0" smtClean="0"/>
              <a:t>provoz </a:t>
            </a:r>
            <a:r>
              <a:rPr lang="cs-CZ" sz="1600" dirty="0"/>
              <a:t>podniku. </a:t>
            </a:r>
          </a:p>
          <a:p>
            <a:endParaRPr lang="cs-CZ" sz="1600" dirty="0"/>
          </a:p>
          <a:p>
            <a:r>
              <a:rPr lang="cs-CZ" sz="1600" dirty="0"/>
              <a:t>Naopak investoři mají zájem o část zabývající se životaschopností podniku a chtějí zhodnotit potenciální návratnost investic (sociální anebo finanční). </a:t>
            </a:r>
            <a:endParaRPr lang="cs-CZ" sz="1600" dirty="0" smtClean="0"/>
          </a:p>
          <a:p>
            <a:endParaRPr lang="cs-CZ" sz="1600" dirty="0" smtClean="0"/>
          </a:p>
          <a:p>
            <a:r>
              <a:rPr lang="cs-CZ" sz="1600" dirty="0" smtClean="0"/>
              <a:t>Tradiční </a:t>
            </a:r>
            <a:r>
              <a:rPr lang="cs-CZ" sz="1600" dirty="0"/>
              <a:t>dárci se obvykle zaměřují na sociální cíle, předpokládaný dopad na cílovou skupinu, organizační strukturu a rozpočet. </a:t>
            </a:r>
            <a:endParaRPr lang="cs-CZ" sz="1600" dirty="0" smtClean="0"/>
          </a:p>
          <a:p>
            <a:endParaRPr lang="cs-CZ" sz="1600" dirty="0" smtClean="0"/>
          </a:p>
          <a:p>
            <a:r>
              <a:rPr lang="cs-CZ" sz="1600" dirty="0" smtClean="0"/>
              <a:t>Zatímco </a:t>
            </a:r>
            <a:r>
              <a:rPr lang="cs-CZ" sz="1600" dirty="0"/>
              <a:t>investoři (věřitelé) se primárně zabývají finančními výnosy, a proto hledají </a:t>
            </a:r>
            <a:r>
              <a:rPr lang="cs-CZ" sz="1600" b="1" dirty="0"/>
              <a:t>životaschopnost obchodního (business) modelu</a:t>
            </a:r>
            <a:r>
              <a:rPr lang="cs-CZ" sz="1600" dirty="0"/>
              <a:t>, konkurenční pozici, obchodní koncepci, realistické finanční projekce a silný manažerský tým.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Podnikatelský plán</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sp>
        <p:nvSpPr>
          <p:cNvPr id="7" name="TextovéPole 6"/>
          <p:cNvSpPr txBox="1"/>
          <p:nvPr/>
        </p:nvSpPr>
        <p:spPr>
          <a:xfrm>
            <a:off x="467544" y="1628800"/>
            <a:ext cx="8280920" cy="4031873"/>
          </a:xfrm>
          <a:prstGeom prst="rect">
            <a:avLst/>
          </a:prstGeom>
          <a:noFill/>
        </p:spPr>
        <p:txBody>
          <a:bodyPr wrap="square" rtlCol="0">
            <a:spAutoFit/>
          </a:bodyPr>
          <a:lstStyle/>
          <a:p>
            <a:r>
              <a:rPr lang="cs-CZ" sz="1600" b="1" dirty="0" smtClean="0"/>
              <a:t>Cílem </a:t>
            </a:r>
            <a:r>
              <a:rPr lang="cs-CZ" sz="1600" b="1" dirty="0"/>
              <a:t>podniku </a:t>
            </a:r>
            <a:r>
              <a:rPr lang="cs-CZ" sz="1600" dirty="0"/>
              <a:t>je vytvářet a udržovat hodnotu pro její příjemce. Je nutné zajistit jasnou strategii k dosažení udržitelnosti. Silný finanční plán je kritickým prvkem trvalého úspěchu organizace.</a:t>
            </a:r>
          </a:p>
          <a:p>
            <a:endParaRPr lang="cs-CZ" sz="1600" dirty="0"/>
          </a:p>
          <a:p>
            <a:r>
              <a:rPr lang="cs-CZ" sz="1600" b="1" dirty="0"/>
              <a:t>Udržitelnost a sociální dopad </a:t>
            </a:r>
            <a:r>
              <a:rPr lang="cs-CZ" sz="1600" dirty="0"/>
              <a:t>je nejdůležitější částí pro sociální investory a dárce. </a:t>
            </a:r>
            <a:endParaRPr lang="cs-CZ" sz="1600" dirty="0" smtClean="0"/>
          </a:p>
          <a:p>
            <a:endParaRPr lang="cs-CZ" sz="1600" dirty="0"/>
          </a:p>
          <a:p>
            <a:r>
              <a:rPr lang="cs-CZ" sz="1600" b="1" dirty="0"/>
              <a:t>Rozpočet</a:t>
            </a:r>
            <a:r>
              <a:rPr lang="cs-CZ" sz="1600" dirty="0"/>
              <a:t>. Rozpočet uvádí náklady a výnosy sociálního podniku.</a:t>
            </a:r>
          </a:p>
          <a:p>
            <a:endParaRPr lang="cs-CZ" sz="1600" dirty="0"/>
          </a:p>
          <a:p>
            <a:r>
              <a:rPr lang="cs-CZ" sz="1600" b="1" dirty="0"/>
              <a:t>Plán peněžních toků (Cash-</a:t>
            </a:r>
            <a:r>
              <a:rPr lang="cs-CZ" sz="1600" b="1" dirty="0" err="1"/>
              <a:t>flow</a:t>
            </a:r>
            <a:r>
              <a:rPr lang="cs-CZ" sz="1600" dirty="0"/>
              <a:t>). Projekce peněžních toků mají zajistit, aby podnik měl dostatek peněz, ze kterých by mohl platit za veškeré zboží a služby, které může potřebovat po celý rok.</a:t>
            </a:r>
          </a:p>
          <a:p>
            <a:endParaRPr lang="cs-CZ" sz="1600" dirty="0"/>
          </a:p>
          <a:p>
            <a:pPr>
              <a:buFont typeface="Wingdings" pitchFamily="2" charset="2"/>
              <a:buChar char="ü"/>
            </a:pPr>
            <a:r>
              <a:rPr lang="cs-CZ" sz="1600" dirty="0"/>
              <a:t>Realistická projekce peněžních toků. </a:t>
            </a:r>
          </a:p>
          <a:p>
            <a:pPr>
              <a:buFont typeface="Wingdings" pitchFamily="2" charset="2"/>
              <a:buChar char="ü"/>
            </a:pPr>
            <a:r>
              <a:rPr lang="cs-CZ" sz="1600" dirty="0"/>
              <a:t>Pesimistická projekce (v níž ukážete dopad jakéhokoli „nejistého“ zdroje příjmů, který není zajištěn). </a:t>
            </a:r>
          </a:p>
          <a:p>
            <a:pPr>
              <a:buFont typeface="Wingdings" pitchFamily="2" charset="2"/>
              <a:buChar char="ü"/>
            </a:pPr>
            <a:r>
              <a:rPr lang="cs-CZ" sz="1600" dirty="0"/>
              <a:t>Optimistická projekce (kde příjmy mohou předčit realistickou projekci).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Podnikatelský plán</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sp>
        <p:nvSpPr>
          <p:cNvPr id="7" name="TextovéPole 6"/>
          <p:cNvSpPr txBox="1"/>
          <p:nvPr/>
        </p:nvSpPr>
        <p:spPr>
          <a:xfrm>
            <a:off x="467544" y="1628800"/>
            <a:ext cx="8280920" cy="3046988"/>
          </a:xfrm>
          <a:prstGeom prst="rect">
            <a:avLst/>
          </a:prstGeom>
          <a:noFill/>
        </p:spPr>
        <p:txBody>
          <a:bodyPr wrap="square" rtlCol="0">
            <a:spAutoFit/>
          </a:bodyPr>
          <a:lstStyle/>
          <a:p>
            <a:r>
              <a:rPr lang="cs-CZ" sz="1600" b="1" dirty="0"/>
              <a:t>Analýza příjmů</a:t>
            </a:r>
            <a:r>
              <a:rPr lang="cs-CZ" sz="1600" dirty="0"/>
              <a:t>. Analýza stanovuje cíle podle typu a zdroje financování a poskytuje jasný obraz o současném mixu zdrojů. Předpoklad finančních příjmů pro krytí finančních potřeb se stanovuje dle rozpočtu a projekce cash </a:t>
            </a:r>
            <a:r>
              <a:rPr lang="cs-CZ" sz="1600" dirty="0" err="1"/>
              <a:t>flow</a:t>
            </a:r>
            <a:r>
              <a:rPr lang="cs-CZ" sz="1600" dirty="0"/>
              <a:t>. Analýza příjmů je zdrojem pro monitorování </a:t>
            </a:r>
            <a:r>
              <a:rPr lang="cs-CZ" sz="1600" dirty="0" err="1"/>
              <a:t>fundraisingu</a:t>
            </a:r>
            <a:r>
              <a:rPr lang="cs-CZ" sz="1600" dirty="0"/>
              <a:t> a činností podniku a slouží jako podklad pro reportování rozboru financování členům správní rady, dárcům, partnerům a dalším zúčastněným stranám. </a:t>
            </a:r>
          </a:p>
          <a:p>
            <a:endParaRPr lang="cs-CZ" sz="1600" dirty="0"/>
          </a:p>
          <a:p>
            <a:r>
              <a:rPr lang="cs-CZ" sz="1600" b="1" dirty="0"/>
              <a:t>Plán </a:t>
            </a:r>
            <a:r>
              <a:rPr lang="cs-CZ" sz="1600" b="1" dirty="0" err="1"/>
              <a:t>fundraisingu</a:t>
            </a:r>
            <a:r>
              <a:rPr lang="cs-CZ" sz="1600" dirty="0"/>
              <a:t>. Navazuje na analýzu příjmů. Jakou celkovou částku potřebujete, abyste mohli implementovat strategii? Na jaké období bude dostačující? (musí odpovídat podnikatelskému plánu). K jakému konkrétnímu účelu (účelům) budou peníze použity? Jaká je pravděpodobnost, že obdržíte finanční prostředky od dárců, které jste identifikovali?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Crowdfunding</a:t>
            </a:r>
            <a:endParaRPr lang="cs-CZ" dirty="0"/>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923330"/>
          </a:xfrm>
          <a:prstGeom prst="rect">
            <a:avLst/>
          </a:prstGeom>
          <a:noFill/>
        </p:spPr>
        <p:txBody>
          <a:bodyPr wrap="square" rtlCol="0">
            <a:spAutoFit/>
          </a:bodyPr>
          <a:lstStyle/>
          <a:p>
            <a:endParaRPr lang="cs-CZ" b="1" dirty="0"/>
          </a:p>
          <a:p>
            <a:endParaRPr lang="cs-CZ" b="1" dirty="0"/>
          </a:p>
          <a:p>
            <a:endParaRPr lang="cs-CZ" dirty="0"/>
          </a:p>
        </p:txBody>
      </p:sp>
      <p:sp>
        <p:nvSpPr>
          <p:cNvPr id="7" name="TextovéPole 6"/>
          <p:cNvSpPr txBox="1"/>
          <p:nvPr/>
        </p:nvSpPr>
        <p:spPr>
          <a:xfrm>
            <a:off x="467544" y="1628800"/>
            <a:ext cx="8280920" cy="4278094"/>
          </a:xfrm>
          <a:prstGeom prst="rect">
            <a:avLst/>
          </a:prstGeom>
          <a:noFill/>
        </p:spPr>
        <p:txBody>
          <a:bodyPr wrap="square" rtlCol="0">
            <a:spAutoFit/>
          </a:bodyPr>
          <a:lstStyle/>
          <a:p>
            <a:r>
              <a:rPr lang="cs-CZ" sz="1600" b="1" dirty="0" err="1"/>
              <a:t>Crowdfunding</a:t>
            </a:r>
            <a:r>
              <a:rPr lang="cs-CZ" sz="1600" dirty="0"/>
              <a:t> vychází z </a:t>
            </a:r>
            <a:r>
              <a:rPr lang="cs-CZ" sz="1600" dirty="0" err="1"/>
              <a:t>crowdsourcingu</a:t>
            </a:r>
            <a:r>
              <a:rPr lang="cs-CZ" sz="1600" dirty="0"/>
              <a:t> (využívání společných zdrojů) za účelem získání kapitálu pro začátek projektu v poslední době s využitím internetu, </a:t>
            </a:r>
            <a:r>
              <a:rPr lang="cs-CZ" sz="1600" dirty="0" err="1"/>
              <a:t>crowdfundingových</a:t>
            </a:r>
            <a:r>
              <a:rPr lang="cs-CZ" sz="1600" dirty="0"/>
              <a:t> platforem či sociálních médií (Rose, 2016).</a:t>
            </a:r>
          </a:p>
          <a:p>
            <a:endParaRPr lang="cs-CZ" sz="1600" dirty="0"/>
          </a:p>
          <a:p>
            <a:r>
              <a:rPr lang="cs-CZ" sz="1600" b="1" u="sng" dirty="0"/>
              <a:t>V oblasti </a:t>
            </a:r>
            <a:r>
              <a:rPr lang="cs-CZ" sz="1600" b="1" u="sng" dirty="0" err="1"/>
              <a:t>crowdfundingu</a:t>
            </a:r>
            <a:r>
              <a:rPr lang="cs-CZ" sz="1600" b="1" u="sng" dirty="0"/>
              <a:t> můžeme najít několik základních modelů dle </a:t>
            </a:r>
            <a:r>
              <a:rPr lang="cs-CZ" sz="1600" b="1" u="sng" dirty="0" err="1"/>
              <a:t>Bradforda</a:t>
            </a:r>
            <a:r>
              <a:rPr lang="cs-CZ" sz="1600" b="1" u="sng" dirty="0"/>
              <a:t> (2012): </a:t>
            </a:r>
          </a:p>
          <a:p>
            <a:pPr>
              <a:buFont typeface="Wingdings" pitchFamily="2" charset="2"/>
              <a:buChar char="ü"/>
            </a:pPr>
            <a:r>
              <a:rPr lang="cs-CZ" sz="1600" dirty="0"/>
              <a:t>Model založený na odměně. Tvůrce projektu nabízí podporovateli odměnu nefinančního charakteru např. poděkování, suvenýr apod. </a:t>
            </a:r>
          </a:p>
          <a:p>
            <a:pPr>
              <a:buFont typeface="Wingdings" pitchFamily="2" charset="2"/>
              <a:buChar char="ü"/>
            </a:pPr>
            <a:r>
              <a:rPr lang="cs-CZ" sz="1600" dirty="0"/>
              <a:t>Model založený na předkupním právu. Zde je v závislosti na částce nabízena zvýhodněná cena při samotném nákupu produktu či služby. </a:t>
            </a:r>
          </a:p>
          <a:p>
            <a:pPr>
              <a:buFont typeface="Wingdings" pitchFamily="2" charset="2"/>
              <a:buChar char="ü"/>
            </a:pPr>
            <a:r>
              <a:rPr lang="cs-CZ" sz="1600" dirty="0"/>
              <a:t>Model založený na darování. Model funguje víceméně na principu sbírky. Motivací investora je především provedení dobrého skutku. Je využíván zejména pro dobročinné účely a mohou je využívat např. neziskové organizace, sociální podniky či charity. </a:t>
            </a:r>
          </a:p>
          <a:p>
            <a:pPr>
              <a:buFont typeface="Wingdings" pitchFamily="2" charset="2"/>
              <a:buChar char="ü"/>
            </a:pPr>
            <a:r>
              <a:rPr lang="cs-CZ" sz="1600" dirty="0"/>
              <a:t>Model úvěrový. Zde jsou shromažďovány na vybrané platformě volné finanční prostředky. Je obvyklé, že „přispěvatelé“ očekávají nejen vrácení částky, ale i úrok. </a:t>
            </a:r>
          </a:p>
          <a:p>
            <a:pPr>
              <a:buFont typeface="Wingdings" pitchFamily="2" charset="2"/>
              <a:buChar char="ü"/>
            </a:pPr>
            <a:r>
              <a:rPr lang="cs-CZ" sz="1600" dirty="0"/>
              <a:t>Model vlastního kapitálu. Cílem je najít investory pro podnikání, kteří se stanou „účastníky vkladem“ ať již ve formě akcií či podílových listů.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Typologie kapitálu</a:t>
            </a:r>
          </a:p>
        </p:txBody>
      </p:sp>
      <p:sp>
        <p:nvSpPr>
          <p:cNvPr id="3" name="TextovéPole 2"/>
          <p:cNvSpPr txBox="1"/>
          <p:nvPr/>
        </p:nvSpPr>
        <p:spPr>
          <a:xfrm>
            <a:off x="611560" y="1628800"/>
            <a:ext cx="8136904" cy="3385542"/>
          </a:xfrm>
          <a:prstGeom prst="rect">
            <a:avLst/>
          </a:prstGeom>
          <a:noFill/>
        </p:spPr>
        <p:txBody>
          <a:bodyPr wrap="square" rtlCol="0">
            <a:spAutoFit/>
          </a:bodyPr>
          <a:lstStyle/>
          <a:p>
            <a:r>
              <a:rPr lang="cs-CZ" sz="1400" b="1" dirty="0"/>
              <a:t>Intelektuální kapitál  </a:t>
            </a:r>
            <a:r>
              <a:rPr lang="cs-CZ" sz="1400" dirty="0"/>
              <a:t>- výsledek kombinace lidského kapitálu, strukturálního kapitálu a kapitálu vztahů</a:t>
            </a:r>
          </a:p>
          <a:p>
            <a:endParaRPr lang="cs-CZ" sz="1400" dirty="0"/>
          </a:p>
          <a:p>
            <a:pPr lvl="0"/>
            <a:r>
              <a:rPr lang="cs-CZ" sz="1400" b="1" dirty="0"/>
              <a:t>Lidský kapitál – </a:t>
            </a:r>
            <a:r>
              <a:rPr lang="cs-CZ" sz="1400" dirty="0"/>
              <a:t>znalosti, které zaměstnanci vezmou sebou, když opouštějí podnik (znalosti, dovednosti, zkušenosti, schopnosti)</a:t>
            </a:r>
          </a:p>
          <a:p>
            <a:pPr lvl="0"/>
            <a:endParaRPr lang="cs-CZ" sz="1400" dirty="0"/>
          </a:p>
          <a:p>
            <a:pPr lvl="0"/>
            <a:r>
              <a:rPr lang="cs-CZ" sz="1400" b="1" dirty="0"/>
              <a:t>Strukturální kapitál </a:t>
            </a:r>
            <a:r>
              <a:rPr lang="cs-CZ" sz="1400" dirty="0"/>
              <a:t>– znalosti, které zůstanou v podniku na konci pracovního dne (organizační postupy, procedury, systémy, kultura, databáze, práva duševního vlastnictví ...) </a:t>
            </a:r>
          </a:p>
          <a:p>
            <a:pPr lvl="0"/>
            <a:endParaRPr lang="cs-CZ" sz="1400" dirty="0"/>
          </a:p>
          <a:p>
            <a:pPr lvl="0"/>
            <a:r>
              <a:rPr lang="cs-CZ" sz="1400" b="1" dirty="0"/>
              <a:t>Kapitál vztahů </a:t>
            </a:r>
            <a:r>
              <a:rPr lang="cs-CZ" sz="1400" dirty="0"/>
              <a:t>– veškerý kapitál spojený s vnějšími vztahy organizace, se zákazníky, dodavateli nebo partnery. </a:t>
            </a:r>
          </a:p>
          <a:p>
            <a:pPr lvl="0"/>
            <a:r>
              <a:rPr lang="cs-CZ" sz="1400" dirty="0"/>
              <a:t>Část je tvořena vztahy společnosti se zájmovými skupinami (investoři, věřitelé, zákazníci, odběratelé apod.) → goodwill</a:t>
            </a:r>
          </a:p>
          <a:p>
            <a:pPr lvl="0"/>
            <a:endParaRPr lang="cs-CZ" sz="1400" dirty="0"/>
          </a:p>
          <a:p>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908215"/>
          </a:xfrm>
          <a:prstGeom prst="rect">
            <a:avLst/>
          </a:prstGeom>
          <a:noFill/>
        </p:spPr>
        <p:txBody>
          <a:bodyPr wrap="square" rtlCol="0">
            <a:spAutoFit/>
          </a:bodyPr>
          <a:lstStyle/>
          <a:p>
            <a:r>
              <a:rPr lang="cs-CZ" sz="1600" b="1" u="sng" dirty="0"/>
              <a:t>Byznys model nenahrazuje strategii, ale je její součástí</a:t>
            </a:r>
            <a:r>
              <a:rPr lang="cs-CZ" sz="1600" dirty="0"/>
              <a:t>. Zejména ve fázi implementace/realizace strategie a jejich dílčích forem (marketingová, prodejní, finanční, výrobní…). Podobně jako v případě strategických analýz, si zde pomyslnou ruku podávají strategické řízení a strategický marketing.</a:t>
            </a:r>
          </a:p>
          <a:p>
            <a:endParaRPr lang="cs-CZ" b="1" dirty="0"/>
          </a:p>
          <a:p>
            <a:endParaRPr lang="cs-CZ" b="1" dirty="0"/>
          </a:p>
          <a:p>
            <a:endParaRPr lang="cs-CZ" dirty="0"/>
          </a:p>
        </p:txBody>
      </p:sp>
      <p:pic>
        <p:nvPicPr>
          <p:cNvPr id="7" name="Obrázek 6" descr="1.png"/>
          <p:cNvPicPr>
            <a:picLocks noChangeAspect="1"/>
          </p:cNvPicPr>
          <p:nvPr/>
        </p:nvPicPr>
        <p:blipFill>
          <a:blip r:embed="rId2" cstate="print"/>
          <a:stretch>
            <a:fillRect/>
          </a:stretch>
        </p:blipFill>
        <p:spPr>
          <a:xfrm>
            <a:off x="2195736" y="2708920"/>
            <a:ext cx="4801764" cy="358862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 „</a:t>
            </a:r>
            <a:r>
              <a:rPr lang="cs-CZ" dirty="0" err="1"/>
              <a:t>Canvas</a:t>
            </a:r>
            <a:r>
              <a:rPr lang="cs-CZ" dirty="0"/>
              <a:t>“</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3139321"/>
          </a:xfrm>
          <a:prstGeom prst="rect">
            <a:avLst/>
          </a:prstGeom>
          <a:noFill/>
        </p:spPr>
        <p:txBody>
          <a:bodyPr wrap="square" rtlCol="0">
            <a:spAutoFit/>
          </a:bodyPr>
          <a:lstStyle/>
          <a:p>
            <a:endParaRPr lang="cs-CZ" sz="1600" dirty="0"/>
          </a:p>
          <a:p>
            <a:pPr>
              <a:buFont typeface="Wingdings" pitchFamily="2" charset="2"/>
              <a:buChar char="Ø"/>
            </a:pPr>
            <a:r>
              <a:rPr lang="cs-CZ" sz="1600" dirty="0"/>
              <a:t>Zákaznické segmenty (mnohdy opomíjený prvek, bránící poskytovat „všechno všem“).</a:t>
            </a:r>
          </a:p>
          <a:p>
            <a:pPr>
              <a:buFont typeface="Wingdings" pitchFamily="2" charset="2"/>
              <a:buChar char="Ø"/>
            </a:pPr>
            <a:r>
              <a:rPr lang="cs-CZ" sz="1600" dirty="0"/>
              <a:t>Poskytovaná hodnota (segmentům zákazníků).</a:t>
            </a:r>
          </a:p>
          <a:p>
            <a:pPr>
              <a:buFont typeface="Wingdings" pitchFamily="2" charset="2"/>
              <a:buChar char="Ø"/>
            </a:pPr>
            <a:r>
              <a:rPr lang="cs-CZ" sz="1600" dirty="0"/>
              <a:t>Distribuční kanály (cesty jimiž se hodnota k segmentovaným zákazníkům dostane).</a:t>
            </a:r>
          </a:p>
          <a:p>
            <a:pPr>
              <a:buFont typeface="Wingdings" pitchFamily="2" charset="2"/>
              <a:buChar char="Ø"/>
            </a:pPr>
            <a:r>
              <a:rPr lang="cs-CZ" sz="1600" dirty="0"/>
              <a:t>Vztahy se zákazníky (a toho, jak budou budovány, udržovány a rozvíjeny</a:t>
            </a:r>
          </a:p>
          <a:p>
            <a:pPr>
              <a:buFont typeface="Wingdings" pitchFamily="2" charset="2"/>
              <a:buChar char="Ø"/>
            </a:pPr>
            <a:r>
              <a:rPr lang="cs-CZ" sz="1600" dirty="0"/>
              <a:t>Zdroje příjmu (toky příjmu)</a:t>
            </a:r>
          </a:p>
          <a:p>
            <a:pPr>
              <a:buFont typeface="Wingdings" pitchFamily="2" charset="2"/>
              <a:buChar char="Ø"/>
            </a:pPr>
            <a:r>
              <a:rPr lang="cs-CZ" sz="1600" dirty="0"/>
              <a:t>Klíčové zdroje (jako předpoklad k vytváření a poskytování hodnoty</a:t>
            </a:r>
          </a:p>
          <a:p>
            <a:pPr>
              <a:buFont typeface="Wingdings" pitchFamily="2" charset="2"/>
              <a:buChar char="Ø"/>
            </a:pPr>
            <a:r>
              <a:rPr lang="cs-CZ" sz="1600" dirty="0"/>
              <a:t>Klíčové činnosti/aktivity (které je třeba zvládnout a realizovat</a:t>
            </a:r>
          </a:p>
          <a:p>
            <a:endParaRPr lang="cs-CZ" sz="1600" dirty="0"/>
          </a:p>
          <a:p>
            <a:endParaRPr lang="cs-CZ" b="1" dirty="0"/>
          </a:p>
          <a:p>
            <a:endParaRPr lang="cs-CZ" b="1" dirty="0"/>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 „</a:t>
            </a:r>
            <a:r>
              <a:rPr lang="cs-CZ" dirty="0" err="1"/>
              <a:t>Canvas</a:t>
            </a:r>
            <a:r>
              <a:rPr lang="cs-CZ" dirty="0"/>
              <a:t>“</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415772"/>
          </a:xfrm>
          <a:prstGeom prst="rect">
            <a:avLst/>
          </a:prstGeom>
          <a:noFill/>
        </p:spPr>
        <p:txBody>
          <a:bodyPr wrap="square" rtlCol="0">
            <a:spAutoFit/>
          </a:bodyPr>
          <a:lstStyle/>
          <a:p>
            <a:endParaRPr lang="cs-CZ" sz="1600" dirty="0"/>
          </a:p>
          <a:p>
            <a:endParaRPr lang="cs-CZ" sz="1600" dirty="0"/>
          </a:p>
          <a:p>
            <a:endParaRPr lang="cs-CZ" b="1" dirty="0"/>
          </a:p>
          <a:p>
            <a:endParaRPr lang="cs-CZ" b="1" dirty="0"/>
          </a:p>
          <a:p>
            <a:endParaRPr lang="cs-CZ" dirty="0"/>
          </a:p>
        </p:txBody>
      </p:sp>
      <p:pic>
        <p:nvPicPr>
          <p:cNvPr id="7" name="Obrázek 6" descr="2.png"/>
          <p:cNvPicPr>
            <a:picLocks noChangeAspect="1"/>
          </p:cNvPicPr>
          <p:nvPr/>
        </p:nvPicPr>
        <p:blipFill>
          <a:blip r:embed="rId2" cstate="print"/>
          <a:stretch>
            <a:fillRect/>
          </a:stretch>
        </p:blipFill>
        <p:spPr>
          <a:xfrm>
            <a:off x="971600" y="1628800"/>
            <a:ext cx="7278116" cy="471553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 „</a:t>
            </a:r>
            <a:r>
              <a:rPr lang="cs-CZ" dirty="0" err="1"/>
              <a:t>Lean</a:t>
            </a:r>
            <a:r>
              <a:rPr lang="cs-CZ" dirty="0"/>
              <a:t> </a:t>
            </a:r>
            <a:r>
              <a:rPr lang="cs-CZ" dirty="0" err="1"/>
              <a:t>Canvas</a:t>
            </a:r>
            <a:r>
              <a:rPr lang="cs-CZ" dirty="0"/>
              <a:t>“</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7" name="Obrázek 6" descr="2.png"/>
          <p:cNvPicPr>
            <a:picLocks noChangeAspect="1"/>
          </p:cNvPicPr>
          <p:nvPr/>
        </p:nvPicPr>
        <p:blipFill>
          <a:blip r:embed="rId2" cstate="print"/>
          <a:stretch>
            <a:fillRect/>
          </a:stretch>
        </p:blipFill>
        <p:spPr>
          <a:xfrm>
            <a:off x="0" y="1628800"/>
            <a:ext cx="9144000" cy="422503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Byznys modely dle </a:t>
            </a:r>
            <a:r>
              <a:rPr lang="cs-CZ" dirty="0" err="1"/>
              <a:t>Rappa</a:t>
            </a:r>
            <a:endParaRPr lang="cs-CZ" dirty="0"/>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9" name="Obrázek 8" descr="3.png"/>
          <p:cNvPicPr>
            <a:picLocks noChangeAspect="1"/>
          </p:cNvPicPr>
          <p:nvPr/>
        </p:nvPicPr>
        <p:blipFill>
          <a:blip r:embed="rId2" cstate="print"/>
          <a:stretch>
            <a:fillRect/>
          </a:stretch>
        </p:blipFill>
        <p:spPr>
          <a:xfrm>
            <a:off x="1619672" y="1556792"/>
            <a:ext cx="6099140" cy="487776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 Excelence EFQM</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5355312"/>
          </a:xfrm>
          <a:prstGeom prst="rect">
            <a:avLst/>
          </a:prstGeom>
          <a:noFill/>
        </p:spPr>
        <p:txBody>
          <a:bodyPr wrap="square" rtlCol="0">
            <a:spAutoFit/>
          </a:bodyPr>
          <a:lstStyle/>
          <a:p>
            <a:pPr>
              <a:buFont typeface="Wingdings" pitchFamily="2" charset="2"/>
              <a:buChar char="Ø"/>
            </a:pPr>
            <a:r>
              <a:rPr lang="cs-CZ" sz="1600" dirty="0"/>
              <a:t>Vůdcovství/vedení/</a:t>
            </a:r>
            <a:r>
              <a:rPr lang="cs-CZ" sz="1600" dirty="0" err="1"/>
              <a:t>Leadership</a:t>
            </a:r>
            <a:endParaRPr lang="cs-CZ" sz="1600" dirty="0"/>
          </a:p>
          <a:p>
            <a:pPr>
              <a:buFont typeface="Wingdings" pitchFamily="2" charset="2"/>
              <a:buChar char="Ø"/>
            </a:pPr>
            <a:r>
              <a:rPr lang="cs-CZ" sz="1600" dirty="0"/>
              <a:t>Strategie</a:t>
            </a:r>
          </a:p>
          <a:p>
            <a:pPr>
              <a:buFont typeface="Wingdings" pitchFamily="2" charset="2"/>
              <a:buChar char="Ø"/>
            </a:pPr>
            <a:r>
              <a:rPr lang="cs-CZ" sz="1600" dirty="0"/>
              <a:t>Pracovníci</a:t>
            </a:r>
          </a:p>
          <a:p>
            <a:pPr>
              <a:buFont typeface="Wingdings" pitchFamily="2" charset="2"/>
              <a:buChar char="Ø"/>
            </a:pPr>
            <a:r>
              <a:rPr lang="cs-CZ" sz="1600" dirty="0"/>
              <a:t>Partnerství a zdroje</a:t>
            </a:r>
          </a:p>
          <a:p>
            <a:pPr>
              <a:buFont typeface="Wingdings" pitchFamily="2" charset="2"/>
              <a:buChar char="Ø"/>
            </a:pPr>
            <a:r>
              <a:rPr lang="cs-CZ" sz="1600" dirty="0"/>
              <a:t>Procesy, výrobky a služby</a:t>
            </a:r>
          </a:p>
          <a:p>
            <a:pPr>
              <a:buFont typeface="Wingdings" pitchFamily="2" charset="2"/>
              <a:buChar char="Ø"/>
            </a:pPr>
            <a:r>
              <a:rPr lang="cs-CZ" sz="1600" dirty="0"/>
              <a:t>Zákazníci – výsledky</a:t>
            </a:r>
          </a:p>
          <a:p>
            <a:pPr>
              <a:buFont typeface="Wingdings" pitchFamily="2" charset="2"/>
              <a:buChar char="Ø"/>
            </a:pPr>
            <a:r>
              <a:rPr lang="cs-CZ" sz="1600" dirty="0"/>
              <a:t>Pracovníci – výsledky</a:t>
            </a:r>
          </a:p>
          <a:p>
            <a:pPr>
              <a:buFont typeface="Wingdings" pitchFamily="2" charset="2"/>
              <a:buChar char="Ø"/>
            </a:pPr>
            <a:r>
              <a:rPr lang="cs-CZ" sz="1600" dirty="0"/>
              <a:t>Společnost – výsledky</a:t>
            </a:r>
          </a:p>
          <a:p>
            <a:pPr>
              <a:buFont typeface="Wingdings" pitchFamily="2" charset="2"/>
              <a:buChar char="Ø"/>
            </a:pPr>
            <a:r>
              <a:rPr lang="cs-CZ" sz="1600" dirty="0"/>
              <a:t>Ekonomické výsledky</a:t>
            </a:r>
          </a:p>
          <a:p>
            <a:pPr>
              <a:buFont typeface="Wingdings" pitchFamily="2" charset="2"/>
              <a:buChar char="Ø"/>
            </a:pPr>
            <a:endParaRPr lang="cs-CZ" sz="1600" dirty="0"/>
          </a:p>
          <a:p>
            <a:r>
              <a:rPr lang="cs-CZ" sz="1600" dirty="0"/>
              <a:t>Nositelem tohoto modelu je Evropská nadace managementu kvality (EFQM).</a:t>
            </a:r>
          </a:p>
          <a:p>
            <a:endParaRPr lang="cs-CZ" sz="1600" dirty="0"/>
          </a:p>
          <a:p>
            <a:r>
              <a:rPr lang="cs-CZ" sz="1600" b="1" u="sng" dirty="0"/>
              <a:t>Nový model EFQM:</a:t>
            </a:r>
          </a:p>
          <a:p>
            <a:pPr>
              <a:buFont typeface="Wingdings" pitchFamily="2" charset="2"/>
              <a:buChar char="ü"/>
            </a:pPr>
            <a:r>
              <a:rPr lang="cs-CZ" sz="1600" dirty="0"/>
              <a:t>Budování udržitelných vztahů se zákazníky</a:t>
            </a:r>
          </a:p>
          <a:p>
            <a:pPr>
              <a:buFont typeface="Wingdings" pitchFamily="2" charset="2"/>
              <a:buChar char="ü"/>
            </a:pPr>
            <a:r>
              <a:rPr lang="cs-CZ" sz="1600" dirty="0"/>
              <a:t>Definování hodnoty a postupu její tvorby</a:t>
            </a:r>
          </a:p>
          <a:p>
            <a:pPr>
              <a:buFont typeface="Wingdings" pitchFamily="2" charset="2"/>
              <a:buChar char="ü"/>
            </a:pPr>
            <a:r>
              <a:rPr lang="cs-CZ" sz="1600" dirty="0"/>
              <a:t>Komunikace a prodej hodnoty</a:t>
            </a:r>
          </a:p>
          <a:p>
            <a:pPr>
              <a:buFont typeface="Wingdings" pitchFamily="2" charset="2"/>
              <a:buChar char="ü"/>
            </a:pPr>
            <a:r>
              <a:rPr lang="cs-CZ" sz="1600" dirty="0"/>
              <a:t>Dodávání hodnoty  </a:t>
            </a:r>
          </a:p>
          <a:p>
            <a:endParaRPr lang="cs-CZ" sz="1600" dirty="0"/>
          </a:p>
          <a:p>
            <a:endParaRPr lang="cs-CZ" b="1" dirty="0"/>
          </a:p>
          <a:p>
            <a:endParaRPr lang="cs-CZ" b="1" dirty="0"/>
          </a:p>
          <a:p>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 Excelence EFQM</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7" name="Obrázek 6" descr="3.png"/>
          <p:cNvPicPr>
            <a:picLocks noChangeAspect="1"/>
          </p:cNvPicPr>
          <p:nvPr/>
        </p:nvPicPr>
        <p:blipFill>
          <a:blip r:embed="rId2" cstate="print"/>
          <a:stretch>
            <a:fillRect/>
          </a:stretch>
        </p:blipFill>
        <p:spPr>
          <a:xfrm>
            <a:off x="1187624" y="1484784"/>
            <a:ext cx="6722113" cy="49461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 Excelence EFQM</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9" name="Obrázek 8" descr="4.png"/>
          <p:cNvPicPr>
            <a:picLocks noChangeAspect="1"/>
          </p:cNvPicPr>
          <p:nvPr/>
        </p:nvPicPr>
        <p:blipFill>
          <a:blip r:embed="rId2" cstate="print"/>
          <a:stretch>
            <a:fillRect/>
          </a:stretch>
        </p:blipFill>
        <p:spPr>
          <a:xfrm>
            <a:off x="1043608" y="1628800"/>
            <a:ext cx="6887537" cy="46583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 Excelence EFQM</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369332"/>
          </a:xfrm>
          <a:prstGeom prst="rect">
            <a:avLst/>
          </a:prstGeom>
          <a:noFill/>
        </p:spPr>
        <p:txBody>
          <a:bodyPr wrap="square" rtlCol="0">
            <a:spAutoFit/>
          </a:bodyPr>
          <a:lstStyle/>
          <a:p>
            <a:pPr>
              <a:buFont typeface="Wingdings" pitchFamily="2" charset="2"/>
              <a:buChar char="ü"/>
            </a:pPr>
            <a:endParaRPr lang="cs-CZ" dirty="0"/>
          </a:p>
        </p:txBody>
      </p:sp>
      <p:sp>
        <p:nvSpPr>
          <p:cNvPr id="8" name="TextovéPole 7"/>
          <p:cNvSpPr txBox="1"/>
          <p:nvPr/>
        </p:nvSpPr>
        <p:spPr>
          <a:xfrm>
            <a:off x="539552" y="1556792"/>
            <a:ext cx="8064896" cy="1169551"/>
          </a:xfrm>
          <a:prstGeom prst="rect">
            <a:avLst/>
          </a:prstGeom>
          <a:noFill/>
        </p:spPr>
        <p:txBody>
          <a:bodyPr wrap="square" rtlCol="0">
            <a:spAutoFit/>
          </a:bodyPr>
          <a:lstStyle/>
          <a:p>
            <a:endParaRPr lang="cs-CZ" sz="1600" dirty="0"/>
          </a:p>
          <a:p>
            <a:endParaRPr lang="cs-CZ" b="1" dirty="0"/>
          </a:p>
          <a:p>
            <a:endParaRPr lang="cs-CZ" b="1" dirty="0"/>
          </a:p>
          <a:p>
            <a:endParaRPr lang="cs-CZ" dirty="0"/>
          </a:p>
        </p:txBody>
      </p:sp>
      <p:pic>
        <p:nvPicPr>
          <p:cNvPr id="10" name="Obrázek 9" descr="5.png"/>
          <p:cNvPicPr>
            <a:picLocks noChangeAspect="1"/>
          </p:cNvPicPr>
          <p:nvPr/>
        </p:nvPicPr>
        <p:blipFill>
          <a:blip r:embed="rId2" cstate="print"/>
          <a:stretch>
            <a:fillRect/>
          </a:stretch>
        </p:blipFill>
        <p:spPr>
          <a:xfrm>
            <a:off x="1043608" y="1700808"/>
            <a:ext cx="7039958" cy="475363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TextovéPole 2"/>
          <p:cNvSpPr txBox="1"/>
          <p:nvPr/>
        </p:nvSpPr>
        <p:spPr>
          <a:xfrm>
            <a:off x="611560" y="1628800"/>
            <a:ext cx="8136904" cy="369332"/>
          </a:xfrm>
          <a:prstGeom prst="rect">
            <a:avLst/>
          </a:prstGeom>
          <a:noFill/>
        </p:spPr>
        <p:txBody>
          <a:bodyPr wrap="square" rtlCol="0">
            <a:spAutoFit/>
          </a:bodyPr>
          <a:lstStyle/>
          <a:p>
            <a:endParaRPr lang="cs-CZ" dirty="0"/>
          </a:p>
        </p:txBody>
      </p:sp>
      <p:sp>
        <p:nvSpPr>
          <p:cNvPr id="5" name="TextovéPole 4"/>
          <p:cNvSpPr txBox="1"/>
          <p:nvPr/>
        </p:nvSpPr>
        <p:spPr>
          <a:xfrm>
            <a:off x="467544" y="1628800"/>
            <a:ext cx="8352928" cy="3477875"/>
          </a:xfrm>
          <a:prstGeom prst="rect">
            <a:avLst/>
          </a:prstGeom>
          <a:noFill/>
        </p:spPr>
        <p:txBody>
          <a:bodyPr wrap="square" rtlCol="0">
            <a:spAutoFit/>
          </a:bodyPr>
          <a:lstStyle/>
          <a:p>
            <a:pPr marL="342900" indent="-342900" algn="ctr">
              <a:spcBef>
                <a:spcPct val="20000"/>
              </a:spcBef>
              <a:buClr>
                <a:schemeClr val="hlink"/>
              </a:buClr>
              <a:buSzPct val="60000"/>
              <a:buNone/>
            </a:pPr>
            <a:r>
              <a:rPr lang="cs-CZ" sz="3200" dirty="0">
                <a:solidFill>
                  <a:schemeClr val="tx2">
                    <a:satMod val="130000"/>
                  </a:schemeClr>
                </a:solidFill>
                <a:effectLst>
                  <a:outerShdw blurRad="50000" dist="30000" dir="5400000" algn="tl" rotWithShape="0">
                    <a:srgbClr val="000000">
                      <a:alpha val="30000"/>
                    </a:srgbClr>
                  </a:outerShdw>
                </a:effectLst>
              </a:rPr>
              <a:t>Děkuji za pozornost</a:t>
            </a:r>
          </a:p>
          <a:p>
            <a:pPr algn="ctr"/>
            <a:endParaRPr lang="cs-CZ" sz="3200" dirty="0" smtClean="0">
              <a:sym typeface="Wingdings" pitchFamily="2" charset="2"/>
            </a:endParaRPr>
          </a:p>
          <a:p>
            <a:pPr algn="ctr"/>
            <a:r>
              <a:rPr lang="cs-CZ" sz="3200" dirty="0" smtClean="0">
                <a:sym typeface="Wingdings" pitchFamily="2" charset="2"/>
              </a:rPr>
              <a:t> </a:t>
            </a:r>
            <a:endParaRPr lang="cs-CZ" sz="3200" dirty="0">
              <a:sym typeface="Wingdings" pitchFamily="2" charset="2"/>
            </a:endParaRPr>
          </a:p>
          <a:p>
            <a:pPr algn="ctr"/>
            <a:endParaRPr lang="cs-CZ" sz="3200" dirty="0" smtClean="0">
              <a:sym typeface="Wingdings" pitchFamily="2" charset="2"/>
            </a:endParaRPr>
          </a:p>
          <a:p>
            <a:pPr algn="ctr"/>
            <a:endParaRPr lang="cs-CZ" sz="3200" dirty="0">
              <a:sym typeface="Wingdings" pitchFamily="2" charset="2"/>
            </a:endParaRPr>
          </a:p>
          <a:p>
            <a:pPr marL="342900" indent="-342900" algn="ctr">
              <a:spcBef>
                <a:spcPct val="20000"/>
              </a:spcBef>
              <a:buClr>
                <a:schemeClr val="hlink"/>
              </a:buClr>
              <a:buSzPct val="60000"/>
              <a:buNone/>
            </a:pPr>
            <a:r>
              <a:rPr lang="cs-CZ" sz="3200" dirty="0"/>
              <a:t> </a:t>
            </a:r>
            <a:r>
              <a:rPr lang="cs-CZ" dirty="0" smtClean="0"/>
              <a:t>Původně zpracováno Ing</a:t>
            </a:r>
            <a:r>
              <a:rPr lang="cs-CZ" dirty="0"/>
              <a:t>. </a:t>
            </a:r>
            <a:r>
              <a:rPr lang="cs-CZ" dirty="0" smtClean="0"/>
              <a:t>Vojtěchem </a:t>
            </a:r>
            <a:r>
              <a:rPr lang="cs-CZ" dirty="0" err="1" smtClean="0"/>
              <a:t>Beckem</a:t>
            </a:r>
            <a:endParaRPr lang="cs-CZ" dirty="0"/>
          </a:p>
          <a:p>
            <a:pPr marL="342900" indent="-342900" algn="ctr">
              <a:spcBef>
                <a:spcPct val="20000"/>
              </a:spcBef>
              <a:buClr>
                <a:schemeClr val="hlink"/>
              </a:buClr>
              <a:buSzPct val="60000"/>
              <a:buNone/>
            </a:pPr>
            <a:r>
              <a:rPr lang="cs-CZ" dirty="0" smtClean="0"/>
              <a:t> </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Podnikatelský sektor</a:t>
            </a:r>
          </a:p>
        </p:txBody>
      </p:sp>
      <p:sp>
        <p:nvSpPr>
          <p:cNvPr id="3" name="TextovéPole 2"/>
          <p:cNvSpPr txBox="1"/>
          <p:nvPr/>
        </p:nvSpPr>
        <p:spPr>
          <a:xfrm>
            <a:off x="611560" y="1628800"/>
            <a:ext cx="8136904" cy="3385542"/>
          </a:xfrm>
          <a:prstGeom prst="rect">
            <a:avLst/>
          </a:prstGeom>
          <a:noFill/>
        </p:spPr>
        <p:txBody>
          <a:bodyPr wrap="square" rtlCol="0">
            <a:spAutoFit/>
          </a:bodyPr>
          <a:lstStyle/>
          <a:p>
            <a:pPr lvl="0"/>
            <a:r>
              <a:rPr lang="cs-CZ" sz="1400" dirty="0"/>
              <a:t>Právnické osoby působící v podnikatelském sektoru, které jsou způsobilé k založení a provozování sociálního podnikání, jsou upraveny zákonem </a:t>
            </a:r>
            <a:br>
              <a:rPr lang="cs-CZ" sz="1400" dirty="0"/>
            </a:br>
            <a:r>
              <a:rPr lang="cs-CZ" sz="1400" b="1" dirty="0"/>
              <a:t>č. 90/2012 Sb., o obchodních společnostech a </a:t>
            </a:r>
            <a:r>
              <a:rPr lang="cs-CZ" sz="1400" b="1" dirty="0" smtClean="0"/>
              <a:t>družstvech </a:t>
            </a:r>
            <a:r>
              <a:rPr lang="cs-CZ" sz="1400" b="1" dirty="0"/>
              <a:t>(zákon o obchodních korporacích). </a:t>
            </a:r>
          </a:p>
          <a:p>
            <a:pPr lvl="0"/>
            <a:endParaRPr lang="cs-CZ" sz="1400" b="1" dirty="0"/>
          </a:p>
          <a:p>
            <a:pPr>
              <a:buFont typeface="Wingdings" pitchFamily="2" charset="2"/>
              <a:buChar char="ü"/>
            </a:pPr>
            <a:r>
              <a:rPr lang="cs-CZ" sz="1400" dirty="0"/>
              <a:t>Obchodními korporacemi jsou obchodní společnosti a družstva.</a:t>
            </a:r>
          </a:p>
          <a:p>
            <a:pPr>
              <a:buFont typeface="Wingdings" pitchFamily="2" charset="2"/>
              <a:buChar char="ü"/>
            </a:pPr>
            <a:r>
              <a:rPr lang="cs-CZ" sz="1400" dirty="0"/>
              <a:t>Společnostmi jsou veřejná obchodní společnost a komanditní společnost, </a:t>
            </a:r>
            <a:r>
              <a:rPr lang="cs-CZ" sz="1400" dirty="0" err="1"/>
              <a:t>společnost</a:t>
            </a:r>
            <a:r>
              <a:rPr lang="cs-CZ" sz="1400" dirty="0"/>
              <a:t> s ručením omezeným a akciová </a:t>
            </a:r>
            <a:r>
              <a:rPr lang="cs-CZ" sz="1400" dirty="0" smtClean="0"/>
              <a:t>společnost, evropská </a:t>
            </a:r>
            <a:r>
              <a:rPr lang="cs-CZ" sz="1400" dirty="0"/>
              <a:t>společnost a evropské hospodářské zájmové sdružení.</a:t>
            </a:r>
          </a:p>
          <a:p>
            <a:pPr>
              <a:buFont typeface="Wingdings" pitchFamily="2" charset="2"/>
              <a:buChar char="ü"/>
            </a:pPr>
            <a:r>
              <a:rPr lang="cs-CZ" sz="1400" dirty="0"/>
              <a:t>Družstvy jsou družstvo a evropská družstevní společnost.</a:t>
            </a:r>
          </a:p>
          <a:p>
            <a:pPr>
              <a:buFont typeface="Wingdings" pitchFamily="2" charset="2"/>
              <a:buChar char="ü"/>
            </a:pPr>
            <a:r>
              <a:rPr lang="cs-CZ" sz="1400" dirty="0"/>
              <a:t>Evropská společnost, evropské hospodářské zájmové sdružení a evropská družstevní společnost se řídí ustanoveními tohoto zákona v rozsahu, v jakém to připouštějí přímo použitelné předpisy Evropské unie upravující evropskou společnost, evropské hospodářské zájmové sdružení nebo evropskou družstevní společnost.</a:t>
            </a:r>
          </a:p>
          <a:p>
            <a:pPr lvl="0"/>
            <a:endParaRPr lang="cs-CZ" sz="1400" b="1" dirty="0"/>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Sociální družstvo</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5170646"/>
          </a:xfrm>
          <a:prstGeom prst="rect">
            <a:avLst/>
          </a:prstGeom>
          <a:noFill/>
        </p:spPr>
        <p:txBody>
          <a:bodyPr wrap="square" rtlCol="0">
            <a:spAutoFit/>
          </a:bodyPr>
          <a:lstStyle/>
          <a:p>
            <a:r>
              <a:rPr lang="cs-CZ" sz="1600" b="1" dirty="0"/>
              <a:t>Sociálním družstvem (dle § 758 - § 773</a:t>
            </a:r>
            <a:r>
              <a:rPr lang="cs-CZ" sz="1600" b="1" dirty="0" smtClean="0"/>
              <a:t>) </a:t>
            </a:r>
            <a:r>
              <a:rPr lang="cs-CZ" sz="1600" dirty="0" smtClean="0"/>
              <a:t>je </a:t>
            </a:r>
            <a:r>
              <a:rPr lang="cs-CZ" sz="1600" dirty="0"/>
              <a:t>družstvo, které soustavně vyvíjí obecně prospěšné činnosti směřující na podporu sociální soudržnosti za účelem pracovní a sociální integrace znevýhodněných osob do společnosti s přednostním uspokojováním místních potřeb a využíváním místních zdrojů podle místa sídla a působnosti sociálního družstva, zejména v oblasti vytváření pracovních příležitostí, sociálních služeb a zdravotní péče, vzdělávání, bydlení a trvale udržitelného rozvoje.</a:t>
            </a:r>
          </a:p>
          <a:p>
            <a:endParaRPr lang="cs-CZ" sz="1600" dirty="0"/>
          </a:p>
          <a:p>
            <a:pPr>
              <a:buFont typeface="Wingdings" pitchFamily="2" charset="2"/>
              <a:buChar char="ü"/>
            </a:pPr>
            <a:r>
              <a:rPr lang="cs-CZ" sz="1600" dirty="0"/>
              <a:t>Firma obsahuje označení </a:t>
            </a:r>
            <a:r>
              <a:rPr lang="cs-CZ" sz="1600" b="1" dirty="0"/>
              <a:t>„sociální družstvo“.</a:t>
            </a:r>
          </a:p>
          <a:p>
            <a:pPr>
              <a:buFont typeface="Wingdings" pitchFamily="2" charset="2"/>
              <a:buChar char="ü"/>
            </a:pPr>
            <a:endParaRPr lang="cs-CZ" sz="1600" dirty="0"/>
          </a:p>
          <a:p>
            <a:pPr>
              <a:buFont typeface="Wingdings" pitchFamily="2" charset="2"/>
              <a:buChar char="ü"/>
            </a:pPr>
            <a:r>
              <a:rPr lang="cs-CZ" sz="1600" dirty="0"/>
              <a:t>Sociální družstvo nesmí změnit předmět své činnosti v rozporu s </a:t>
            </a:r>
            <a:r>
              <a:rPr lang="cs-CZ" sz="1600" u="sng" dirty="0"/>
              <a:t>§ 758. </a:t>
            </a:r>
          </a:p>
          <a:p>
            <a:pPr>
              <a:buFont typeface="Wingdings" pitchFamily="2" charset="2"/>
              <a:buChar char="ü"/>
            </a:pPr>
            <a:endParaRPr lang="cs-CZ" sz="1600" dirty="0"/>
          </a:p>
          <a:p>
            <a:pPr>
              <a:buFont typeface="Wingdings" pitchFamily="2" charset="2"/>
              <a:buChar char="ü"/>
            </a:pPr>
            <a:r>
              <a:rPr lang="cs-CZ" sz="1600" dirty="0"/>
              <a:t>Sociálnímu družstvu se zakazuje přeměna na jiné než sociální družstvo.</a:t>
            </a:r>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Zapsaný spolek</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6401753"/>
          </a:xfrm>
          <a:prstGeom prst="rect">
            <a:avLst/>
          </a:prstGeom>
          <a:noFill/>
        </p:spPr>
        <p:txBody>
          <a:bodyPr wrap="square" rtlCol="0">
            <a:spAutoFit/>
          </a:bodyPr>
          <a:lstStyle/>
          <a:p>
            <a:r>
              <a:rPr lang="cs-CZ" sz="1600" dirty="0"/>
              <a:t>Spolek je </a:t>
            </a:r>
            <a:r>
              <a:rPr lang="cs-CZ" sz="1600" b="1" dirty="0"/>
              <a:t>právnická osoba</a:t>
            </a:r>
            <a:r>
              <a:rPr lang="cs-CZ" sz="1600" dirty="0"/>
              <a:t>, která byla </a:t>
            </a:r>
            <a:r>
              <a:rPr lang="cs-CZ" sz="1600" b="1" dirty="0"/>
              <a:t>založena, alespoň třemi osobami</a:t>
            </a:r>
            <a:r>
              <a:rPr lang="cs-CZ" sz="1600" dirty="0"/>
              <a:t>, vedenými společným zájmem a k jeho naplňování,</a:t>
            </a:r>
            <a:r>
              <a:rPr lang="cs-CZ" sz="1600" b="1" dirty="0"/>
              <a:t> jako samostatný a dobrovolný svazek členů</a:t>
            </a:r>
            <a:r>
              <a:rPr lang="cs-CZ" sz="1600" dirty="0"/>
              <a:t>, ve kterém se spolčují.</a:t>
            </a:r>
            <a:br>
              <a:rPr lang="cs-CZ" sz="1600" dirty="0"/>
            </a:br>
            <a:r>
              <a:rPr lang="cs-CZ" sz="1600" dirty="0"/>
              <a:t/>
            </a:r>
            <a:br>
              <a:rPr lang="cs-CZ" sz="1600" dirty="0"/>
            </a:br>
            <a:r>
              <a:rPr lang="cs-CZ" sz="1600" dirty="0"/>
              <a:t>Název spolku musí obsahovat slova „ spolek “ nebo „ zapsaný spolek “ nebo také </a:t>
            </a:r>
            <a:br>
              <a:rPr lang="cs-CZ" sz="1600" dirty="0"/>
            </a:br>
            <a:r>
              <a:rPr lang="cs-CZ" sz="1600" dirty="0"/>
              <a:t>zkratku „ z. s. “.</a:t>
            </a:r>
            <a:br>
              <a:rPr lang="cs-CZ" sz="1600" dirty="0"/>
            </a:br>
            <a:r>
              <a:rPr lang="cs-CZ" sz="1600" dirty="0"/>
              <a:t/>
            </a:r>
            <a:br>
              <a:rPr lang="cs-CZ" sz="1600" dirty="0"/>
            </a:br>
            <a:r>
              <a:rPr lang="cs-CZ" sz="1600" dirty="0"/>
              <a:t>Spolek je také nová právní forma právnické osoby, za níž je považováno každé občanské sdružení založené podle zákona č. 83/1990 Sb., o sdružování občanů, ve znění pozdějších předpisů.( od 1.1.2014: Občanské sdružení = </a:t>
            </a:r>
            <a:r>
              <a:rPr lang="cs-CZ" sz="1600" dirty="0" smtClean="0"/>
              <a:t>Spolek) § </a:t>
            </a:r>
            <a:r>
              <a:rPr lang="cs-CZ" sz="1600" dirty="0"/>
              <a:t>214 - §</a:t>
            </a:r>
            <a:r>
              <a:rPr lang="cs-CZ" sz="1600" dirty="0" smtClean="0"/>
              <a:t>302 </a:t>
            </a:r>
            <a:r>
              <a:rPr lang="cs-CZ" sz="1600" b="1" dirty="0" smtClean="0"/>
              <a:t>zák. č. 89/2012 Sb. Občanský zákoník</a:t>
            </a:r>
            <a:endParaRPr lang="cs-CZ" sz="1600" b="1" dirty="0"/>
          </a:p>
          <a:p>
            <a:endParaRPr lang="cs-CZ" sz="1600" dirty="0"/>
          </a:p>
          <a:p>
            <a:r>
              <a:rPr lang="cs-CZ" sz="1600" dirty="0"/>
              <a:t>Spolek vzniká zápisem do spolkového rejstříku. </a:t>
            </a:r>
            <a:endParaRPr lang="cs-CZ" sz="1600" dirty="0" smtClean="0"/>
          </a:p>
          <a:p>
            <a:endParaRPr lang="cs-CZ" sz="1600" dirty="0" smtClean="0"/>
          </a:p>
          <a:p>
            <a:r>
              <a:rPr lang="cs-CZ" sz="1600" dirty="0" smtClean="0"/>
              <a:t>Členové spolku neručí za jeho případné dluhy.</a:t>
            </a:r>
            <a:endParaRPr lang="cs-CZ" sz="1600" dirty="0"/>
          </a:p>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Zapsaný ústav</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5693866"/>
          </a:xfrm>
          <a:prstGeom prst="rect">
            <a:avLst/>
          </a:prstGeom>
          <a:noFill/>
        </p:spPr>
        <p:txBody>
          <a:bodyPr wrap="square" rtlCol="0">
            <a:spAutoFit/>
          </a:bodyPr>
          <a:lstStyle/>
          <a:p>
            <a:r>
              <a:rPr lang="cs-CZ" sz="1600" b="1" dirty="0"/>
              <a:t>Ústav</a:t>
            </a:r>
            <a:r>
              <a:rPr lang="cs-CZ" sz="1600" dirty="0"/>
              <a:t> (§402 - §418) je právnická osoba ustavená za účelem provozování činnosti užitečné společensky nebo hospodářsky s využitím své osobní a majetkové složky. </a:t>
            </a:r>
          </a:p>
          <a:p>
            <a:r>
              <a:rPr lang="cs-CZ" sz="1600" dirty="0"/>
              <a:t>Nastavení fungování ústavu určuje </a:t>
            </a:r>
            <a:r>
              <a:rPr lang="cs-CZ" sz="1600" b="1" dirty="0"/>
              <a:t>zakladatel/zakladatelé</a:t>
            </a:r>
            <a:r>
              <a:rPr lang="cs-CZ" sz="1600" dirty="0"/>
              <a:t>. </a:t>
            </a:r>
          </a:p>
          <a:p>
            <a:endParaRPr lang="cs-CZ" sz="1600" dirty="0"/>
          </a:p>
          <a:p>
            <a:r>
              <a:rPr lang="cs-CZ" sz="1600" dirty="0"/>
              <a:t>Ústav provozuje činnost, jejíž výsledky jsou každému rovnocenně dostupné za podmínek předem stanovených.</a:t>
            </a:r>
          </a:p>
          <a:p>
            <a:endParaRPr lang="cs-CZ" sz="1600" dirty="0"/>
          </a:p>
          <a:p>
            <a:r>
              <a:rPr lang="cs-CZ" sz="1600" dirty="0"/>
              <a:t>Název ústavu musí obsahovat slova „zapsaný ústav“, postačí však zkratka „z. </a:t>
            </a:r>
            <a:r>
              <a:rPr lang="cs-CZ" sz="1600" dirty="0" err="1"/>
              <a:t>ú</a:t>
            </a:r>
            <a:r>
              <a:rPr lang="cs-CZ" sz="1600" dirty="0"/>
              <a:t>.“</a:t>
            </a:r>
          </a:p>
          <a:p>
            <a:endParaRPr lang="cs-CZ" sz="1600" dirty="0"/>
          </a:p>
          <a:p>
            <a:r>
              <a:rPr lang="cs-CZ" sz="1600" dirty="0"/>
              <a:t>Ústav se zakládá </a:t>
            </a:r>
            <a:r>
              <a:rPr lang="cs-CZ" sz="1600" b="1" dirty="0"/>
              <a:t>zakládací listinou</a:t>
            </a:r>
            <a:r>
              <a:rPr lang="cs-CZ" sz="1600" dirty="0"/>
              <a:t>, ta obsahuje alespoň</a:t>
            </a:r>
          </a:p>
          <a:p>
            <a:r>
              <a:rPr lang="cs-CZ" sz="1600" b="1" i="1" dirty="0"/>
              <a:t>a)</a:t>
            </a:r>
            <a:r>
              <a:rPr lang="cs-CZ" sz="1600" dirty="0"/>
              <a:t> název ústavu a jeho sídlo,</a:t>
            </a:r>
          </a:p>
          <a:p>
            <a:r>
              <a:rPr lang="cs-CZ" sz="1600" b="1" i="1" dirty="0"/>
              <a:t>b)</a:t>
            </a:r>
            <a:r>
              <a:rPr lang="cs-CZ" sz="1600" dirty="0"/>
              <a:t> účel ústavu vymezením předmětu jeho činnosti, popřípadě i předmět jeho podnikání,</a:t>
            </a:r>
          </a:p>
          <a:p>
            <a:r>
              <a:rPr lang="cs-CZ" sz="1600" b="1" i="1" dirty="0"/>
              <a:t>c)</a:t>
            </a:r>
            <a:r>
              <a:rPr lang="cs-CZ" sz="1600" dirty="0"/>
              <a:t> údaj o výši vkladu, popřípadě o jeho nepeněžitém předmětu,</a:t>
            </a:r>
          </a:p>
          <a:p>
            <a:r>
              <a:rPr lang="cs-CZ" sz="1600" b="1" i="1" dirty="0"/>
              <a:t>d)</a:t>
            </a:r>
            <a:r>
              <a:rPr lang="cs-CZ" sz="1600" dirty="0"/>
              <a:t> počet členů správní rady i jména a bydliště jejích prvních členů a</a:t>
            </a:r>
          </a:p>
          <a:p>
            <a:r>
              <a:rPr lang="cs-CZ" sz="1600" b="1" i="1" dirty="0"/>
              <a:t>e)</a:t>
            </a:r>
            <a:r>
              <a:rPr lang="cs-CZ" sz="1600" dirty="0"/>
              <a:t> podrobnosti o vnitřní organizaci ústavu, nevyhradí-li se její úprava statutu ústavu.</a:t>
            </a:r>
          </a:p>
          <a:p>
            <a:endParaRPr lang="cs-CZ" sz="1600" dirty="0"/>
          </a:p>
          <a:p>
            <a:r>
              <a:rPr lang="cs-CZ" sz="1600" b="1" dirty="0"/>
              <a:t>Výše vkladu</a:t>
            </a:r>
            <a:r>
              <a:rPr lang="cs-CZ" sz="1600" dirty="0"/>
              <a:t> je povinným údajem, který musí obsahovat zakládací listina. Na druhou stranu (na rozdíl např. od nadací) není stanovena minimální povinná výše takového vkladu.</a:t>
            </a:r>
          </a:p>
          <a:p>
            <a:endParaRPr lang="cs-CZ" dirty="0"/>
          </a:p>
          <a:p>
            <a:endParaRPr lang="cs-CZ" dirty="0"/>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Organizace veřejných služeb versus „běžný“ podnik</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5109091"/>
          </a:xfrm>
          <a:prstGeom prst="rect">
            <a:avLst/>
          </a:prstGeom>
          <a:noFill/>
        </p:spPr>
        <p:txBody>
          <a:bodyPr wrap="square" rtlCol="0">
            <a:spAutoFit/>
          </a:bodyPr>
          <a:lstStyle/>
          <a:p>
            <a:r>
              <a:rPr lang="cs-CZ" sz="1600" b="1" dirty="0"/>
              <a:t>Organizace veřejných služeb (Sociální podnik):</a:t>
            </a:r>
          </a:p>
          <a:p>
            <a:endParaRPr lang="cs-CZ" sz="1600" dirty="0"/>
          </a:p>
          <a:p>
            <a:pPr>
              <a:buFont typeface="Wingdings" pitchFamily="2" charset="2"/>
              <a:buChar char="ü"/>
            </a:pPr>
            <a:r>
              <a:rPr lang="cs-CZ" sz="1600" dirty="0"/>
              <a:t>Tvorba zisku není prvořadým cílem</a:t>
            </a:r>
          </a:p>
          <a:p>
            <a:pPr>
              <a:buFont typeface="Wingdings" pitchFamily="2" charset="2"/>
              <a:buChar char="ü"/>
            </a:pPr>
            <a:r>
              <a:rPr lang="cs-CZ" sz="1600" dirty="0"/>
              <a:t>Téměř nemožnost získání úvěrů a půjček</a:t>
            </a:r>
          </a:p>
          <a:p>
            <a:pPr>
              <a:buFont typeface="Wingdings" pitchFamily="2" charset="2"/>
              <a:buChar char="ü"/>
            </a:pPr>
            <a:r>
              <a:rPr lang="cs-CZ" sz="1600" dirty="0"/>
              <a:t>Nižší procentuální spoluúčast při realizaci projektů EU</a:t>
            </a:r>
          </a:p>
          <a:p>
            <a:pPr>
              <a:buFont typeface="Wingdings" pitchFamily="2" charset="2"/>
              <a:buChar char="ü"/>
            </a:pPr>
            <a:r>
              <a:rPr lang="cs-CZ" sz="1600" dirty="0"/>
              <a:t>Nutnost smysluplného a ekonomicky udržitelného předmětu podnikání, tvorba strategií, finanční plánování</a:t>
            </a:r>
          </a:p>
          <a:p>
            <a:pPr>
              <a:buFont typeface="Wingdings" pitchFamily="2" charset="2"/>
              <a:buChar char="ü"/>
            </a:pPr>
            <a:r>
              <a:rPr lang="cs-CZ" sz="1600" dirty="0"/>
              <a:t>Zaměstnanec je zaměstnancem </a:t>
            </a:r>
          </a:p>
          <a:p>
            <a:endParaRPr lang="cs-CZ" sz="1600" dirty="0"/>
          </a:p>
          <a:p>
            <a:r>
              <a:rPr lang="cs-CZ" sz="1600" b="1" dirty="0"/>
              <a:t>Běžný podnik:</a:t>
            </a:r>
          </a:p>
          <a:p>
            <a:endParaRPr lang="cs-CZ" sz="1600" b="1" dirty="0"/>
          </a:p>
          <a:p>
            <a:pPr>
              <a:buFont typeface="Wingdings" pitchFamily="2" charset="2"/>
              <a:buChar char="ü"/>
            </a:pPr>
            <a:r>
              <a:rPr lang="cs-CZ" sz="1600" dirty="0"/>
              <a:t>Hlavním cílem je tvorba zisku</a:t>
            </a:r>
          </a:p>
          <a:p>
            <a:pPr>
              <a:buFont typeface="Wingdings" pitchFamily="2" charset="2"/>
              <a:buChar char="ü"/>
            </a:pPr>
            <a:r>
              <a:rPr lang="cs-CZ" sz="1600" dirty="0"/>
              <a:t>Možnost získání úvěrů a půjček</a:t>
            </a:r>
          </a:p>
          <a:p>
            <a:pPr>
              <a:buFont typeface="Wingdings" pitchFamily="2" charset="2"/>
              <a:buChar char="ü"/>
            </a:pPr>
            <a:r>
              <a:rPr lang="cs-CZ" sz="1600" dirty="0"/>
              <a:t>Vyšší procentuální účast při realizaci projektů EU</a:t>
            </a:r>
          </a:p>
          <a:p>
            <a:pPr>
              <a:buFont typeface="Wingdings" pitchFamily="2" charset="2"/>
              <a:buChar char="ü"/>
            </a:pPr>
            <a:r>
              <a:rPr lang="cs-CZ" sz="1600" dirty="0"/>
              <a:t>Nutnost smysluplného a ekonomicky udržitelného předmětu podnikání, tvorba strategií, finanční plánování</a:t>
            </a:r>
          </a:p>
          <a:p>
            <a:pPr>
              <a:buFont typeface="Wingdings" pitchFamily="2" charset="2"/>
              <a:buChar char="ü"/>
            </a:pPr>
            <a:r>
              <a:rPr lang="cs-CZ" sz="1600" dirty="0"/>
              <a:t>Zaměstnanec je lidským zdrojem</a:t>
            </a:r>
          </a:p>
          <a:p>
            <a:endParaRPr lang="cs-CZ" dirty="0"/>
          </a:p>
          <a:p>
            <a:endParaRPr lang="cs-CZ" dirty="0"/>
          </a:p>
          <a:p>
            <a:endParaRPr lang="cs-CZ" dirty="0"/>
          </a:p>
        </p:txBody>
      </p:sp>
    </p:spTree>
    <p:extLst>
      <p:ext uri="{BB962C8B-B14F-4D97-AF65-F5344CB8AC3E}">
        <p14:creationId xmlns:p14="http://schemas.microsoft.com/office/powerpoint/2010/main" xmlns="" val="218718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Společenská odpovědnost - CSR</a:t>
            </a:r>
          </a:p>
        </p:txBody>
      </p:sp>
      <p:sp>
        <p:nvSpPr>
          <p:cNvPr id="3" name="TextovéPole 2"/>
          <p:cNvSpPr txBox="1"/>
          <p:nvPr/>
        </p:nvSpPr>
        <p:spPr>
          <a:xfrm>
            <a:off x="611560" y="1628800"/>
            <a:ext cx="8136904" cy="584775"/>
          </a:xfrm>
          <a:prstGeom prst="rect">
            <a:avLst/>
          </a:prstGeom>
          <a:noFill/>
        </p:spPr>
        <p:txBody>
          <a:bodyPr wrap="square" rtlCol="0">
            <a:spAutoFit/>
          </a:bodyPr>
          <a:lstStyle/>
          <a:p>
            <a:pPr lvl="0"/>
            <a:endParaRPr lang="cs-CZ" sz="1400" b="1" dirty="0"/>
          </a:p>
          <a:p>
            <a:endParaRPr lang="cs-CZ" dirty="0"/>
          </a:p>
        </p:txBody>
      </p:sp>
      <p:sp>
        <p:nvSpPr>
          <p:cNvPr id="4" name="TextovéPole 3"/>
          <p:cNvSpPr txBox="1"/>
          <p:nvPr/>
        </p:nvSpPr>
        <p:spPr>
          <a:xfrm>
            <a:off x="467544" y="1628800"/>
            <a:ext cx="8280920" cy="2708434"/>
          </a:xfrm>
          <a:prstGeom prst="rect">
            <a:avLst/>
          </a:prstGeom>
          <a:noFill/>
        </p:spPr>
        <p:txBody>
          <a:bodyPr wrap="square" rtlCol="0">
            <a:spAutoFit/>
          </a:bodyPr>
          <a:lstStyle/>
          <a:p>
            <a:endParaRPr lang="cs-CZ" sz="1600" dirty="0"/>
          </a:p>
          <a:p>
            <a:endParaRPr lang="cs-CZ" sz="1600" dirty="0"/>
          </a:p>
          <a:p>
            <a:endParaRPr lang="cs-CZ" sz="1600" dirty="0"/>
          </a:p>
          <a:p>
            <a:pPr>
              <a:buFont typeface="Wingdings" pitchFamily="2" charset="2"/>
              <a:buChar char="ü"/>
            </a:pPr>
            <a:endParaRPr lang="cs-CZ" sz="1600" dirty="0"/>
          </a:p>
          <a:p>
            <a:endParaRPr lang="cs-CZ" sz="1600" dirty="0"/>
          </a:p>
          <a:p>
            <a:endParaRPr lang="cs-CZ" dirty="0"/>
          </a:p>
          <a:p>
            <a:endParaRPr lang="cs-CZ" dirty="0"/>
          </a:p>
          <a:p>
            <a:endParaRPr lang="cs-CZ" dirty="0"/>
          </a:p>
          <a:p>
            <a:endParaRPr lang="cs-CZ" dirty="0"/>
          </a:p>
          <a:p>
            <a:endParaRPr lang="cs-CZ" dirty="0"/>
          </a:p>
        </p:txBody>
      </p:sp>
      <p:sp>
        <p:nvSpPr>
          <p:cNvPr id="5" name="TextovéPole 4"/>
          <p:cNvSpPr txBox="1"/>
          <p:nvPr/>
        </p:nvSpPr>
        <p:spPr>
          <a:xfrm>
            <a:off x="467544" y="1628800"/>
            <a:ext cx="8280920" cy="923330"/>
          </a:xfrm>
          <a:prstGeom prst="rect">
            <a:avLst/>
          </a:prstGeom>
          <a:noFill/>
        </p:spPr>
        <p:txBody>
          <a:bodyPr wrap="square" rtlCol="0">
            <a:spAutoFit/>
          </a:bodyPr>
          <a:lstStyle/>
          <a:p>
            <a:endParaRPr lang="cs-CZ" dirty="0"/>
          </a:p>
          <a:p>
            <a:endParaRPr lang="cs-CZ" dirty="0"/>
          </a:p>
          <a:p>
            <a:endParaRPr lang="cs-CZ" dirty="0"/>
          </a:p>
        </p:txBody>
      </p:sp>
      <p:pic>
        <p:nvPicPr>
          <p:cNvPr id="6" name="Obrázek 5">
            <a:extLst>
              <a:ext uri="{FF2B5EF4-FFF2-40B4-BE49-F238E27FC236}">
                <a16:creationId xmlns:a16="http://schemas.microsoft.com/office/drawing/2014/main" xmlns="" id="{E1A524A2-00D4-4325-8A40-CC4891B2178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3423" y="1601426"/>
            <a:ext cx="7031057" cy="4529555"/>
          </a:xfrm>
          <a:prstGeom prst="rect">
            <a:avLst/>
          </a:prstGeom>
        </p:spPr>
      </p:pic>
    </p:spTree>
    <p:extLst>
      <p:ext uri="{BB962C8B-B14F-4D97-AF65-F5344CB8AC3E}">
        <p14:creationId xmlns:p14="http://schemas.microsoft.com/office/powerpoint/2010/main" xmlns="" val="40865690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Technický">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1439</TotalTime>
  <Words>2718</Words>
  <Application>Microsoft Office PowerPoint</Application>
  <PresentationFormat>Předvádění na obrazovce (4:3)</PresentationFormat>
  <Paragraphs>626</Paragraphs>
  <Slides>39</Slides>
  <Notes>0</Notes>
  <HiddenSlides>0</HiddenSlides>
  <MMClips>0</MMClips>
  <ScaleCrop>false</ScaleCrop>
  <HeadingPairs>
    <vt:vector size="4" baseType="variant">
      <vt:variant>
        <vt:lpstr>Motiv</vt:lpstr>
      </vt:variant>
      <vt:variant>
        <vt:i4>1</vt:i4>
      </vt:variant>
      <vt:variant>
        <vt:lpstr>Nadpisy snímků</vt:lpstr>
      </vt:variant>
      <vt:variant>
        <vt:i4>39</vt:i4>
      </vt:variant>
    </vt:vector>
  </HeadingPairs>
  <TitlesOfParts>
    <vt:vector size="40" baseType="lpstr">
      <vt:lpstr>Administrativní</vt:lpstr>
      <vt:lpstr>Podnikání neziskových organizací</vt:lpstr>
      <vt:lpstr>Polopravdy a mýty o neziskových organizacích</vt:lpstr>
      <vt:lpstr>Typologie kapitálu</vt:lpstr>
      <vt:lpstr>Podnikatelský sektor</vt:lpstr>
      <vt:lpstr>Sociální družstvo</vt:lpstr>
      <vt:lpstr>Zapsaný spolek</vt:lpstr>
      <vt:lpstr>Zapsaný ústav</vt:lpstr>
      <vt:lpstr>Organizace veřejných služeb versus „běžný“ podnik</vt:lpstr>
      <vt:lpstr>Společenská odpovědnost - CSR</vt:lpstr>
      <vt:lpstr>Společenská odpovědnost organizací</vt:lpstr>
      <vt:lpstr>Snímek 11</vt:lpstr>
      <vt:lpstr>Společenská odpovědnost organizací</vt:lpstr>
      <vt:lpstr>Společenská odpovědnost organizací</vt:lpstr>
      <vt:lpstr>Platforma zainteresovaných stran CSR</vt:lpstr>
      <vt:lpstr>Platforma zainteresovaných stran CSR</vt:lpstr>
      <vt:lpstr>Národní strategie kvality 2030</vt:lpstr>
      <vt:lpstr>Národní strategie kvality 2030</vt:lpstr>
      <vt:lpstr>Národní strategie kvality 2030</vt:lpstr>
      <vt:lpstr>Rada kvality ČR</vt:lpstr>
      <vt:lpstr>Rada kvality ČR</vt:lpstr>
      <vt:lpstr>Ceny hejtmana za CSR</vt:lpstr>
      <vt:lpstr>Byznys modely</vt:lpstr>
      <vt:lpstr>Byznys modely</vt:lpstr>
      <vt:lpstr>Byznys modely</vt:lpstr>
      <vt:lpstr>Byznys modely</vt:lpstr>
      <vt:lpstr>Byznys modely</vt:lpstr>
      <vt:lpstr>Podnikatelský plán</vt:lpstr>
      <vt:lpstr>Podnikatelský plán</vt:lpstr>
      <vt:lpstr>Crowdfunding</vt:lpstr>
      <vt:lpstr>Byznys modely</vt:lpstr>
      <vt:lpstr>Byznys model „Canvas“</vt:lpstr>
      <vt:lpstr>Byznys model „Canvas“</vt:lpstr>
      <vt:lpstr>Byznys model „Lean Canvas“</vt:lpstr>
      <vt:lpstr>Byznys modely dle Rappa</vt:lpstr>
      <vt:lpstr>Model Excelence EFQM</vt:lpstr>
      <vt:lpstr>Model Excelence EFQM</vt:lpstr>
      <vt:lpstr>Model Excelence EFQM</vt:lpstr>
      <vt:lpstr>Model Excelence EFQM</vt:lpstr>
      <vt:lpstr>Snímek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Podmínky sociálního podnikání v České republice</dc:title>
  <dc:creator>Vojtěch Beck</dc:creator>
  <cp:lastModifiedBy>petra.krejci@centrum.cz</cp:lastModifiedBy>
  <cp:revision>226</cp:revision>
  <dcterms:created xsi:type="dcterms:W3CDTF">2021-10-17T08:23:51Z</dcterms:created>
  <dcterms:modified xsi:type="dcterms:W3CDTF">2024-11-20T12:51:53Z</dcterms:modified>
</cp:coreProperties>
</file>