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70" r:id="rId8"/>
    <p:sldId id="262" r:id="rId9"/>
    <p:sldId id="263" r:id="rId10"/>
    <p:sldId id="264" r:id="rId11"/>
    <p:sldId id="266" r:id="rId12"/>
    <p:sldId id="265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519" autoAdjust="0"/>
    <p:restoredTop sz="94660"/>
  </p:normalViewPr>
  <p:slideViewPr>
    <p:cSldViewPr>
      <p:cViewPr varScale="1">
        <p:scale>
          <a:sx n="83" d="100"/>
          <a:sy n="83" d="100"/>
        </p:scale>
        <p:origin x="-138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91261-2EE5-49E5-81DB-EA11D2E54CEA}" type="datetimeFigureOut">
              <a:rPr lang="cs-CZ" smtClean="0"/>
              <a:pPr/>
              <a:t>20.11.2024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B907FC3A-3563-411F-A673-6C296B95EEC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18902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91261-2EE5-49E5-81DB-EA11D2E54CEA}" type="datetimeFigureOut">
              <a:rPr lang="cs-CZ" smtClean="0"/>
              <a:pPr/>
              <a:t>20.11.2024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FC3A-3563-411F-A673-6C296B95EE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60810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91261-2EE5-49E5-81DB-EA11D2E54CEA}" type="datetimeFigureOut">
              <a:rPr lang="cs-CZ" smtClean="0"/>
              <a:pPr/>
              <a:t>20.11.2024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FC3A-3563-411F-A673-6C296B95EEC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13332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91261-2EE5-49E5-81DB-EA11D2E54CEA}" type="datetimeFigureOut">
              <a:rPr lang="cs-CZ" smtClean="0"/>
              <a:pPr/>
              <a:t>20.11.2024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FC3A-3563-411F-A673-6C296B95EEC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38422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91261-2EE5-49E5-81DB-EA11D2E54CEA}" type="datetimeFigureOut">
              <a:rPr lang="cs-CZ" smtClean="0"/>
              <a:pPr/>
              <a:t>20.11.2024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FC3A-3563-411F-A673-6C296B95EEC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92479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91261-2EE5-49E5-81DB-EA11D2E54CEA}" type="datetimeFigureOut">
              <a:rPr lang="cs-CZ" smtClean="0"/>
              <a:pPr/>
              <a:t>20.11.2024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FC3A-3563-411F-A673-6C296B95EEC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87845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91261-2EE5-49E5-81DB-EA11D2E54CEA}" type="datetimeFigureOut">
              <a:rPr lang="cs-CZ" smtClean="0"/>
              <a:pPr/>
              <a:t>20.11.2024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FC3A-3563-411F-A673-6C296B95EE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91885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91261-2EE5-49E5-81DB-EA11D2E54CEA}" type="datetimeFigureOut">
              <a:rPr lang="cs-CZ" smtClean="0"/>
              <a:pPr/>
              <a:t>20.11.2024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FC3A-3563-411F-A673-6C296B95EE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82963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91261-2EE5-49E5-81DB-EA11D2E54CEA}" type="datetimeFigureOut">
              <a:rPr lang="cs-CZ" smtClean="0"/>
              <a:pPr/>
              <a:t>20.11.2024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FC3A-3563-411F-A673-6C296B95EE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36013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91261-2EE5-49E5-81DB-EA11D2E54CEA}" type="datetimeFigureOut">
              <a:rPr lang="cs-CZ" smtClean="0"/>
              <a:pPr/>
              <a:t>20.11.2024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FC3A-3563-411F-A673-6C296B95EEC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75092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3A991261-2EE5-49E5-81DB-EA11D2E54CEA}" type="datetimeFigureOut">
              <a:rPr lang="cs-CZ" smtClean="0"/>
              <a:pPr/>
              <a:t>20.11.2024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FC3A-3563-411F-A673-6C296B95EEC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75253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91261-2EE5-49E5-81DB-EA11D2E54CEA}" type="datetimeFigureOut">
              <a:rPr lang="cs-CZ" smtClean="0"/>
              <a:pPr/>
              <a:t>20.11.2024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907FC3A-3563-411F-A673-6C296B95EE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29048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Strategické plánování a řízení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5301208"/>
            <a:ext cx="6400800" cy="769640"/>
          </a:xfrm>
        </p:spPr>
        <p:txBody>
          <a:bodyPr/>
          <a:lstStyle/>
          <a:p>
            <a:pPr algn="r"/>
            <a:r>
              <a:rPr lang="cs-CZ" dirty="0"/>
              <a:t>Petra Krejčí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F63C748C-967B-4A7B-A90F-3EDD0F485A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7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C0143637-4934-44E4-B909-BAF1E7B279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2"/>
            <a:ext cx="3046595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7262" y="1240076"/>
            <a:ext cx="2045860" cy="4584527"/>
          </a:xfrm>
        </p:spPr>
        <p:txBody>
          <a:bodyPr>
            <a:normAutofit/>
          </a:bodyPr>
          <a:lstStyle/>
          <a:p>
            <a:r>
              <a:rPr lang="cs-CZ" sz="2500">
                <a:solidFill>
                  <a:srgbClr val="FFFFFF"/>
                </a:solidFill>
              </a:rPr>
              <a:t>Realizační plán a prováděcí metodika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29195" y="1240077"/>
            <a:ext cx="4526120" cy="4916465"/>
          </a:xfrm>
        </p:spPr>
        <p:txBody>
          <a:bodyPr anchor="t">
            <a:normAutofit/>
          </a:bodyPr>
          <a:lstStyle/>
          <a:p>
            <a:endParaRPr lang="cs-CZ" dirty="0"/>
          </a:p>
          <a:p>
            <a:r>
              <a:rPr lang="cs-CZ" dirty="0"/>
              <a:t>Realizační plán</a:t>
            </a:r>
          </a:p>
          <a:p>
            <a:pPr lvl="1"/>
            <a:r>
              <a:rPr lang="cs-CZ" dirty="0"/>
              <a:t>Funkce komunikační a koordinační</a:t>
            </a:r>
          </a:p>
          <a:p>
            <a:pPr lvl="1"/>
            <a:r>
              <a:rPr lang="cs-CZ" dirty="0"/>
              <a:t>Odpovědnost za naplňování cílů</a:t>
            </a:r>
          </a:p>
          <a:p>
            <a:endParaRPr lang="cs-CZ" dirty="0"/>
          </a:p>
          <a:p>
            <a:r>
              <a:rPr lang="cs-CZ" dirty="0"/>
              <a:t>Implementace</a:t>
            </a:r>
          </a:p>
          <a:p>
            <a:pPr lvl="1"/>
            <a:r>
              <a:rPr lang="cs-CZ" dirty="0"/>
              <a:t>Tvorba programu, zajišťujících opatření, úkoly</a:t>
            </a:r>
          </a:p>
          <a:p>
            <a:pPr lvl="1"/>
            <a:r>
              <a:rPr lang="cs-CZ" dirty="0"/>
              <a:t>Plánování v rámci plánu podniku</a:t>
            </a:r>
          </a:p>
          <a:p>
            <a:pPr lvl="1"/>
            <a:r>
              <a:rPr lang="cs-CZ" dirty="0"/>
              <a:t>Zabezpečení po stránce finanční atd.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F63C748C-967B-4A7B-A90F-3EDD0F485A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7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C0143637-4934-44E4-B909-BAF1E7B279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2"/>
            <a:ext cx="3046595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7262" y="1240076"/>
            <a:ext cx="2045860" cy="4584527"/>
          </a:xfrm>
        </p:spPr>
        <p:txBody>
          <a:bodyPr>
            <a:normAutofit/>
          </a:bodyPr>
          <a:lstStyle/>
          <a:p>
            <a:r>
              <a:rPr lang="cs-CZ" sz="2700">
                <a:solidFill>
                  <a:srgbClr val="FFFFFF"/>
                </a:solidFill>
              </a:rPr>
              <a:t>Kontrola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29195" y="1240077"/>
            <a:ext cx="4526120" cy="4916465"/>
          </a:xfrm>
        </p:spPr>
        <p:txBody>
          <a:bodyPr anchor="t">
            <a:normAutofit/>
          </a:bodyPr>
          <a:lstStyle/>
          <a:p>
            <a:r>
              <a:rPr lang="cs-CZ" dirty="0"/>
              <a:t>Funkce zpětné vazby</a:t>
            </a:r>
          </a:p>
          <a:p>
            <a:endParaRPr lang="cs-CZ" dirty="0"/>
          </a:p>
          <a:p>
            <a:r>
              <a:rPr lang="cs-CZ" dirty="0"/>
              <a:t>Sekvence kroků:</a:t>
            </a:r>
          </a:p>
          <a:p>
            <a:pPr lvl="1"/>
            <a:r>
              <a:rPr lang="cs-CZ" dirty="0"/>
              <a:t>Plán, úkoly cíle</a:t>
            </a:r>
          </a:p>
          <a:p>
            <a:pPr lvl="1"/>
            <a:r>
              <a:rPr lang="cs-CZ" dirty="0"/>
              <a:t>Skutečně vykonaná práce</a:t>
            </a:r>
          </a:p>
          <a:p>
            <a:pPr lvl="1"/>
            <a:r>
              <a:rPr lang="cs-CZ" dirty="0"/>
              <a:t>Měření vykonané práce</a:t>
            </a:r>
          </a:p>
          <a:p>
            <a:pPr lvl="1"/>
            <a:r>
              <a:rPr lang="cs-CZ" dirty="0"/>
              <a:t>Porovnání s kritérii</a:t>
            </a:r>
          </a:p>
          <a:p>
            <a:pPr lvl="1"/>
            <a:r>
              <a:rPr lang="cs-CZ" dirty="0"/>
              <a:t>Identifikace odchylek</a:t>
            </a:r>
          </a:p>
          <a:p>
            <a:pPr lvl="1"/>
            <a:r>
              <a:rPr lang="cs-CZ" dirty="0"/>
              <a:t>Analýza příčin odchylek</a:t>
            </a:r>
          </a:p>
          <a:p>
            <a:pPr lvl="1"/>
            <a:r>
              <a:rPr lang="cs-CZ" dirty="0"/>
              <a:t>Program nápravných opatření</a:t>
            </a:r>
          </a:p>
          <a:p>
            <a:pPr lvl="1"/>
            <a:r>
              <a:rPr lang="cs-CZ" dirty="0"/>
              <a:t>Realizace nápravných opatření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F63C748C-967B-4A7B-A90F-3EDD0F485A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7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C0143637-4934-44E4-B909-BAF1E7B279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2"/>
            <a:ext cx="3046595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7262" y="1240076"/>
            <a:ext cx="2045860" cy="4584527"/>
          </a:xfrm>
        </p:spPr>
        <p:txBody>
          <a:bodyPr>
            <a:normAutofit/>
          </a:bodyPr>
          <a:lstStyle/>
          <a:p>
            <a:r>
              <a:rPr lang="cs-CZ" sz="2700">
                <a:solidFill>
                  <a:srgbClr val="FFFFFF"/>
                </a:solidFill>
              </a:rPr>
              <a:t>Kontrola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53204" y="512675"/>
            <a:ext cx="4526120" cy="5832648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700" dirty="0"/>
              <a:t>Poslání strategické kontroly</a:t>
            </a:r>
          </a:p>
          <a:p>
            <a:pPr lvl="1">
              <a:lnSpc>
                <a:spcPct val="110000"/>
              </a:lnSpc>
            </a:pPr>
            <a:r>
              <a:rPr lang="cs-CZ" sz="1700" dirty="0"/>
              <a:t>Varovaní před problémy s časovým předstihem</a:t>
            </a:r>
          </a:p>
          <a:p>
            <a:pPr>
              <a:lnSpc>
                <a:spcPct val="110000"/>
              </a:lnSpc>
            </a:pPr>
            <a:r>
              <a:rPr lang="cs-CZ" sz="1700" dirty="0"/>
              <a:t>Zahrnuje:</a:t>
            </a:r>
          </a:p>
          <a:p>
            <a:pPr lvl="1">
              <a:lnSpc>
                <a:spcPct val="110000"/>
              </a:lnSpc>
            </a:pPr>
            <a:r>
              <a:rPr lang="cs-CZ" sz="1700" dirty="0"/>
              <a:t>Kontrolu předpokladů </a:t>
            </a:r>
          </a:p>
          <a:p>
            <a:pPr lvl="2">
              <a:lnSpc>
                <a:spcPct val="110000"/>
              </a:lnSpc>
            </a:pPr>
            <a:r>
              <a:rPr lang="cs-CZ" sz="1700" dirty="0"/>
              <a:t>Je vnitřní a vnější prostředí v souladu s předpokladem?</a:t>
            </a:r>
          </a:p>
          <a:p>
            <a:pPr lvl="1">
              <a:lnSpc>
                <a:spcPct val="110000"/>
              </a:lnSpc>
            </a:pPr>
            <a:r>
              <a:rPr lang="cs-CZ" sz="1700" dirty="0"/>
              <a:t>Kontrolu dílčích výsledků</a:t>
            </a:r>
          </a:p>
          <a:p>
            <a:pPr lvl="2">
              <a:lnSpc>
                <a:spcPct val="110000"/>
              </a:lnSpc>
            </a:pPr>
            <a:r>
              <a:rPr lang="cs-CZ" sz="1700" dirty="0"/>
              <a:t>Je daný vývoj žádoucí? Realizuje se strategie?</a:t>
            </a:r>
          </a:p>
          <a:p>
            <a:pPr lvl="1">
              <a:lnSpc>
                <a:spcPct val="110000"/>
              </a:lnSpc>
            </a:pPr>
            <a:r>
              <a:rPr lang="cs-CZ" sz="1700" dirty="0"/>
              <a:t>Celkový strategický přehled</a:t>
            </a:r>
          </a:p>
          <a:p>
            <a:pPr lvl="2">
              <a:lnSpc>
                <a:spcPct val="110000"/>
              </a:lnSpc>
            </a:pPr>
            <a:r>
              <a:rPr lang="cs-CZ" sz="1700" dirty="0"/>
              <a:t>Sledování všech faktorů, nalézání rizik a příležitostí</a:t>
            </a:r>
          </a:p>
          <a:p>
            <a:pPr lvl="1">
              <a:lnSpc>
                <a:spcPct val="110000"/>
              </a:lnSpc>
            </a:pPr>
            <a:r>
              <a:rPr lang="cs-CZ" sz="1700" dirty="0"/>
              <a:t>Vyvolanou kontrolu</a:t>
            </a:r>
          </a:p>
          <a:p>
            <a:pPr lvl="2">
              <a:lnSpc>
                <a:spcPct val="110000"/>
              </a:lnSpc>
            </a:pPr>
            <a:r>
              <a:rPr lang="cs-CZ" sz="1700" dirty="0"/>
              <a:t>Neočekávaná událost, krizové situace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cs-CZ" sz="6000" b="1" dirty="0"/>
              <a:t>DĚKUJI ZA POZORNOST</a:t>
            </a:r>
            <a:r>
              <a:rPr lang="cs-CZ" sz="6000" dirty="0"/>
              <a:t> </a:t>
            </a:r>
          </a:p>
        </p:txBody>
      </p:sp>
      <p:pic>
        <p:nvPicPr>
          <p:cNvPr id="6" name="Zástupný symbol pro obsah 5" descr="obrazy-na-platne-stastny-smajlik-dava-palec-nahoru-na-bilem-pozad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79912" y="2060848"/>
            <a:ext cx="4234798" cy="3841567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F63C748C-967B-4A7B-A90F-3EDD0F485A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7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C0143637-4934-44E4-B909-BAF1E7B279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2"/>
            <a:ext cx="3046595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7262" y="1240076"/>
            <a:ext cx="2045860" cy="4584527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Tvorba mise, vize a cílů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29195" y="1240077"/>
            <a:ext cx="4526120" cy="4916465"/>
          </a:xfrm>
        </p:spPr>
        <p:txBody>
          <a:bodyPr anchor="t"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cs-CZ" sz="1400" dirty="0"/>
              <a:t>Poslání (mise)</a:t>
            </a:r>
          </a:p>
          <a:p>
            <a:pPr lvl="1">
              <a:lnSpc>
                <a:spcPct val="110000"/>
              </a:lnSpc>
            </a:pPr>
            <a:r>
              <a:rPr lang="cs-CZ" sz="1400" dirty="0"/>
              <a:t>Dotváří image organizace</a:t>
            </a:r>
          </a:p>
          <a:p>
            <a:pPr lvl="1">
              <a:lnSpc>
                <a:spcPct val="110000"/>
              </a:lnSpc>
            </a:pPr>
            <a:r>
              <a:rPr lang="cs-CZ" sz="1400" dirty="0"/>
              <a:t>Jasná, srozumitelná</a:t>
            </a:r>
          </a:p>
          <a:p>
            <a:pPr lvl="1">
              <a:lnSpc>
                <a:spcPct val="110000"/>
              </a:lnSpc>
            </a:pPr>
            <a:r>
              <a:rPr lang="cs-CZ" sz="1400" dirty="0"/>
              <a:t>Vystihuje společenskou hodnotu</a:t>
            </a:r>
          </a:p>
          <a:p>
            <a:pPr>
              <a:lnSpc>
                <a:spcPct val="110000"/>
              </a:lnSpc>
            </a:pPr>
            <a:r>
              <a:rPr lang="cs-CZ" sz="1400" dirty="0"/>
              <a:t>Příklad:</a:t>
            </a:r>
          </a:p>
          <a:p>
            <a:pPr lvl="1">
              <a:lnSpc>
                <a:spcPct val="110000"/>
              </a:lnSpc>
            </a:pPr>
            <a:r>
              <a:rPr lang="cs-CZ" sz="1400" u="sng" dirty="0"/>
              <a:t>Poslání firmy Kofola:</a:t>
            </a:r>
            <a:r>
              <a:rPr lang="cs-CZ" sz="1400" dirty="0"/>
              <a:t> </a:t>
            </a:r>
            <a:r>
              <a:rPr lang="cs-CZ" sz="1400" i="1" dirty="0"/>
              <a:t>„Naše poslání je naše mise. My jsme Kofola. S nadšením usilujeme o to, co je v životě opravdu důležité: milovat, žít zdravě a stále hledat nové cesty.“</a:t>
            </a:r>
          </a:p>
          <a:p>
            <a:pPr lvl="1">
              <a:lnSpc>
                <a:spcPct val="110000"/>
              </a:lnSpc>
            </a:pPr>
            <a:r>
              <a:rPr lang="cs-CZ" sz="1400" u="sng" dirty="0"/>
              <a:t>Poslání společnosti ČEZ</a:t>
            </a:r>
            <a:r>
              <a:rPr lang="cs-CZ" sz="1400" dirty="0"/>
              <a:t>: </a:t>
            </a:r>
            <a:r>
              <a:rPr lang="cs-CZ" sz="1400" i="1" dirty="0"/>
              <a:t>„Posláním Skupiny ČEZ je zajišťovat bezpečnou, spolehlivou a pozitivní energii zákazníkům i celé společnosti."</a:t>
            </a:r>
          </a:p>
          <a:p>
            <a:pPr lvl="1">
              <a:lnSpc>
                <a:spcPct val="110000"/>
              </a:lnSpc>
            </a:pPr>
            <a:r>
              <a:rPr lang="cs-CZ" sz="1400" u="sng" dirty="0">
                <a:effectLst/>
              </a:rPr>
              <a:t>Poslání společnosti </a:t>
            </a:r>
            <a:r>
              <a:rPr lang="cs-CZ" sz="1400" u="sng" dirty="0" err="1">
                <a:effectLst/>
              </a:rPr>
              <a:t>The</a:t>
            </a:r>
            <a:r>
              <a:rPr lang="cs-CZ" sz="1400" u="sng" dirty="0">
                <a:effectLst/>
              </a:rPr>
              <a:t> </a:t>
            </a:r>
            <a:r>
              <a:rPr lang="cs-CZ" sz="1400" u="sng" dirty="0" err="1">
                <a:effectLst/>
              </a:rPr>
              <a:t>Coca</a:t>
            </a:r>
            <a:r>
              <a:rPr lang="cs-CZ" sz="1400" u="sng" dirty="0">
                <a:effectLst/>
              </a:rPr>
              <a:t> Cola </a:t>
            </a:r>
            <a:r>
              <a:rPr lang="cs-CZ" sz="1400" u="sng" dirty="0" err="1">
                <a:effectLst/>
              </a:rPr>
              <a:t>Company</a:t>
            </a:r>
            <a:r>
              <a:rPr lang="cs-CZ" sz="1400" u="sng" dirty="0">
                <a:effectLst/>
              </a:rPr>
              <a:t>:</a:t>
            </a:r>
            <a:r>
              <a:rPr lang="cs-CZ" sz="1400" dirty="0">
                <a:effectLst/>
              </a:rPr>
              <a:t> </a:t>
            </a:r>
            <a:r>
              <a:rPr lang="cs-CZ" sz="1400" i="1" dirty="0">
                <a:effectLst/>
              </a:rPr>
              <a:t>„Osvěžit svět. Inspirovat okamžiky optimismu a štěstí. Vytvářet hodnotu a odlišnost.“</a:t>
            </a:r>
            <a:endParaRPr lang="cs-CZ" sz="1400" i="1" dirty="0"/>
          </a:p>
          <a:p>
            <a:pPr>
              <a:lnSpc>
                <a:spcPct val="110000"/>
              </a:lnSpc>
            </a:pPr>
            <a:r>
              <a:rPr lang="cs-CZ" sz="1400" dirty="0"/>
              <a:t>Vize</a:t>
            </a:r>
          </a:p>
          <a:p>
            <a:pPr lvl="1">
              <a:lnSpc>
                <a:spcPct val="110000"/>
              </a:lnSpc>
            </a:pPr>
            <a:r>
              <a:rPr lang="cs-CZ" sz="1400" dirty="0"/>
              <a:t>Odpovědět si na otázky: Kam chceme jít? Co chceme pro společnost udělat?</a:t>
            </a:r>
          </a:p>
          <a:p>
            <a:pPr lvl="1">
              <a:lnSpc>
                <a:spcPct val="110000"/>
              </a:lnSpc>
            </a:pPr>
            <a:r>
              <a:rPr lang="cs-CZ" sz="1400" dirty="0"/>
              <a:t>Zdroj inspirace a nápadů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F63C748C-967B-4A7B-A90F-3EDD0F485A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7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C0143637-4934-44E4-B909-BAF1E7B279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2"/>
            <a:ext cx="3046595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7262" y="1240076"/>
            <a:ext cx="2045860" cy="4584527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Tvorba mise, vize a cílů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1880" y="476672"/>
            <a:ext cx="4526120" cy="5976664"/>
          </a:xfrm>
        </p:spPr>
        <p:txBody>
          <a:bodyPr anchor="t">
            <a:normAutofit lnSpcReduction="10000"/>
          </a:bodyPr>
          <a:lstStyle/>
          <a:p>
            <a:r>
              <a:rPr lang="cs-CZ" dirty="0"/>
              <a:t>Příklad vize</a:t>
            </a:r>
          </a:p>
          <a:p>
            <a:pPr lvl="1"/>
            <a:r>
              <a:rPr lang="cs-CZ" u="sng" dirty="0"/>
              <a:t>Kofola</a:t>
            </a:r>
            <a:r>
              <a:rPr lang="cs-CZ" dirty="0"/>
              <a:t>: „</a:t>
            </a:r>
            <a:r>
              <a:rPr lang="cs-CZ" i="1" dirty="0"/>
              <a:t>Do roku 2017 chceme být československou jedničkou v </a:t>
            </a:r>
            <a:r>
              <a:rPr lang="cs-CZ" i="1" dirty="0" err="1"/>
              <a:t>gastru</a:t>
            </a:r>
            <a:r>
              <a:rPr lang="cs-CZ" i="1" dirty="0"/>
              <a:t> a impulsu, udržet postavení v retailu a nabídneme naše nápoje ve zdravější podobě. Stejně jako dosud budeme naše produkty vyrábět s co největší péčí a láskou</a:t>
            </a:r>
            <a:r>
              <a:rPr lang="cs-CZ" dirty="0"/>
              <a:t>"</a:t>
            </a:r>
          </a:p>
          <a:p>
            <a:pPr lvl="1"/>
            <a:r>
              <a:rPr lang="cs-CZ" u="sng" dirty="0"/>
              <a:t>ČEZ</a:t>
            </a:r>
            <a:r>
              <a:rPr lang="cs-CZ" dirty="0"/>
              <a:t>: „</a:t>
            </a:r>
            <a:r>
              <a:rPr lang="cs-CZ" i="1" dirty="0"/>
              <a:t>Vizí Skupiny ČEZ je přinášet inovace pro řešení energetických potřeb a přispívat k vyšší kvalitě života.</a:t>
            </a:r>
            <a:r>
              <a:rPr lang="cs-CZ" dirty="0"/>
              <a:t>"</a:t>
            </a:r>
          </a:p>
          <a:p>
            <a:r>
              <a:rPr lang="cs-CZ" dirty="0"/>
              <a:t>Cíl by měl být:</a:t>
            </a:r>
          </a:p>
          <a:p>
            <a:pPr lvl="1"/>
            <a:r>
              <a:rPr lang="cs-CZ" dirty="0"/>
              <a:t>Konkrétní a měřitelný</a:t>
            </a:r>
          </a:p>
          <a:p>
            <a:pPr lvl="1"/>
            <a:r>
              <a:rPr lang="cs-CZ" dirty="0"/>
              <a:t>SMART:</a:t>
            </a:r>
          </a:p>
          <a:p>
            <a:pPr lvl="2"/>
            <a:r>
              <a:rPr lang="cs-CZ" dirty="0"/>
              <a:t>Specifický (S)</a:t>
            </a:r>
          </a:p>
          <a:p>
            <a:pPr lvl="2"/>
            <a:r>
              <a:rPr lang="cs-CZ" dirty="0"/>
              <a:t>Měřitelný (M)</a:t>
            </a:r>
          </a:p>
          <a:p>
            <a:pPr lvl="2"/>
            <a:r>
              <a:rPr lang="cs-CZ" dirty="0"/>
              <a:t>Akceptovatelný (A)</a:t>
            </a:r>
          </a:p>
          <a:p>
            <a:pPr lvl="2"/>
            <a:r>
              <a:rPr lang="cs-CZ" dirty="0"/>
              <a:t>Realistický (R)</a:t>
            </a:r>
          </a:p>
          <a:p>
            <a:pPr lvl="2"/>
            <a:r>
              <a:rPr lang="cs-CZ" dirty="0"/>
              <a:t>Terminovaný – časově měřitelný (T)</a:t>
            </a:r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xmlns="" id="{F63C748C-967B-4A7B-A90F-3EDD0F485A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7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xmlns="" id="{C0143637-4934-44E4-B909-BAF1E7B279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2"/>
            <a:ext cx="3046595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7262" y="1240076"/>
            <a:ext cx="2045860" cy="4584527"/>
          </a:xfrm>
        </p:spPr>
        <p:txBody>
          <a:bodyPr>
            <a:normAutofit/>
          </a:bodyPr>
          <a:lstStyle/>
          <a:p>
            <a:r>
              <a:rPr lang="cs-CZ" sz="2500">
                <a:solidFill>
                  <a:srgbClr val="FFFFFF"/>
                </a:solidFill>
              </a:rPr>
              <a:t>Analýzy a prognózy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29195" y="1240077"/>
            <a:ext cx="4526120" cy="4916465"/>
          </a:xfrm>
        </p:spPr>
        <p:txBody>
          <a:bodyPr anchor="t">
            <a:normAutofit/>
          </a:bodyPr>
          <a:lstStyle/>
          <a:p>
            <a:r>
              <a:rPr lang="cs-CZ" dirty="0"/>
              <a:t>Hodnocení vnitřního prostředí</a:t>
            </a:r>
          </a:p>
          <a:p>
            <a:pPr lvl="1"/>
            <a:r>
              <a:rPr lang="cs-CZ" dirty="0"/>
              <a:t>Kontrolovatelné prvky</a:t>
            </a:r>
          </a:p>
          <a:p>
            <a:pPr lvl="1"/>
            <a:r>
              <a:rPr lang="cs-CZ" dirty="0"/>
              <a:t>Silné a slabé stránky</a:t>
            </a:r>
          </a:p>
          <a:p>
            <a:endParaRPr lang="cs-CZ" dirty="0"/>
          </a:p>
          <a:p>
            <a:r>
              <a:rPr lang="cs-CZ" dirty="0"/>
              <a:t>Cyklus přípravy strategie</a:t>
            </a:r>
          </a:p>
          <a:p>
            <a:pPr lvl="1"/>
            <a:r>
              <a:rPr lang="cs-CZ" dirty="0"/>
              <a:t>Analýza prostředí</a:t>
            </a:r>
          </a:p>
          <a:p>
            <a:pPr lvl="1"/>
            <a:r>
              <a:rPr lang="cs-CZ" dirty="0"/>
              <a:t>Formulace strategie</a:t>
            </a:r>
          </a:p>
          <a:p>
            <a:pPr lvl="1"/>
            <a:r>
              <a:rPr lang="cs-CZ" dirty="0"/>
              <a:t>Taktika</a:t>
            </a:r>
          </a:p>
          <a:p>
            <a:pPr lvl="1"/>
            <a:r>
              <a:rPr lang="cs-CZ" dirty="0" err="1"/>
              <a:t>Operativa</a:t>
            </a:r>
            <a:r>
              <a:rPr lang="cs-CZ" dirty="0"/>
              <a:t> – implementace</a:t>
            </a:r>
          </a:p>
          <a:p>
            <a:pPr lvl="1"/>
            <a:r>
              <a:rPr lang="cs-CZ" dirty="0"/>
              <a:t>Kontrola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F63C748C-967B-4A7B-A90F-3EDD0F485A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7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C0143637-4934-44E4-B909-BAF1E7B279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2"/>
            <a:ext cx="3046595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7262" y="1240076"/>
            <a:ext cx="2045860" cy="4584527"/>
          </a:xfrm>
        </p:spPr>
        <p:txBody>
          <a:bodyPr>
            <a:normAutofit/>
          </a:bodyPr>
          <a:lstStyle/>
          <a:p>
            <a:r>
              <a:rPr lang="cs-CZ" sz="2500">
                <a:solidFill>
                  <a:srgbClr val="FFFFFF"/>
                </a:solidFill>
              </a:rPr>
              <a:t>Analýzy a prognózy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29195" y="1240077"/>
            <a:ext cx="4526120" cy="4916465"/>
          </a:xfrm>
        </p:spPr>
        <p:txBody>
          <a:bodyPr anchor="t">
            <a:normAutofit/>
          </a:bodyPr>
          <a:lstStyle/>
          <a:p>
            <a:r>
              <a:rPr lang="cs-CZ" dirty="0"/>
              <a:t>Hodnocení vnějšího prostředí</a:t>
            </a:r>
          </a:p>
          <a:p>
            <a:pPr lvl="1"/>
            <a:r>
              <a:rPr lang="cs-CZ" dirty="0"/>
              <a:t>Nekontrolovatelné prvky</a:t>
            </a:r>
          </a:p>
          <a:p>
            <a:pPr lvl="1"/>
            <a:r>
              <a:rPr lang="cs-CZ" dirty="0"/>
              <a:t>Obecné okolí (prostředí demografické, ekonomické, přírodní, technologické, politicko-právní, sociálně-kulturní)</a:t>
            </a:r>
          </a:p>
          <a:p>
            <a:pPr lvl="1"/>
            <a:r>
              <a:rPr lang="cs-CZ" dirty="0"/>
              <a:t>Oborové okolí (zákazníci, dodavatelé, konkurence, distributoři a veřejnost)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0CABCAE3-64FC-4149-819F-2C18128241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9144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012FDCFE-9AD2-4D8A-8CBF-B3AA37EBF6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9144000" cy="74295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FBD463FC-4CA8-4FF4-85A3-AF9F4B98D2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BECF35C3-8B44-4F4B-BD25-4C01823DB2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813335" y="3528542"/>
            <a:ext cx="647780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xmlns="" id="{2FA7AD0A-1871-4DF8-9235-F49D0513B9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36B04CFB-FAE5-47DD-9B3E-4E9BA7A89C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9144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4475" y="1474969"/>
            <a:ext cx="2117940" cy="1868760"/>
          </a:xfrm>
        </p:spPr>
        <p:txBody>
          <a:bodyPr vert="horz" lIns="91440" tIns="45720" rIns="91440" bIns="0" rtlCol="0" anchor="b">
            <a:normAutofit/>
          </a:bodyPr>
          <a:lstStyle/>
          <a:p>
            <a:pPr defTabSz="914400"/>
            <a:r>
              <a:rPr lang="en-US" sz="2600"/>
              <a:t>Analýzy a prognózy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EE68D41B-9286-479F-9AB7-678C8E348D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94475" y="3528543"/>
            <a:ext cx="211794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E8ACF89C-CFC3-4D68-B3C4-2BEFB7BBE5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2984541" y="482171"/>
            <a:ext cx="5670087" cy="5149101"/>
            <a:chOff x="3979389" y="482171"/>
            <a:chExt cx="7560115" cy="5149101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xmlns="" id="{3B770B7D-3C5C-4682-8DF0-20783592F3B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979389" y="482171"/>
              <a:ext cx="7560115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xmlns="" id="{A6893E11-7EC1-4EB6-A2A8-0B693F8FE57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292448" y="812507"/>
              <a:ext cx="692827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622F7FD7-8884-4FD5-95AB-0B5C6033AD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341615" y="977965"/>
            <a:ext cx="4961686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xmlns="" id="{4E0286AD-DCC8-406E-9D59-218F3315643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83622" y="946544"/>
            <a:ext cx="4028738" cy="4251968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16EFE474-4FE0-4E8F-8F09-5ED2C9E76A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9144000" cy="742950"/>
          </a:xfrm>
          <a:prstGeom prst="rect">
            <a:avLst/>
          </a:prstGeom>
        </p:spPr>
      </p:pic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CF8B8C81-54DC-4AF5-B682-3A2C70A6B5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/>
            <a:r>
              <a:rPr lang="en-US" sz="2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Analýzy a prognózy</a:t>
            </a:r>
          </a:p>
        </p:txBody>
      </p:sp>
      <p:pic>
        <p:nvPicPr>
          <p:cNvPr id="4" name="Zástupný symbol pro obsah 3" descr="MR0407s2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5556" y="332656"/>
            <a:ext cx="7992887" cy="533525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8684" y="804519"/>
            <a:ext cx="7202456" cy="1049235"/>
          </a:xfrm>
        </p:spPr>
        <p:txBody>
          <a:bodyPr>
            <a:normAutofit/>
          </a:bodyPr>
          <a:lstStyle/>
          <a:p>
            <a:r>
              <a:rPr lang="cs-CZ"/>
              <a:t>Strategie a její koncepce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88684" y="2015734"/>
            <a:ext cx="3121916" cy="3450613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cs-CZ" sz="1500"/>
              <a:t>Optimalizace portfolia služeb</a:t>
            </a:r>
          </a:p>
          <a:p>
            <a:pPr lvl="1">
              <a:lnSpc>
                <a:spcPct val="110000"/>
              </a:lnSpc>
            </a:pPr>
            <a:r>
              <a:rPr lang="cs-CZ" sz="1500"/>
              <a:t>Metoda ABC</a:t>
            </a:r>
          </a:p>
          <a:p>
            <a:pPr lvl="2">
              <a:lnSpc>
                <a:spcPct val="110000"/>
              </a:lnSpc>
            </a:pPr>
            <a:r>
              <a:rPr lang="cs-CZ" sz="1500"/>
              <a:t>Produkty A (60 – 80 % příjmů)</a:t>
            </a:r>
          </a:p>
          <a:p>
            <a:pPr lvl="2">
              <a:lnSpc>
                <a:spcPct val="110000"/>
              </a:lnSpc>
            </a:pPr>
            <a:r>
              <a:rPr lang="cs-CZ" sz="1500"/>
              <a:t>Produkty B (15 – 20 % příjmů)</a:t>
            </a:r>
          </a:p>
          <a:p>
            <a:pPr lvl="2">
              <a:lnSpc>
                <a:spcPct val="110000"/>
              </a:lnSpc>
            </a:pPr>
            <a:r>
              <a:rPr lang="cs-CZ" sz="1500"/>
              <a:t>Produkty C (10 – 15 % příjmů)</a:t>
            </a:r>
          </a:p>
          <a:p>
            <a:pPr lvl="1">
              <a:lnSpc>
                <a:spcPct val="110000"/>
              </a:lnSpc>
            </a:pPr>
            <a:r>
              <a:rPr lang="cs-CZ" sz="1500"/>
              <a:t>Metoda BCG</a:t>
            </a:r>
          </a:p>
          <a:p>
            <a:pPr lvl="2">
              <a:lnSpc>
                <a:spcPct val="110000"/>
              </a:lnSpc>
            </a:pPr>
            <a:r>
              <a:rPr lang="cs-CZ" sz="1500"/>
              <a:t>Otazníky, Hvězdy, </a:t>
            </a:r>
          </a:p>
          <a:p>
            <a:pPr lvl="2">
              <a:lnSpc>
                <a:spcPct val="110000"/>
              </a:lnSpc>
            </a:pPr>
            <a:r>
              <a:rPr lang="cs-CZ" sz="1500"/>
              <a:t>Dojné krávy, Hladoví psi</a:t>
            </a:r>
          </a:p>
        </p:txBody>
      </p:sp>
      <p:pic>
        <p:nvPicPr>
          <p:cNvPr id="4" name="Obrázek 3" descr="bostonska_matic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0808" y="2322664"/>
            <a:ext cx="3720332" cy="283675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8684" y="804519"/>
            <a:ext cx="7202456" cy="1049235"/>
          </a:xfrm>
        </p:spPr>
        <p:txBody>
          <a:bodyPr>
            <a:normAutofit/>
          </a:bodyPr>
          <a:lstStyle/>
          <a:p>
            <a:r>
              <a:rPr lang="cs-CZ"/>
              <a:t>Strategie a její koncepce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88684" y="2015734"/>
            <a:ext cx="3121916" cy="3450613"/>
          </a:xfrm>
        </p:spPr>
        <p:txBody>
          <a:bodyPr>
            <a:normAutofit/>
          </a:bodyPr>
          <a:lstStyle/>
          <a:p>
            <a:r>
              <a:rPr lang="cs-CZ"/>
              <a:t>Formulace strategie</a:t>
            </a:r>
          </a:p>
          <a:p>
            <a:pPr lvl="1"/>
            <a:r>
              <a:rPr lang="cs-CZ"/>
              <a:t>Ansoffova matice</a:t>
            </a:r>
          </a:p>
          <a:p>
            <a:pPr lvl="1">
              <a:buNone/>
            </a:pPr>
            <a:endParaRPr lang="cs-CZ" dirty="0"/>
          </a:p>
        </p:txBody>
      </p:sp>
      <p:pic>
        <p:nvPicPr>
          <p:cNvPr id="4" name="Obrázek 3" descr="slide_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90323" y="2002924"/>
            <a:ext cx="5058141" cy="379360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474</Words>
  <Application>Microsoft Office PowerPoint</Application>
  <PresentationFormat>Předvádění na obrazovce (4:3)</PresentationFormat>
  <Paragraphs>91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Galerie</vt:lpstr>
      <vt:lpstr>Strategické plánování a řízení</vt:lpstr>
      <vt:lpstr>Tvorba mise, vize a cílů</vt:lpstr>
      <vt:lpstr>Tvorba mise, vize a cílů</vt:lpstr>
      <vt:lpstr>Analýzy a prognózy</vt:lpstr>
      <vt:lpstr>Analýzy a prognózy</vt:lpstr>
      <vt:lpstr>Analýzy a prognózy</vt:lpstr>
      <vt:lpstr>Analýzy a prognózy</vt:lpstr>
      <vt:lpstr>Strategie a její koncepce</vt:lpstr>
      <vt:lpstr>Strategie a její koncepce</vt:lpstr>
      <vt:lpstr>Realizační plán a prováděcí metodika</vt:lpstr>
      <vt:lpstr>Kontrola</vt:lpstr>
      <vt:lpstr>Kontrola</vt:lpstr>
      <vt:lpstr>DĚKUJI ZA POZORNOST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Strategické plánování a řízení</dc:title>
  <dc:creator>petra</dc:creator>
  <cp:lastModifiedBy>petra.krejci@centrum.cz</cp:lastModifiedBy>
  <cp:revision>3</cp:revision>
  <dcterms:created xsi:type="dcterms:W3CDTF">2019-10-01T14:23:09Z</dcterms:created>
  <dcterms:modified xsi:type="dcterms:W3CDTF">2024-11-20T13:23:57Z</dcterms:modified>
</cp:coreProperties>
</file>