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46" r:id="rId2"/>
    <p:sldId id="338" r:id="rId3"/>
    <p:sldId id="336" r:id="rId4"/>
    <p:sldId id="347" r:id="rId5"/>
    <p:sldId id="348" r:id="rId6"/>
    <p:sldId id="357" r:id="rId7"/>
    <p:sldId id="349" r:id="rId8"/>
    <p:sldId id="350" r:id="rId9"/>
    <p:sldId id="351" r:id="rId10"/>
    <p:sldId id="352" r:id="rId11"/>
    <p:sldId id="341" r:id="rId12"/>
    <p:sldId id="353" r:id="rId13"/>
    <p:sldId id="354" r:id="rId14"/>
    <p:sldId id="355" r:id="rId15"/>
    <p:sldId id="356" r:id="rId16"/>
    <p:sldId id="319" r:id="rId17"/>
    <p:sldId id="318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/>
    <p:restoredTop sz="92945" autoAdjust="0"/>
  </p:normalViewPr>
  <p:slideViewPr>
    <p:cSldViewPr snapToGrid="0">
      <p:cViewPr varScale="1">
        <p:scale>
          <a:sx n="139" d="100"/>
          <a:sy n="139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Nákladová funkce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0656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80444" y="559661"/>
                <a:ext cx="7401968" cy="35081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1">
                  <a:lnSpc>
                    <a:spcPct val="10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Metoda dvou bodů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Nutná znalost údajů alespoň za čtyři, lépe však za více období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Postup:</a:t>
                </a: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údaje o objemech výroby seřadíme vzestupně</a:t>
                </a: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soubor údajů o objemech výroby rozdělíme na dvě poloviny</a:t>
                </a: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pro každou polovinu vypočítáme průměrný objem výroby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průměrné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just">
                  <a:lnSpc>
                    <a:spcPct val="105000"/>
                  </a:lnSpc>
                  <a:buFont typeface="+mj-lt"/>
                  <a:buAutoNum type="arabicPeriod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průměrné hodnoty dosadíme do nákladové funkce a vyřešíme  vzniklou soustavu dvou rovnic o dvou neznámých</a:t>
                </a:r>
              </a:p>
              <a:p>
                <a:pPr marL="342900" indent="-34290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ýpočetně náročnější, ale přesnější 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44" y="559661"/>
                <a:ext cx="7401968" cy="3508140"/>
              </a:xfrm>
              <a:prstGeom prst="rect">
                <a:avLst/>
              </a:prstGeom>
              <a:blipFill>
                <a:blip r:embed="rId3"/>
                <a:stretch>
                  <a:fillRect l="-1070" t="-1391" r="-823" b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11702F1D-E5BE-2D43-ABA2-4CB046F7C3D4}"/>
              </a:ext>
            </a:extLst>
          </p:cNvPr>
          <p:cNvSpPr txBox="1"/>
          <p:nvPr/>
        </p:nvSpPr>
        <p:spPr>
          <a:xfrm>
            <a:off x="4885900" y="3839054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/>
              <a:t>N</a:t>
            </a:r>
            <a:r>
              <a:rPr lang="cs-CZ" sz="2800" baseline="-25000" dirty="0" err="1"/>
              <a:t>Qmax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max</a:t>
            </a:r>
            <a:r>
              <a:rPr lang="cs-CZ" sz="2800" dirty="0"/>
              <a:t> ) + F</a:t>
            </a:r>
          </a:p>
          <a:p>
            <a:r>
              <a:rPr lang="cs-CZ" sz="2800" dirty="0" err="1"/>
              <a:t>N</a:t>
            </a:r>
            <a:r>
              <a:rPr lang="cs-CZ" sz="2800" baseline="-25000" dirty="0" err="1"/>
              <a:t>Qmin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min</a:t>
            </a:r>
            <a:r>
              <a:rPr lang="cs-CZ" sz="2800" dirty="0"/>
              <a:t> ) + F</a:t>
            </a:r>
          </a:p>
        </p:txBody>
      </p:sp>
    </p:spTree>
    <p:extLst>
      <p:ext uri="{BB962C8B-B14F-4D97-AF65-F5344CB8AC3E}">
        <p14:creationId xmlns:p14="http://schemas.microsoft.com/office/powerpoint/2010/main" val="1613655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3792" y="468414"/>
            <a:ext cx="7355247" cy="136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následující tabulce jsou uvedeny údaje o objemech výroby a celkových nákladech v jednotlivých měsících loňského roku firmy Zákusky pro každého, s.r.o. Určete nákladovou funkci.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561823" y="1778727"/>
          <a:ext cx="5290497" cy="2931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Objem výroby [ks]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Únor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9 500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Březen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9 000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Duben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Květen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10 400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163 000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Červen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9 200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Červenec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8 500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135 000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Srpen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Září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167 000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Říjen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10 800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Listopad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162 000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Prosinec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10 900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3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374937" y="1807874"/>
          <a:ext cx="5212747" cy="2931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Objem výroby[ks]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Červenec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8 500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135 000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Březen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9 000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145 000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Červen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9 200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148 000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Únor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9 500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148 000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Srpen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9 600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145 000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Září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10 000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167 000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Květen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10 400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163 000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10 500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165 000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Duben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10 600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151 000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Říjen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158 000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Prosinec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10 900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161 000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Listopad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3080" algn="r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	11 000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	162 000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4678" y="389841"/>
            <a:ext cx="69198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7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313" algn="l"/>
              </a:tabLst>
            </a:pPr>
            <a:r>
              <a:rPr kumimoji="0" lang="cs-CZ" altLang="cs-CZ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313" algn="l"/>
              </a:tabLst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Hodnoty ve sloupci „Objem výroby“ seřadíme vzestupně a z obou polovin tabulky vypočítáme průměrný objem výroby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průměrné náklady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906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760940" y="727471"/>
                <a:ext cx="5609549" cy="3027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8 500+9 000+…+10 000</m:t>
                          </m:r>
                        </m:num>
                        <m:den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i="0">
                          <a:latin typeface="Cambria Math" panose="02040503050406030204" pitchFamily="18" charset="0"/>
                        </a:rPr>
                        <m:t>=9 300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104 000+10 500+…+11 000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=10 700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135 000+145 000+…+167 000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=148 000</m:t>
                      </m:r>
                    </m:oMath>
                  </m:oMathPara>
                </a14:m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163 000+165 000+…+162 000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=160 000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40" y="727471"/>
                <a:ext cx="5609549" cy="30272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295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2041239" y="992839"/>
                <a:ext cx="4108817" cy="830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GB">
                                <a:latin typeface="Cambria Math" panose="02040503050406030204" pitchFamily="18" charset="0"/>
                              </a:rPr>
                              <m:t>148</m:t>
                            </m:r>
                            <m:r>
                              <a:rPr lang="en-GB" i="0">
                                <a:latin typeface="Cambria Math" panose="02040503050406030204" pitchFamily="18" charset="0"/>
                              </a:rPr>
                              <m:t> 000=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GB" i="0">
                                <a:latin typeface="Cambria Math" panose="02040503050406030204" pitchFamily="18" charset="0"/>
                              </a:rPr>
                              <m:t>∙9 300+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GB" i="0">
                                    <a:latin typeface="Cambria Math" panose="02040503050406030204" pitchFamily="18" charset="0"/>
                                  </a:rPr>
                                  <m:t>160 000=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en-GB" i="0">
                                    <a:latin typeface="Cambria Math" panose="02040503050406030204" pitchFamily="18" charset="0"/>
                                  </a:rPr>
                                  <m:t>∙10 700+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−−−−−−−−−−−−−−−−−−−−−−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239" y="992839"/>
                <a:ext cx="4108817" cy="8302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04271" y="1966755"/>
                <a:ext cx="5970297" cy="385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8,57</m:t>
                    </m:r>
                  </m:oMath>
                </a14:m>
                <a:r>
                  <a:rPr lang="cs-CZ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Kč/ks a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= 68 285,71</m:t>
                    </m:r>
                  </m:oMath>
                </a14:m>
                <a:r>
                  <a:rPr lang="cs-CZ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Kč </a:t>
                </a: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71" y="1966755"/>
                <a:ext cx="5970297" cy="385042"/>
              </a:xfrm>
              <a:prstGeom prst="rect">
                <a:avLst/>
              </a:prstGeom>
              <a:blipFill>
                <a:blip r:embed="rId4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756830" y="2553945"/>
                <a:ext cx="3198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= 8,57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 + 68 285,71[</m:t>
                          </m:r>
                          <m:r>
                            <m:rPr>
                              <m:sty m:val="p"/>
                            </m:rPr>
                            <a:rPr lang="en-GB" i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GB" i="0">
                              <a:latin typeface="Cambria Math" panose="02040503050406030204" pitchFamily="18" charset="0"/>
                            </a:rPr>
                            <m:t>č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30" y="2553945"/>
                <a:ext cx="3198504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24590" r="-13143" b="-190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604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0514" y="628601"/>
            <a:ext cx="7321874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0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Využití nákladových funkcí v podnikové praxi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 se mění výše nákladů v závislosti na objemu výroby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jaká část nákladů je závislá na objemu výroby a která ne</a:t>
            </a:r>
          </a:p>
          <a:p>
            <a:pPr marL="342900" indent="-342900"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východisko kvalifikovanějšího rozhodnutí v celé řadě oblastí: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stanovit výši nákladů odpovídající různým objemům výroby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kvalifikovaně určit výsledek hospodaření</a:t>
            </a:r>
          </a:p>
          <a:p>
            <a:pPr marL="800100" lvl="1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stanovit, jaký objem produkce zajišťuje požadovaný zisk</a:t>
            </a:r>
          </a:p>
        </p:txBody>
      </p:sp>
    </p:spTree>
    <p:extLst>
      <p:ext uri="{BB962C8B-B14F-4D97-AF65-F5344CB8AC3E}">
        <p14:creationId xmlns:p14="http://schemas.microsoft.com/office/powerpoint/2010/main" val="325565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73770" y="457143"/>
            <a:ext cx="7228431" cy="285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Milovníci divadelních představení divadla pro děti Kočička si mohou zakoupit celoroční permanentku pro 2 děti. Cena této permanentky je 2 000 Kč. Vstupné na jedno představení pro jedno dítě do oblíbené řady v divadle je ve výši 150 Kč. </a:t>
            </a:r>
          </a:p>
          <a:p>
            <a:pPr marL="342900" lvl="0" indent="-342900" algn="just">
              <a:lnSpc>
                <a:spcPct val="105000"/>
              </a:lnSpc>
              <a:buFont typeface="+mj-lt"/>
              <a:buAutoNum type="alphaLcParenR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náklady jsou spojeny s návštěvou tří představení s/bez permanentky, půjdou-li do divadla dvě děti?</a:t>
            </a:r>
          </a:p>
          <a:p>
            <a:pPr marL="342900" lvl="0" indent="-342900" algn="just">
              <a:lnSpc>
                <a:spcPct val="105000"/>
              </a:lnSpc>
              <a:buFont typeface="+mj-lt"/>
              <a:buAutoNum type="alphaLcParenR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Kolikrát musí dvojice dětí navštívit divadlo, aby se nákup permanentky vyplatil?</a:t>
            </a:r>
          </a:p>
        </p:txBody>
      </p:sp>
    </p:spTree>
    <p:extLst>
      <p:ext uri="{BB962C8B-B14F-4D97-AF65-F5344CB8AC3E}">
        <p14:creationId xmlns:p14="http://schemas.microsoft.com/office/powerpoint/2010/main" val="2136263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411908" y="337003"/>
                <a:ext cx="7468712" cy="200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sz="20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 2∙150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000" dirty="0"/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000 </m:t>
                      </m:r>
                    </m:oMath>
                  </m:oMathPara>
                </a14:m>
                <a:endParaRPr lang="cs-CZ" sz="2000" dirty="0"/>
              </a:p>
              <a:p>
                <a:pPr algn="just">
                  <a:lnSpc>
                    <a:spcPct val="105000"/>
                  </a:lnSpc>
                </a:pPr>
                <a:endParaRPr lang="cs-CZ" sz="2000" dirty="0"/>
              </a:p>
              <a:p>
                <a:pPr algn="just">
                  <a:lnSpc>
                    <a:spcPct val="105000"/>
                  </a:lnSpc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000" i="1">
                        <a:latin typeface="Cambria Math" panose="02040503050406030204" pitchFamily="18" charset="0"/>
                      </a:rPr>
                      <m:t>= 2∙150∙3=900</m:t>
                    </m:r>
                  </m:oMath>
                </a14:m>
                <a:r>
                  <a:rPr lang="cs-CZ" sz="2000" dirty="0"/>
                  <a:t> Kč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2 000</m:t>
                    </m:r>
                  </m:oMath>
                </a14:m>
                <a:r>
                  <a:rPr lang="cs-CZ" sz="2000" dirty="0"/>
                  <a:t> Kč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8" y="337003"/>
                <a:ext cx="7468712" cy="2008883"/>
              </a:xfrm>
              <a:prstGeom prst="rect">
                <a:avLst/>
              </a:prstGeom>
              <a:blipFill>
                <a:blip r:embed="rId3"/>
                <a:stretch>
                  <a:fillRect l="-678" t="-1258" b="-4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/>
              <p:nvPr/>
            </p:nvSpPr>
            <p:spPr>
              <a:xfrm>
                <a:off x="290735" y="2536274"/>
                <a:ext cx="7175037" cy="2937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     2∙150∙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=2 000</m:t>
                      </m:r>
                    </m:oMath>
                  </m:oMathPara>
                </a14:m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000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=6,67</m:t>
                      </m:r>
                    </m:oMath>
                  </m:oMathPara>
                </a14:m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dirty="0"/>
              </a:p>
              <a:p>
                <a:pPr algn="just">
                  <a:lnSpc>
                    <a:spcPct val="105000"/>
                  </a:lnSpc>
                </a:pPr>
                <a:endParaRPr lang="cs-CZ" dirty="0"/>
              </a:p>
              <a:p>
                <a:pPr algn="just">
                  <a:lnSpc>
                    <a:spcPct val="105000"/>
                  </a:lnSpc>
                </a:pPr>
                <a:r>
                  <a:rPr lang="cs-CZ" dirty="0"/>
                  <a:t>do 6 návštěv divadla za sezonu se vyplatí permanentku nekupovat, od 7 návštěv dvojic dětí je permanentka výhodnější</a:t>
                </a:r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C3DF8F48-28EB-6A41-BF82-CD69CE873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5" y="2536274"/>
                <a:ext cx="7175037" cy="2937856"/>
              </a:xfrm>
              <a:prstGeom prst="rect">
                <a:avLst/>
              </a:prstGeom>
              <a:blipFill>
                <a:blip r:embed="rId4"/>
                <a:stretch>
                  <a:fillRect l="-707" t="-1293" r="-5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27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93792" y="628601"/>
                <a:ext cx="7295177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5000"/>
                  </a:lnSpc>
                </a:pPr>
                <a:r>
                  <a:rPr lang="cs-CZ" altLang="cs-CZ" sz="2600" b="1" cap="all" dirty="0">
                    <a:solidFill>
                      <a:srgbClr val="307871"/>
                    </a:solidFill>
                    <a:latin typeface="+mj-lt"/>
                  </a:rPr>
                  <a:t>Nákladová funkce</a:t>
                </a:r>
              </a:p>
              <a:p>
                <a:pPr marL="285750" indent="-285750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 závislost výše nákladů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cs-CZ" sz="20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objemu výroby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0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742950" lvl="1" indent="-28575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výroby - nezávislá proměnná (vysvětlující, exogenní)</a:t>
                </a:r>
              </a:p>
              <a:p>
                <a:pPr marL="742950" lvl="1" indent="-285750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náklady - závislá proměnná (vysvětlovaná, endogenní)</a:t>
                </a:r>
              </a:p>
              <a:p>
                <a:pPr lvl="1">
                  <a:lnSpc>
                    <a:spcPct val="105000"/>
                  </a:lnSpc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 algn="ctr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400" i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cs-CZ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endParaRPr lang="cs-CZ" sz="20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05000"/>
                  </a:lnSpc>
                  <a:buFont typeface="Arial" panose="020B0604020202020204" pitchFamily="34" charset="0"/>
                  <a:buChar char="•"/>
                </a:pPr>
                <a:r>
                  <a:rPr lang="cs-CZ" sz="20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typy nákladových funkcí:</a:t>
                </a:r>
              </a:p>
              <a:p>
                <a:pPr marL="742950" lvl="1" indent="-28575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228600" algn="l"/>
                    <a:tab pos="449580" algn="l"/>
                  </a:tabLs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krátkodobé nákladové funkce </a:t>
                </a:r>
              </a:p>
              <a:p>
                <a:pPr marL="742950" lvl="1" indent="-285750" algn="just">
                  <a:lnSpc>
                    <a:spcPct val="105000"/>
                  </a:lnSpc>
                  <a:buFont typeface="Courier New" panose="02070309020205020404" pitchFamily="49" charset="0"/>
                  <a:buChar char="o"/>
                  <a:tabLst>
                    <a:tab pos="228600" algn="l"/>
                    <a:tab pos="449580" algn="l"/>
                  </a:tabLst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dlouhodobé nákladové funkce</a:t>
                </a: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92" y="628601"/>
                <a:ext cx="7295177" cy="3323987"/>
              </a:xfrm>
              <a:prstGeom prst="rect">
                <a:avLst/>
              </a:prstGeom>
              <a:blipFill rotWithShape="0">
                <a:blip r:embed="rId3"/>
                <a:stretch>
                  <a:fillRect l="-753" t="-2018" b="-1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24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27281" y="1051561"/>
            <a:ext cx="744678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=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 = (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 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2400" i="1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+ F</a:t>
            </a:r>
          </a:p>
          <a:p>
            <a:pPr indent="450215" algn="just">
              <a:spcAft>
                <a:spcPts val="600"/>
              </a:spcAft>
            </a:pPr>
            <a:r>
              <a:rPr lang="cs-CZ" sz="24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N = V + F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celkové fixní náklady [Kč]</a:t>
            </a:r>
          </a:p>
          <a:p>
            <a:pPr indent="450215" algn="just">
              <a:spcAft>
                <a:spcPts val="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jednotkové variabilní náklady [Kč/ks, Kč/kg, Kč/l, …]</a:t>
            </a:r>
          </a:p>
          <a:p>
            <a:pPr indent="450215" algn="just">
              <a:spcAft>
                <a:spcPts val="0"/>
              </a:spcAf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   … celkové variabilní náklady</a:t>
            </a:r>
          </a:p>
          <a:p>
            <a:pPr indent="450215" algn="just">
              <a:spcAft>
                <a:spcPts val="600"/>
              </a:spcAft>
            </a:pPr>
            <a:r>
              <a:rPr 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…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objem produkce [ks, kg, l, …]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20491" y="551087"/>
            <a:ext cx="7401968" cy="367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Metody stanovení krátkodobé nákladové funkce</a:t>
            </a:r>
          </a:p>
          <a:p>
            <a:pPr algn="just">
              <a:lnSpc>
                <a:spcPct val="105000"/>
              </a:lnSpc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odhad parametrů na základě dostupných údajů z podnikové evidence</a:t>
            </a:r>
          </a:p>
          <a:p>
            <a:pPr algn="just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metody: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klasifikační analýza založená na expertním posouzení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grafická metoda – bodový diagram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dvou období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dvou bodů</a:t>
            </a:r>
          </a:p>
          <a:p>
            <a:pPr marL="800100" lvl="2" indent="-342900" algn="just">
              <a:lnSpc>
                <a:spcPct val="10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regresní analýza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2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34073" y="976707"/>
          <a:ext cx="6994826" cy="2540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Nákladová položka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Výše nákladů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materiálu 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cukrářek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30 000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pracovníka správy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Energie technologická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(pohon výrobních zařízení)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15 000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Netechnologická energie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Odpisy dlouhodobého hmotného majetku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167 000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77 000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4073" y="607375"/>
            <a:ext cx="16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Řešení: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34D2E1-F627-CD42-9416-F0B5B2F33A6F}"/>
              </a:ext>
            </a:extLst>
          </p:cNvPr>
          <p:cNvSpPr txBox="1"/>
          <p:nvPr/>
        </p:nvSpPr>
        <p:spPr>
          <a:xfrm>
            <a:off x="2579426" y="3712191"/>
            <a:ext cx="1710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 = (v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Q</a:t>
            </a:r>
            <a:r>
              <a:rPr lang="cs-CZ" dirty="0"/>
              <a:t>) + F</a:t>
            </a:r>
          </a:p>
          <a:p>
            <a:endParaRPr lang="cs-CZ" dirty="0"/>
          </a:p>
          <a:p>
            <a:r>
              <a:rPr lang="cs-CZ" dirty="0"/>
              <a:t>V = v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Q</a:t>
            </a:r>
            <a:endParaRPr lang="cs-CZ" dirty="0"/>
          </a:p>
          <a:p>
            <a:r>
              <a:rPr lang="cs-CZ" dirty="0"/>
              <a:t>V = V/</a:t>
            </a:r>
            <a:r>
              <a:rPr lang="cs-CZ" dirty="0" err="1"/>
              <a:t>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74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34073" y="976707"/>
          <a:ext cx="6994826" cy="2540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3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Nákladová položka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Výše nákladů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b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materiálu 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60 000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6 000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cukrářek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30 000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Mzda pracovníka správy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Energie technologická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(pohon výrobních zařízení)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15 000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Netechnologická energie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Odpisy dlouhodobého hmotného majetku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	20 000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7995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167 000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8630" algn="r"/>
                        </a:tabLs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	77 000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4073" y="607375"/>
            <a:ext cx="16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Řešení: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208076" y="3778770"/>
                <a:ext cx="5152677" cy="940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	F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77 000 </a:t>
                </a:r>
                <a:r>
                  <a:rPr lang="cs-C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Kč 	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90 000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10 000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Kč/ks</a:t>
                </a:r>
                <a:endParaRPr lang="cs-CZ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cs-CZ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076" y="3778770"/>
                <a:ext cx="5152677" cy="9402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5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3863" y="350462"/>
            <a:ext cx="7295176" cy="3079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010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altLang="cs-CZ" sz="2200" b="1" dirty="0" bmk="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etoda dvou období</a:t>
            </a:r>
            <a:endParaRPr lang="cs-CZ" altLang="cs-CZ" sz="22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racuje pouze s údaji o dvou obdobích - s maximálním objemem výroby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MAX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s minimálním objemem výroby 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</a:t>
            </a:r>
            <a:r>
              <a:rPr kumimoji="0" lang="cs-CZ" altLang="cs-CZ" sz="20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MIN </a:t>
            </a:r>
            <a:r>
              <a:rPr kumimoji="0" lang="cs-CZ" altLang="cs-CZ" sz="20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a jim odpovídajícími náklady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000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QMIN</a:t>
            </a: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altLang="cs-CZ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altLang="cs-CZ" sz="2000" i="1" baseline="-25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QMAX</a:t>
            </a: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altLang="cs-CZ" sz="2000" dirty="0">
              <a:latin typeface="+mj-lt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údaje dosadíme do obecného tvaru nákladové funkce a následně vyřešíme vzniklou soustavu dvou lineárních rovnic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nemělo by jít o období jakkoli mimořádná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F18FC42-B33B-C54D-8881-ACDC3576D6EF}"/>
              </a:ext>
            </a:extLst>
          </p:cNvPr>
          <p:cNvSpPr txBox="1"/>
          <p:nvPr/>
        </p:nvSpPr>
        <p:spPr>
          <a:xfrm>
            <a:off x="2729553" y="3429621"/>
            <a:ext cx="3748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/>
              <a:t>N</a:t>
            </a:r>
            <a:r>
              <a:rPr lang="cs-CZ" sz="2800" baseline="-25000" dirty="0" err="1"/>
              <a:t>Qmax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max</a:t>
            </a:r>
            <a:r>
              <a:rPr lang="cs-CZ" sz="2800" dirty="0"/>
              <a:t> ) + F</a:t>
            </a:r>
          </a:p>
          <a:p>
            <a:r>
              <a:rPr lang="cs-CZ" sz="2800" dirty="0" err="1"/>
              <a:t>N</a:t>
            </a:r>
            <a:r>
              <a:rPr lang="cs-CZ" sz="2800" baseline="-25000" dirty="0" err="1"/>
              <a:t>Qmin</a:t>
            </a:r>
            <a:r>
              <a:rPr lang="cs-CZ" sz="2800" dirty="0"/>
              <a:t> = (v </a:t>
            </a:r>
            <a:r>
              <a:rPr lang="cs-CZ" sz="2800" dirty="0" err="1"/>
              <a:t>x</a:t>
            </a:r>
            <a:r>
              <a:rPr lang="cs-CZ" sz="2800" dirty="0"/>
              <a:t> </a:t>
            </a:r>
            <a:r>
              <a:rPr lang="cs-CZ" sz="2800" dirty="0" err="1"/>
              <a:t>Q</a:t>
            </a:r>
            <a:r>
              <a:rPr lang="cs-CZ" sz="2800" baseline="-25000" dirty="0" err="1"/>
              <a:t>min</a:t>
            </a:r>
            <a:r>
              <a:rPr lang="cs-CZ" sz="2800" dirty="0"/>
              <a:t> ) + F</a:t>
            </a:r>
          </a:p>
        </p:txBody>
      </p:sp>
    </p:spTree>
    <p:extLst>
      <p:ext uri="{BB962C8B-B14F-4D97-AF65-F5344CB8AC3E}">
        <p14:creationId xmlns:p14="http://schemas.microsoft.com/office/powerpoint/2010/main" val="98864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3792" y="468414"/>
            <a:ext cx="7355247" cy="1362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následující tabulce jsou uvedeny údaje o objemech výroby a celkových nákladech v jednotlivých měsících loňského roku firmy Zákusky pro každého, s.r.o. Metodou dvou období určete nákladovou funkci.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748"/>
              </p:ext>
            </p:extLst>
          </p:nvPr>
        </p:nvGraphicFramePr>
        <p:xfrm>
          <a:off x="1624885" y="1880559"/>
          <a:ext cx="5290497" cy="2931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Objem výroby [ks]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 [Kč]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Leden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Únor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9 500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Březen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9 000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Duben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151 000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Květen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10 400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163 000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Červen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9 200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B050"/>
                          </a:solidFill>
                          <a:effectLst/>
                        </a:rPr>
                        <a:t>Červenec</a:t>
                      </a:r>
                      <a:endParaRPr lang="cs-CZ" sz="14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B050"/>
                          </a:solidFill>
                          <a:effectLst/>
                        </a:rPr>
                        <a:t>8 500</a:t>
                      </a:r>
                      <a:endParaRPr lang="cs-CZ" sz="14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00B050"/>
                          </a:solidFill>
                          <a:effectLst/>
                        </a:rPr>
                        <a:t>135 000</a:t>
                      </a:r>
                      <a:endParaRPr lang="cs-CZ" sz="1400" b="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Srpen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9 600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145 000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Září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167 000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Říjen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10 800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158 000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C00000"/>
                          </a:solidFill>
                          <a:effectLst/>
                        </a:rPr>
                        <a:t>Listopad</a:t>
                      </a:r>
                      <a:endParaRPr lang="cs-CZ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C00000"/>
                          </a:solidFill>
                          <a:effectLst/>
                        </a:rPr>
                        <a:t>11 000</a:t>
                      </a:r>
                      <a:endParaRPr lang="cs-CZ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rgbClr val="C00000"/>
                          </a:solidFill>
                          <a:effectLst/>
                        </a:rPr>
                        <a:t>162 000</a:t>
                      </a:r>
                      <a:endParaRPr lang="cs-CZ" sz="14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Prosinec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17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>
                          <a:solidFill>
                            <a:schemeClr val="tx1"/>
                          </a:solidFill>
                          <a:effectLst/>
                        </a:rPr>
                        <a:t>10 900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161 000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92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93793" y="618924"/>
                <a:ext cx="7261804" cy="3919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5000"/>
                  </a:lnSpc>
                </a:pPr>
                <a:r>
                  <a:rPr lang="cs-CZ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𝑀𝐼𝑁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=8500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𝑀𝐼𝑁</m:t>
                            </m:r>
                          </m:sub>
                        </m:sSub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=135 000 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</a:t>
                </a:r>
              </a:p>
              <a:p>
                <a:pPr algn="just">
                  <a:lnSpc>
                    <a:spcPct val="10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𝑀𝐴𝑋</m:t>
                        </m:r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110</m:t>
                    </m:r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𝑀𝐴𝑋</m:t>
                            </m:r>
                          </m:sub>
                        </m:sSub>
                      </m:sub>
                    </m:sSub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=162 000</m:t>
                    </m:r>
                  </m:oMath>
                </a14:m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Kč</a:t>
                </a:r>
              </a:p>
              <a:p>
                <a:pPr algn="just">
                  <a:lnSpc>
                    <a:spcPct val="105000"/>
                  </a:lnSpc>
                </a:pPr>
                <a:endParaRPr lang="cs-CZ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135 000=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∙8 500+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cs-CZ" i="1" u="sng">
                          <a:latin typeface="Cambria Math" panose="02040503050406030204" pitchFamily="18" charset="0"/>
                        </a:rPr>
                        <m:t>162 000=</m:t>
                      </m:r>
                      <m:sSub>
                        <m:sSubPr>
                          <m:ctrlPr>
                            <a:rPr lang="cs-CZ" i="1" u="sng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 u="sng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cs-CZ" i="1" u="sng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 u="sng">
                          <a:latin typeface="Cambria Math" panose="02040503050406030204" pitchFamily="18" charset="0"/>
                        </a:rPr>
                        <m:t>∙11 000+</m:t>
                      </m:r>
                      <m:r>
                        <a:rPr lang="cs-CZ" i="1" u="sng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u="sng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27 000=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∙2500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=10,8</m:t>
                                </m:r>
                              </m:e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=135 000−10,8∙8 500=43 200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= 10,8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 + 43 200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cs-CZ" dirty="0"/>
              </a:p>
              <a:p>
                <a:pPr algn="just">
                  <a:lnSpc>
                    <a:spcPct val="105000"/>
                  </a:lnSpc>
                </a:pPr>
                <a:endParaRPr lang="cs-CZ" u="sng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5000"/>
                  </a:lnSpc>
                </a:pPr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93" y="618924"/>
                <a:ext cx="7261804" cy="3919919"/>
              </a:xfrm>
              <a:prstGeom prst="rect">
                <a:avLst/>
              </a:prstGeom>
              <a:blipFill>
                <a:blip r:embed="rId3"/>
                <a:stretch>
                  <a:fillRect l="-756" t="-10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05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1168</Words>
  <Application>Microsoft Macintosh PowerPoint</Application>
  <PresentationFormat>Předvádění na obrazovce (16:9)</PresentationFormat>
  <Paragraphs>285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377</cp:revision>
  <dcterms:created xsi:type="dcterms:W3CDTF">2016-07-06T15:42:34Z</dcterms:created>
  <dcterms:modified xsi:type="dcterms:W3CDTF">2024-11-11T11:29:48Z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