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79" r:id="rId4"/>
    <p:sldId id="278" r:id="rId5"/>
    <p:sldId id="290" r:id="rId6"/>
    <p:sldId id="291" r:id="rId7"/>
    <p:sldId id="292" r:id="rId8"/>
    <p:sldId id="297" r:id="rId9"/>
    <p:sldId id="296" r:id="rId10"/>
    <p:sldId id="298" r:id="rId11"/>
    <p:sldId id="280" r:id="rId12"/>
    <p:sldId id="271" r:id="rId13"/>
    <p:sldId id="294" r:id="rId14"/>
    <p:sldId id="293" r:id="rId15"/>
    <p:sldId id="295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289" r:id="rId25"/>
    <p:sldId id="265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C2DBC77-6643-45D3-95FB-8B1E642CAC9B}">
          <p14:sldIdLst>
            <p14:sldId id="257"/>
            <p14:sldId id="260"/>
            <p14:sldId id="279"/>
            <p14:sldId id="278"/>
            <p14:sldId id="290"/>
            <p14:sldId id="291"/>
            <p14:sldId id="292"/>
            <p14:sldId id="297"/>
            <p14:sldId id="296"/>
            <p14:sldId id="298"/>
            <p14:sldId id="280"/>
            <p14:sldId id="271"/>
            <p14:sldId id="294"/>
            <p14:sldId id="293"/>
            <p14:sldId id="295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289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6BD0"/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AD1F95-9481-459C-A05E-27C23387C9F0}" type="doc">
      <dgm:prSet loTypeId="urn:microsoft.com/office/officeart/2005/8/layout/bProcess4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85D821EC-12B4-4329-9D9F-32D45AC579D2}">
      <dgm:prSet phldrT="[Text]"/>
      <dgm:spPr/>
      <dgm:t>
        <a:bodyPr/>
        <a:lstStyle/>
        <a:p>
          <a:r>
            <a:rPr lang="cs-CZ" dirty="0"/>
            <a:t>Iniciace nákupu</a:t>
          </a:r>
        </a:p>
      </dgm:t>
    </dgm:pt>
    <dgm:pt modelId="{227C4BE1-4BCA-4756-8927-3C8CA747F959}" type="parTrans" cxnId="{895ECC24-6C67-4071-A69A-9542B81F8241}">
      <dgm:prSet/>
      <dgm:spPr/>
      <dgm:t>
        <a:bodyPr/>
        <a:lstStyle/>
        <a:p>
          <a:endParaRPr lang="cs-CZ"/>
        </a:p>
      </dgm:t>
    </dgm:pt>
    <dgm:pt modelId="{1BCD3A7E-401A-40FF-976E-AFDE867ABE9F}" type="sibTrans" cxnId="{895ECC24-6C67-4071-A69A-9542B81F8241}">
      <dgm:prSet/>
      <dgm:spPr/>
      <dgm:t>
        <a:bodyPr/>
        <a:lstStyle/>
        <a:p>
          <a:endParaRPr lang="cs-CZ"/>
        </a:p>
      </dgm:t>
    </dgm:pt>
    <dgm:pt modelId="{3F189E7C-D527-47D6-896B-27081E255273}">
      <dgm:prSet phldrT="[Text]"/>
      <dgm:spPr/>
      <dgm:t>
        <a:bodyPr/>
        <a:lstStyle/>
        <a:p>
          <a:r>
            <a:rPr lang="cs-CZ" dirty="0"/>
            <a:t>Specifikace požadavků </a:t>
          </a:r>
        </a:p>
        <a:p>
          <a:r>
            <a:rPr lang="cs-CZ" dirty="0"/>
            <a:t>(co, kolik, kdy)</a:t>
          </a:r>
        </a:p>
      </dgm:t>
    </dgm:pt>
    <dgm:pt modelId="{821CCBA9-8598-4EE3-B379-A217FC090297}" type="parTrans" cxnId="{0A66E230-B5BD-4ADD-9BD2-43E0FB078325}">
      <dgm:prSet/>
      <dgm:spPr/>
      <dgm:t>
        <a:bodyPr/>
        <a:lstStyle/>
        <a:p>
          <a:endParaRPr lang="cs-CZ"/>
        </a:p>
      </dgm:t>
    </dgm:pt>
    <dgm:pt modelId="{06C84607-B23A-4EF5-828F-90264411ACDD}" type="sibTrans" cxnId="{0A66E230-B5BD-4ADD-9BD2-43E0FB078325}">
      <dgm:prSet/>
      <dgm:spPr/>
      <dgm:t>
        <a:bodyPr/>
        <a:lstStyle/>
        <a:p>
          <a:endParaRPr lang="cs-CZ"/>
        </a:p>
      </dgm:t>
    </dgm:pt>
    <dgm:pt modelId="{B5CDE647-26A0-41B4-A0D7-96194D2C8F35}">
      <dgm:prSet phldrT="[Text]"/>
      <dgm:spPr/>
      <dgm:t>
        <a:bodyPr/>
        <a:lstStyle/>
        <a:p>
          <a:r>
            <a:rPr lang="cs-CZ" dirty="0"/>
            <a:t>Analýza trhu možných dodavatelů</a:t>
          </a:r>
        </a:p>
      </dgm:t>
    </dgm:pt>
    <dgm:pt modelId="{9205E3FC-1285-41B8-A65F-251FEE1AC51A}" type="parTrans" cxnId="{C7FA4685-9081-427E-8343-6B49094139D7}">
      <dgm:prSet/>
      <dgm:spPr/>
      <dgm:t>
        <a:bodyPr/>
        <a:lstStyle/>
        <a:p>
          <a:endParaRPr lang="cs-CZ"/>
        </a:p>
      </dgm:t>
    </dgm:pt>
    <dgm:pt modelId="{74E0C03E-DD57-4344-A438-6F28E8909D5B}" type="sibTrans" cxnId="{C7FA4685-9081-427E-8343-6B49094139D7}">
      <dgm:prSet/>
      <dgm:spPr/>
      <dgm:t>
        <a:bodyPr/>
        <a:lstStyle/>
        <a:p>
          <a:endParaRPr lang="cs-CZ"/>
        </a:p>
      </dgm:t>
    </dgm:pt>
    <dgm:pt modelId="{54587DA5-7452-4E35-8FCE-38A3468AB3C0}">
      <dgm:prSet phldrT="[Text]"/>
      <dgm:spPr/>
      <dgm:t>
        <a:bodyPr/>
        <a:lstStyle/>
        <a:p>
          <a:r>
            <a:rPr lang="cs-CZ" dirty="0">
              <a:latin typeface="+mj-lt"/>
              <a:cs typeface="Times New Roman" panose="02020603050405020304" pitchFamily="18" charset="0"/>
            </a:rPr>
            <a:t>Realizace logistických aktivit</a:t>
          </a:r>
          <a:endParaRPr lang="cs-CZ" dirty="0"/>
        </a:p>
      </dgm:t>
    </dgm:pt>
    <dgm:pt modelId="{F2AA73B6-8C41-4FC9-95D4-3B7C14E781D4}" type="parTrans" cxnId="{DD5517CB-17FD-43D1-8135-6D891F035AA4}">
      <dgm:prSet/>
      <dgm:spPr/>
      <dgm:t>
        <a:bodyPr/>
        <a:lstStyle/>
        <a:p>
          <a:endParaRPr lang="cs-CZ"/>
        </a:p>
      </dgm:t>
    </dgm:pt>
    <dgm:pt modelId="{99301121-7D83-48B8-95E9-6B07129E8E08}" type="sibTrans" cxnId="{DD5517CB-17FD-43D1-8135-6D891F035AA4}">
      <dgm:prSet/>
      <dgm:spPr/>
      <dgm:t>
        <a:bodyPr/>
        <a:lstStyle/>
        <a:p>
          <a:endParaRPr lang="cs-CZ"/>
        </a:p>
      </dgm:t>
    </dgm:pt>
    <dgm:pt modelId="{5FD0AC3E-8AA8-4D66-8D07-A1C9CE6F5BC9}">
      <dgm:prSet phldrT="[Text]"/>
      <dgm:spPr/>
      <dgm:t>
        <a:bodyPr/>
        <a:lstStyle/>
        <a:p>
          <a:r>
            <a:rPr lang="cs-CZ" dirty="0"/>
            <a:t>Úhrada dodávky</a:t>
          </a:r>
        </a:p>
      </dgm:t>
    </dgm:pt>
    <dgm:pt modelId="{63674785-8AF4-471A-971A-F127758F4582}" type="parTrans" cxnId="{05F0CDB8-B262-41BB-99AD-EA4EA679BD06}">
      <dgm:prSet/>
      <dgm:spPr/>
      <dgm:t>
        <a:bodyPr/>
        <a:lstStyle/>
        <a:p>
          <a:endParaRPr lang="cs-CZ"/>
        </a:p>
      </dgm:t>
    </dgm:pt>
    <dgm:pt modelId="{E1A1BDC3-B44A-4E0D-946B-4170EDBED609}" type="sibTrans" cxnId="{05F0CDB8-B262-41BB-99AD-EA4EA679BD06}">
      <dgm:prSet/>
      <dgm:spPr/>
      <dgm:t>
        <a:bodyPr/>
        <a:lstStyle/>
        <a:p>
          <a:endParaRPr lang="cs-CZ"/>
        </a:p>
      </dgm:t>
    </dgm:pt>
    <dgm:pt modelId="{40FF8511-BA7A-4C80-A727-40EB5DBE07DF}">
      <dgm:prSet phldrT="[Text]"/>
      <dgm:spPr/>
      <dgm:t>
        <a:bodyPr/>
        <a:lstStyle/>
        <a:p>
          <a:r>
            <a:rPr lang="cs-CZ" dirty="0"/>
            <a:t>Hodnocení výkonu dodavatele</a:t>
          </a:r>
        </a:p>
      </dgm:t>
    </dgm:pt>
    <dgm:pt modelId="{F8A7F2DE-172F-4116-80E9-D8DE142916A1}" type="parTrans" cxnId="{2FB47376-7B11-4AA1-AD19-BE096F2E8F9F}">
      <dgm:prSet/>
      <dgm:spPr/>
      <dgm:t>
        <a:bodyPr/>
        <a:lstStyle/>
        <a:p>
          <a:endParaRPr lang="cs-CZ"/>
        </a:p>
      </dgm:t>
    </dgm:pt>
    <dgm:pt modelId="{0B7FBA1F-D83F-462F-B5C4-E8ED93870AA5}" type="sibTrans" cxnId="{2FB47376-7B11-4AA1-AD19-BE096F2E8F9F}">
      <dgm:prSet/>
      <dgm:spPr/>
      <dgm:t>
        <a:bodyPr/>
        <a:lstStyle/>
        <a:p>
          <a:endParaRPr lang="cs-CZ"/>
        </a:p>
      </dgm:t>
    </dgm:pt>
    <dgm:pt modelId="{6CA5E38E-82DB-4D1A-AE1A-AB6FD56CEC61}">
      <dgm:prSet/>
      <dgm:spPr/>
      <dgm:t>
        <a:bodyPr/>
        <a:lstStyle/>
        <a:p>
          <a:r>
            <a:rPr lang="cs-CZ" dirty="0"/>
            <a:t>Výběr vhodného dodavatele</a:t>
          </a:r>
        </a:p>
      </dgm:t>
    </dgm:pt>
    <dgm:pt modelId="{1F439E2F-395A-411A-A677-D255A3EDE7BF}" type="parTrans" cxnId="{F9DCF138-3B07-421D-9248-7E54950FDDFF}">
      <dgm:prSet/>
      <dgm:spPr/>
      <dgm:t>
        <a:bodyPr/>
        <a:lstStyle/>
        <a:p>
          <a:endParaRPr lang="cs-CZ"/>
        </a:p>
      </dgm:t>
    </dgm:pt>
    <dgm:pt modelId="{C866C683-F288-4A7A-8945-3FFB7AB565C8}" type="sibTrans" cxnId="{F9DCF138-3B07-421D-9248-7E54950FDDFF}">
      <dgm:prSet/>
      <dgm:spPr/>
      <dgm:t>
        <a:bodyPr/>
        <a:lstStyle/>
        <a:p>
          <a:endParaRPr lang="cs-CZ"/>
        </a:p>
      </dgm:t>
    </dgm:pt>
    <dgm:pt modelId="{DDF871D1-EC18-4DF6-9D59-92EF31797EB3}">
      <dgm:prSet/>
      <dgm:spPr/>
      <dgm:t>
        <a:bodyPr/>
        <a:lstStyle/>
        <a:p>
          <a:r>
            <a:rPr lang="cs-CZ" dirty="0">
              <a:latin typeface="+mj-lt"/>
              <a:cs typeface="Times New Roman" panose="02020603050405020304" pitchFamily="18" charset="0"/>
            </a:rPr>
            <a:t>Formulace objednávky</a:t>
          </a:r>
          <a:endParaRPr lang="cs-CZ" dirty="0"/>
        </a:p>
      </dgm:t>
    </dgm:pt>
    <dgm:pt modelId="{10ECD602-7375-46C2-810B-3FD2123B9B86}" type="parTrans" cxnId="{CF1635B6-9286-4C92-9EE3-39B18C0E45C7}">
      <dgm:prSet/>
      <dgm:spPr/>
      <dgm:t>
        <a:bodyPr/>
        <a:lstStyle/>
        <a:p>
          <a:endParaRPr lang="cs-CZ"/>
        </a:p>
      </dgm:t>
    </dgm:pt>
    <dgm:pt modelId="{B321298A-5D40-44D4-85A9-F2678D0EA29E}" type="sibTrans" cxnId="{CF1635B6-9286-4C92-9EE3-39B18C0E45C7}">
      <dgm:prSet/>
      <dgm:spPr/>
      <dgm:t>
        <a:bodyPr/>
        <a:lstStyle/>
        <a:p>
          <a:endParaRPr lang="cs-CZ"/>
        </a:p>
      </dgm:t>
    </dgm:pt>
    <dgm:pt modelId="{9FF73EFB-7898-4029-A3D1-A962BA08CE3E}" type="pres">
      <dgm:prSet presAssocID="{51AD1F95-9481-459C-A05E-27C23387C9F0}" presName="Name0" presStyleCnt="0">
        <dgm:presLayoutVars>
          <dgm:dir/>
          <dgm:resizeHandles/>
        </dgm:presLayoutVars>
      </dgm:prSet>
      <dgm:spPr/>
    </dgm:pt>
    <dgm:pt modelId="{C2332C2A-DCF6-4911-BC66-372A740B2544}" type="pres">
      <dgm:prSet presAssocID="{85D821EC-12B4-4329-9D9F-32D45AC579D2}" presName="compNode" presStyleCnt="0"/>
      <dgm:spPr/>
    </dgm:pt>
    <dgm:pt modelId="{EEE6E052-32FE-465E-A348-D75B76DDBF9A}" type="pres">
      <dgm:prSet presAssocID="{85D821EC-12B4-4329-9D9F-32D45AC579D2}" presName="dummyConnPt" presStyleCnt="0"/>
      <dgm:spPr/>
    </dgm:pt>
    <dgm:pt modelId="{3475B328-6DBE-4529-9A83-D975B54F2726}" type="pres">
      <dgm:prSet presAssocID="{85D821EC-12B4-4329-9D9F-32D45AC579D2}" presName="node" presStyleLbl="node1" presStyleIdx="0" presStyleCnt="8">
        <dgm:presLayoutVars>
          <dgm:bulletEnabled val="1"/>
        </dgm:presLayoutVars>
      </dgm:prSet>
      <dgm:spPr/>
    </dgm:pt>
    <dgm:pt modelId="{B68A602D-BE7C-4E90-B0CF-21F4B8B9607C}" type="pres">
      <dgm:prSet presAssocID="{1BCD3A7E-401A-40FF-976E-AFDE867ABE9F}" presName="sibTrans" presStyleLbl="bgSibTrans2D1" presStyleIdx="0" presStyleCnt="7"/>
      <dgm:spPr/>
    </dgm:pt>
    <dgm:pt modelId="{9A881683-D039-4951-9646-35C839E070E6}" type="pres">
      <dgm:prSet presAssocID="{3F189E7C-D527-47D6-896B-27081E255273}" presName="compNode" presStyleCnt="0"/>
      <dgm:spPr/>
    </dgm:pt>
    <dgm:pt modelId="{0CA406E5-D072-4B04-A242-7C1DE9746899}" type="pres">
      <dgm:prSet presAssocID="{3F189E7C-D527-47D6-896B-27081E255273}" presName="dummyConnPt" presStyleCnt="0"/>
      <dgm:spPr/>
    </dgm:pt>
    <dgm:pt modelId="{9DF1A74D-54B1-4F05-906F-6FA1971DBE50}" type="pres">
      <dgm:prSet presAssocID="{3F189E7C-D527-47D6-896B-27081E255273}" presName="node" presStyleLbl="node1" presStyleIdx="1" presStyleCnt="8">
        <dgm:presLayoutVars>
          <dgm:bulletEnabled val="1"/>
        </dgm:presLayoutVars>
      </dgm:prSet>
      <dgm:spPr/>
    </dgm:pt>
    <dgm:pt modelId="{7BD0A822-B0FD-42B7-8466-A39F4E3DB333}" type="pres">
      <dgm:prSet presAssocID="{06C84607-B23A-4EF5-828F-90264411ACDD}" presName="sibTrans" presStyleLbl="bgSibTrans2D1" presStyleIdx="1" presStyleCnt="7"/>
      <dgm:spPr/>
    </dgm:pt>
    <dgm:pt modelId="{1C14AD54-A004-4D1E-A3B6-254A031D71BD}" type="pres">
      <dgm:prSet presAssocID="{B5CDE647-26A0-41B4-A0D7-96194D2C8F35}" presName="compNode" presStyleCnt="0"/>
      <dgm:spPr/>
    </dgm:pt>
    <dgm:pt modelId="{56E7CDBF-A7C3-4E4E-9ADC-2095F57F26A6}" type="pres">
      <dgm:prSet presAssocID="{B5CDE647-26A0-41B4-A0D7-96194D2C8F35}" presName="dummyConnPt" presStyleCnt="0"/>
      <dgm:spPr/>
    </dgm:pt>
    <dgm:pt modelId="{5118005E-D0E8-4505-ACC8-1DFE7F04ECB5}" type="pres">
      <dgm:prSet presAssocID="{B5CDE647-26A0-41B4-A0D7-96194D2C8F35}" presName="node" presStyleLbl="node1" presStyleIdx="2" presStyleCnt="8">
        <dgm:presLayoutVars>
          <dgm:bulletEnabled val="1"/>
        </dgm:presLayoutVars>
      </dgm:prSet>
      <dgm:spPr/>
    </dgm:pt>
    <dgm:pt modelId="{92F42ED7-19E5-4412-8766-DA3F0A138914}" type="pres">
      <dgm:prSet presAssocID="{74E0C03E-DD57-4344-A438-6F28E8909D5B}" presName="sibTrans" presStyleLbl="bgSibTrans2D1" presStyleIdx="2" presStyleCnt="7"/>
      <dgm:spPr/>
    </dgm:pt>
    <dgm:pt modelId="{486FB214-1678-4C6B-9184-829765462CCC}" type="pres">
      <dgm:prSet presAssocID="{6CA5E38E-82DB-4D1A-AE1A-AB6FD56CEC61}" presName="compNode" presStyleCnt="0"/>
      <dgm:spPr/>
    </dgm:pt>
    <dgm:pt modelId="{AF1FCFE5-868D-4602-8812-224047308A54}" type="pres">
      <dgm:prSet presAssocID="{6CA5E38E-82DB-4D1A-AE1A-AB6FD56CEC61}" presName="dummyConnPt" presStyleCnt="0"/>
      <dgm:spPr/>
    </dgm:pt>
    <dgm:pt modelId="{69BA52FB-E9EA-4238-9187-EF26111653AC}" type="pres">
      <dgm:prSet presAssocID="{6CA5E38E-82DB-4D1A-AE1A-AB6FD56CEC61}" presName="node" presStyleLbl="node1" presStyleIdx="3" presStyleCnt="8">
        <dgm:presLayoutVars>
          <dgm:bulletEnabled val="1"/>
        </dgm:presLayoutVars>
      </dgm:prSet>
      <dgm:spPr/>
    </dgm:pt>
    <dgm:pt modelId="{B0EA1856-8DB0-4D64-A7C8-57C7758462D3}" type="pres">
      <dgm:prSet presAssocID="{C866C683-F288-4A7A-8945-3FFB7AB565C8}" presName="sibTrans" presStyleLbl="bgSibTrans2D1" presStyleIdx="3" presStyleCnt="7"/>
      <dgm:spPr/>
    </dgm:pt>
    <dgm:pt modelId="{92A0A985-C9AC-43A1-A7B5-04C72D87FA09}" type="pres">
      <dgm:prSet presAssocID="{DDF871D1-EC18-4DF6-9D59-92EF31797EB3}" presName="compNode" presStyleCnt="0"/>
      <dgm:spPr/>
    </dgm:pt>
    <dgm:pt modelId="{894A9E3F-078F-48EF-82AB-5312AAB4BD78}" type="pres">
      <dgm:prSet presAssocID="{DDF871D1-EC18-4DF6-9D59-92EF31797EB3}" presName="dummyConnPt" presStyleCnt="0"/>
      <dgm:spPr/>
    </dgm:pt>
    <dgm:pt modelId="{78982548-7FD2-4CEB-9303-0159B435B949}" type="pres">
      <dgm:prSet presAssocID="{DDF871D1-EC18-4DF6-9D59-92EF31797EB3}" presName="node" presStyleLbl="node1" presStyleIdx="4" presStyleCnt="8">
        <dgm:presLayoutVars>
          <dgm:bulletEnabled val="1"/>
        </dgm:presLayoutVars>
      </dgm:prSet>
      <dgm:spPr/>
    </dgm:pt>
    <dgm:pt modelId="{622B549C-C0DF-4BD7-A609-77BAF97EC0F8}" type="pres">
      <dgm:prSet presAssocID="{B321298A-5D40-44D4-85A9-F2678D0EA29E}" presName="sibTrans" presStyleLbl="bgSibTrans2D1" presStyleIdx="4" presStyleCnt="7"/>
      <dgm:spPr/>
    </dgm:pt>
    <dgm:pt modelId="{18228FBA-7CDE-46C6-ABE2-E0F73F98045D}" type="pres">
      <dgm:prSet presAssocID="{54587DA5-7452-4E35-8FCE-38A3468AB3C0}" presName="compNode" presStyleCnt="0"/>
      <dgm:spPr/>
    </dgm:pt>
    <dgm:pt modelId="{D159C5D8-6F3B-4B1E-9348-4000EB025BC3}" type="pres">
      <dgm:prSet presAssocID="{54587DA5-7452-4E35-8FCE-38A3468AB3C0}" presName="dummyConnPt" presStyleCnt="0"/>
      <dgm:spPr/>
    </dgm:pt>
    <dgm:pt modelId="{833B0575-5DB0-4C60-9B3B-872B8A5AF039}" type="pres">
      <dgm:prSet presAssocID="{54587DA5-7452-4E35-8FCE-38A3468AB3C0}" presName="node" presStyleLbl="node1" presStyleIdx="5" presStyleCnt="8">
        <dgm:presLayoutVars>
          <dgm:bulletEnabled val="1"/>
        </dgm:presLayoutVars>
      </dgm:prSet>
      <dgm:spPr/>
    </dgm:pt>
    <dgm:pt modelId="{0B1D3BAC-FEF5-4A05-B21F-D85290B7BE0E}" type="pres">
      <dgm:prSet presAssocID="{99301121-7D83-48B8-95E9-6B07129E8E08}" presName="sibTrans" presStyleLbl="bgSibTrans2D1" presStyleIdx="5" presStyleCnt="7"/>
      <dgm:spPr/>
    </dgm:pt>
    <dgm:pt modelId="{4CD01B04-528A-4752-B4AC-ABF5A453D074}" type="pres">
      <dgm:prSet presAssocID="{5FD0AC3E-8AA8-4D66-8D07-A1C9CE6F5BC9}" presName="compNode" presStyleCnt="0"/>
      <dgm:spPr/>
    </dgm:pt>
    <dgm:pt modelId="{78955272-4678-4EA9-B15C-2FFC0AE938F2}" type="pres">
      <dgm:prSet presAssocID="{5FD0AC3E-8AA8-4D66-8D07-A1C9CE6F5BC9}" presName="dummyConnPt" presStyleCnt="0"/>
      <dgm:spPr/>
    </dgm:pt>
    <dgm:pt modelId="{9F44786E-6D85-4254-A943-04FED25CAF4C}" type="pres">
      <dgm:prSet presAssocID="{5FD0AC3E-8AA8-4D66-8D07-A1C9CE6F5BC9}" presName="node" presStyleLbl="node1" presStyleIdx="6" presStyleCnt="8">
        <dgm:presLayoutVars>
          <dgm:bulletEnabled val="1"/>
        </dgm:presLayoutVars>
      </dgm:prSet>
      <dgm:spPr/>
    </dgm:pt>
    <dgm:pt modelId="{B16B1E95-B1F8-493F-BB52-762C5B8946C5}" type="pres">
      <dgm:prSet presAssocID="{E1A1BDC3-B44A-4E0D-946B-4170EDBED609}" presName="sibTrans" presStyleLbl="bgSibTrans2D1" presStyleIdx="6" presStyleCnt="7"/>
      <dgm:spPr/>
    </dgm:pt>
    <dgm:pt modelId="{13CB912E-CEF7-4F9E-8430-807DC243F889}" type="pres">
      <dgm:prSet presAssocID="{40FF8511-BA7A-4C80-A727-40EB5DBE07DF}" presName="compNode" presStyleCnt="0"/>
      <dgm:spPr/>
    </dgm:pt>
    <dgm:pt modelId="{A63A4558-862C-4B8D-AD2C-76426D6B5826}" type="pres">
      <dgm:prSet presAssocID="{40FF8511-BA7A-4C80-A727-40EB5DBE07DF}" presName="dummyConnPt" presStyleCnt="0"/>
      <dgm:spPr/>
    </dgm:pt>
    <dgm:pt modelId="{60AE5E23-A84F-4FB8-A297-28EC31E5B38E}" type="pres">
      <dgm:prSet presAssocID="{40FF8511-BA7A-4C80-A727-40EB5DBE07DF}" presName="node" presStyleLbl="node1" presStyleIdx="7" presStyleCnt="8">
        <dgm:presLayoutVars>
          <dgm:bulletEnabled val="1"/>
        </dgm:presLayoutVars>
      </dgm:prSet>
      <dgm:spPr/>
    </dgm:pt>
  </dgm:ptLst>
  <dgm:cxnLst>
    <dgm:cxn modelId="{40DA5F11-35C3-4A74-B8AA-9B4254240FBC}" type="presOf" srcId="{06C84607-B23A-4EF5-828F-90264411ACDD}" destId="{7BD0A822-B0FD-42B7-8466-A39F4E3DB333}" srcOrd="0" destOrd="0" presId="urn:microsoft.com/office/officeart/2005/8/layout/bProcess4"/>
    <dgm:cxn modelId="{895ECC24-6C67-4071-A69A-9542B81F8241}" srcId="{51AD1F95-9481-459C-A05E-27C23387C9F0}" destId="{85D821EC-12B4-4329-9D9F-32D45AC579D2}" srcOrd="0" destOrd="0" parTransId="{227C4BE1-4BCA-4756-8927-3C8CA747F959}" sibTransId="{1BCD3A7E-401A-40FF-976E-AFDE867ABE9F}"/>
    <dgm:cxn modelId="{0A66E230-B5BD-4ADD-9BD2-43E0FB078325}" srcId="{51AD1F95-9481-459C-A05E-27C23387C9F0}" destId="{3F189E7C-D527-47D6-896B-27081E255273}" srcOrd="1" destOrd="0" parTransId="{821CCBA9-8598-4EE3-B379-A217FC090297}" sibTransId="{06C84607-B23A-4EF5-828F-90264411ACDD}"/>
    <dgm:cxn modelId="{F9DCF138-3B07-421D-9248-7E54950FDDFF}" srcId="{51AD1F95-9481-459C-A05E-27C23387C9F0}" destId="{6CA5E38E-82DB-4D1A-AE1A-AB6FD56CEC61}" srcOrd="3" destOrd="0" parTransId="{1F439E2F-395A-411A-A677-D255A3EDE7BF}" sibTransId="{C866C683-F288-4A7A-8945-3FFB7AB565C8}"/>
    <dgm:cxn modelId="{1ADE5D5C-E3FB-4873-B8AD-10689DE0F2BD}" type="presOf" srcId="{99301121-7D83-48B8-95E9-6B07129E8E08}" destId="{0B1D3BAC-FEF5-4A05-B21F-D85290B7BE0E}" srcOrd="0" destOrd="0" presId="urn:microsoft.com/office/officeart/2005/8/layout/bProcess4"/>
    <dgm:cxn modelId="{8C53FA60-B6B2-439B-884D-26B467957F48}" type="presOf" srcId="{51AD1F95-9481-459C-A05E-27C23387C9F0}" destId="{9FF73EFB-7898-4029-A3D1-A962BA08CE3E}" srcOrd="0" destOrd="0" presId="urn:microsoft.com/office/officeart/2005/8/layout/bProcess4"/>
    <dgm:cxn modelId="{9E152852-C42B-4409-8864-DF08DA48419F}" type="presOf" srcId="{1BCD3A7E-401A-40FF-976E-AFDE867ABE9F}" destId="{B68A602D-BE7C-4E90-B0CF-21F4B8B9607C}" srcOrd="0" destOrd="0" presId="urn:microsoft.com/office/officeart/2005/8/layout/bProcess4"/>
    <dgm:cxn modelId="{2FB47376-7B11-4AA1-AD19-BE096F2E8F9F}" srcId="{51AD1F95-9481-459C-A05E-27C23387C9F0}" destId="{40FF8511-BA7A-4C80-A727-40EB5DBE07DF}" srcOrd="7" destOrd="0" parTransId="{F8A7F2DE-172F-4116-80E9-D8DE142916A1}" sibTransId="{0B7FBA1F-D83F-462F-B5C4-E8ED93870AA5}"/>
    <dgm:cxn modelId="{B0F8F479-F8FC-4770-8F55-D056C355251C}" type="presOf" srcId="{40FF8511-BA7A-4C80-A727-40EB5DBE07DF}" destId="{60AE5E23-A84F-4FB8-A297-28EC31E5B38E}" srcOrd="0" destOrd="0" presId="urn:microsoft.com/office/officeart/2005/8/layout/bProcess4"/>
    <dgm:cxn modelId="{C7FA4685-9081-427E-8343-6B49094139D7}" srcId="{51AD1F95-9481-459C-A05E-27C23387C9F0}" destId="{B5CDE647-26A0-41B4-A0D7-96194D2C8F35}" srcOrd="2" destOrd="0" parTransId="{9205E3FC-1285-41B8-A65F-251FEE1AC51A}" sibTransId="{74E0C03E-DD57-4344-A438-6F28E8909D5B}"/>
    <dgm:cxn modelId="{0C347388-03B4-45C1-8CD6-148425BB9876}" type="presOf" srcId="{5FD0AC3E-8AA8-4D66-8D07-A1C9CE6F5BC9}" destId="{9F44786E-6D85-4254-A943-04FED25CAF4C}" srcOrd="0" destOrd="0" presId="urn:microsoft.com/office/officeart/2005/8/layout/bProcess4"/>
    <dgm:cxn modelId="{54CCA98B-D7DE-4366-B9EE-17DE8F7AFE94}" type="presOf" srcId="{74E0C03E-DD57-4344-A438-6F28E8909D5B}" destId="{92F42ED7-19E5-4412-8766-DA3F0A138914}" srcOrd="0" destOrd="0" presId="urn:microsoft.com/office/officeart/2005/8/layout/bProcess4"/>
    <dgm:cxn modelId="{6AB18592-D196-4CA5-8FD8-A1838F824BCF}" type="presOf" srcId="{C866C683-F288-4A7A-8945-3FFB7AB565C8}" destId="{B0EA1856-8DB0-4D64-A7C8-57C7758462D3}" srcOrd="0" destOrd="0" presId="urn:microsoft.com/office/officeart/2005/8/layout/bProcess4"/>
    <dgm:cxn modelId="{AB2F1695-09F4-434C-8717-83FDC3439EF7}" type="presOf" srcId="{E1A1BDC3-B44A-4E0D-946B-4170EDBED609}" destId="{B16B1E95-B1F8-493F-BB52-762C5B8946C5}" srcOrd="0" destOrd="0" presId="urn:microsoft.com/office/officeart/2005/8/layout/bProcess4"/>
    <dgm:cxn modelId="{CF5D14A1-621E-45F8-A285-6EE14B8446BE}" type="presOf" srcId="{DDF871D1-EC18-4DF6-9D59-92EF31797EB3}" destId="{78982548-7FD2-4CEB-9303-0159B435B949}" srcOrd="0" destOrd="0" presId="urn:microsoft.com/office/officeart/2005/8/layout/bProcess4"/>
    <dgm:cxn modelId="{086B2EB3-F5DB-4EA5-A4F8-12B0B6022CB2}" type="presOf" srcId="{B5CDE647-26A0-41B4-A0D7-96194D2C8F35}" destId="{5118005E-D0E8-4505-ACC8-1DFE7F04ECB5}" srcOrd="0" destOrd="0" presId="urn:microsoft.com/office/officeart/2005/8/layout/bProcess4"/>
    <dgm:cxn modelId="{CF1635B6-9286-4C92-9EE3-39B18C0E45C7}" srcId="{51AD1F95-9481-459C-A05E-27C23387C9F0}" destId="{DDF871D1-EC18-4DF6-9D59-92EF31797EB3}" srcOrd="4" destOrd="0" parTransId="{10ECD602-7375-46C2-810B-3FD2123B9B86}" sibTransId="{B321298A-5D40-44D4-85A9-F2678D0EA29E}"/>
    <dgm:cxn modelId="{05F0CDB8-B262-41BB-99AD-EA4EA679BD06}" srcId="{51AD1F95-9481-459C-A05E-27C23387C9F0}" destId="{5FD0AC3E-8AA8-4D66-8D07-A1C9CE6F5BC9}" srcOrd="6" destOrd="0" parTransId="{63674785-8AF4-471A-971A-F127758F4582}" sibTransId="{E1A1BDC3-B44A-4E0D-946B-4170EDBED609}"/>
    <dgm:cxn modelId="{DD5517CB-17FD-43D1-8135-6D891F035AA4}" srcId="{51AD1F95-9481-459C-A05E-27C23387C9F0}" destId="{54587DA5-7452-4E35-8FCE-38A3468AB3C0}" srcOrd="5" destOrd="0" parTransId="{F2AA73B6-8C41-4FC9-95D4-3B7C14E781D4}" sibTransId="{99301121-7D83-48B8-95E9-6B07129E8E08}"/>
    <dgm:cxn modelId="{66DBB1DE-501F-41A3-9DEC-20AD28793351}" type="presOf" srcId="{6CA5E38E-82DB-4D1A-AE1A-AB6FD56CEC61}" destId="{69BA52FB-E9EA-4238-9187-EF26111653AC}" srcOrd="0" destOrd="0" presId="urn:microsoft.com/office/officeart/2005/8/layout/bProcess4"/>
    <dgm:cxn modelId="{0C0E46E2-E569-45E1-A43E-8348B9637ADE}" type="presOf" srcId="{54587DA5-7452-4E35-8FCE-38A3468AB3C0}" destId="{833B0575-5DB0-4C60-9B3B-872B8A5AF039}" srcOrd="0" destOrd="0" presId="urn:microsoft.com/office/officeart/2005/8/layout/bProcess4"/>
    <dgm:cxn modelId="{869B03E6-3D8C-4EB0-AD01-16A1ECA9A51A}" type="presOf" srcId="{85D821EC-12B4-4329-9D9F-32D45AC579D2}" destId="{3475B328-6DBE-4529-9A83-D975B54F2726}" srcOrd="0" destOrd="0" presId="urn:microsoft.com/office/officeart/2005/8/layout/bProcess4"/>
    <dgm:cxn modelId="{A3E3D6F2-EAD7-4859-9E3F-A41F209B7107}" type="presOf" srcId="{B321298A-5D40-44D4-85A9-F2678D0EA29E}" destId="{622B549C-C0DF-4BD7-A609-77BAF97EC0F8}" srcOrd="0" destOrd="0" presId="urn:microsoft.com/office/officeart/2005/8/layout/bProcess4"/>
    <dgm:cxn modelId="{8E8F30F8-648B-4633-AAB9-76F222D1027B}" type="presOf" srcId="{3F189E7C-D527-47D6-896B-27081E255273}" destId="{9DF1A74D-54B1-4F05-906F-6FA1971DBE50}" srcOrd="0" destOrd="0" presId="urn:microsoft.com/office/officeart/2005/8/layout/bProcess4"/>
    <dgm:cxn modelId="{2B33CE4B-9C8A-4250-BFB0-D20DF928D46F}" type="presParOf" srcId="{9FF73EFB-7898-4029-A3D1-A962BA08CE3E}" destId="{C2332C2A-DCF6-4911-BC66-372A740B2544}" srcOrd="0" destOrd="0" presId="urn:microsoft.com/office/officeart/2005/8/layout/bProcess4"/>
    <dgm:cxn modelId="{5BBEF154-5B79-4258-92CA-1E54778061C9}" type="presParOf" srcId="{C2332C2A-DCF6-4911-BC66-372A740B2544}" destId="{EEE6E052-32FE-465E-A348-D75B76DDBF9A}" srcOrd="0" destOrd="0" presId="urn:microsoft.com/office/officeart/2005/8/layout/bProcess4"/>
    <dgm:cxn modelId="{EC92C009-B899-471D-BA19-0A7BB773CFB3}" type="presParOf" srcId="{C2332C2A-DCF6-4911-BC66-372A740B2544}" destId="{3475B328-6DBE-4529-9A83-D975B54F2726}" srcOrd="1" destOrd="0" presId="urn:microsoft.com/office/officeart/2005/8/layout/bProcess4"/>
    <dgm:cxn modelId="{47A7A68C-E1C1-4842-806A-EFC37ADDDA0E}" type="presParOf" srcId="{9FF73EFB-7898-4029-A3D1-A962BA08CE3E}" destId="{B68A602D-BE7C-4E90-B0CF-21F4B8B9607C}" srcOrd="1" destOrd="0" presId="urn:microsoft.com/office/officeart/2005/8/layout/bProcess4"/>
    <dgm:cxn modelId="{20D19E6D-D8D5-4131-B113-62805240D8FA}" type="presParOf" srcId="{9FF73EFB-7898-4029-A3D1-A962BA08CE3E}" destId="{9A881683-D039-4951-9646-35C839E070E6}" srcOrd="2" destOrd="0" presId="urn:microsoft.com/office/officeart/2005/8/layout/bProcess4"/>
    <dgm:cxn modelId="{1FEAD618-DE6B-477F-B7CF-D883D3F275D7}" type="presParOf" srcId="{9A881683-D039-4951-9646-35C839E070E6}" destId="{0CA406E5-D072-4B04-A242-7C1DE9746899}" srcOrd="0" destOrd="0" presId="urn:microsoft.com/office/officeart/2005/8/layout/bProcess4"/>
    <dgm:cxn modelId="{CDEF4105-D33B-4156-8223-9447866EFFFB}" type="presParOf" srcId="{9A881683-D039-4951-9646-35C839E070E6}" destId="{9DF1A74D-54B1-4F05-906F-6FA1971DBE50}" srcOrd="1" destOrd="0" presId="urn:microsoft.com/office/officeart/2005/8/layout/bProcess4"/>
    <dgm:cxn modelId="{28ADE6A8-F9CA-478A-B653-A8BFA186830A}" type="presParOf" srcId="{9FF73EFB-7898-4029-A3D1-A962BA08CE3E}" destId="{7BD0A822-B0FD-42B7-8466-A39F4E3DB333}" srcOrd="3" destOrd="0" presId="urn:microsoft.com/office/officeart/2005/8/layout/bProcess4"/>
    <dgm:cxn modelId="{D01DB4A9-82E9-4D81-8F07-A9C988CB28AA}" type="presParOf" srcId="{9FF73EFB-7898-4029-A3D1-A962BA08CE3E}" destId="{1C14AD54-A004-4D1E-A3B6-254A031D71BD}" srcOrd="4" destOrd="0" presId="urn:microsoft.com/office/officeart/2005/8/layout/bProcess4"/>
    <dgm:cxn modelId="{B8FB991A-7044-4A4D-B878-86DB79CC9419}" type="presParOf" srcId="{1C14AD54-A004-4D1E-A3B6-254A031D71BD}" destId="{56E7CDBF-A7C3-4E4E-9ADC-2095F57F26A6}" srcOrd="0" destOrd="0" presId="urn:microsoft.com/office/officeart/2005/8/layout/bProcess4"/>
    <dgm:cxn modelId="{14671128-1A6F-4793-9278-A07A792F1D96}" type="presParOf" srcId="{1C14AD54-A004-4D1E-A3B6-254A031D71BD}" destId="{5118005E-D0E8-4505-ACC8-1DFE7F04ECB5}" srcOrd="1" destOrd="0" presId="urn:microsoft.com/office/officeart/2005/8/layout/bProcess4"/>
    <dgm:cxn modelId="{EC13B9D3-5383-4097-8D7C-4FA2CC465672}" type="presParOf" srcId="{9FF73EFB-7898-4029-A3D1-A962BA08CE3E}" destId="{92F42ED7-19E5-4412-8766-DA3F0A138914}" srcOrd="5" destOrd="0" presId="urn:microsoft.com/office/officeart/2005/8/layout/bProcess4"/>
    <dgm:cxn modelId="{67743FC8-E104-4B9F-AB45-DAE534A87583}" type="presParOf" srcId="{9FF73EFB-7898-4029-A3D1-A962BA08CE3E}" destId="{486FB214-1678-4C6B-9184-829765462CCC}" srcOrd="6" destOrd="0" presId="urn:microsoft.com/office/officeart/2005/8/layout/bProcess4"/>
    <dgm:cxn modelId="{86F273E5-F088-42BB-BE50-3AF73072FA7B}" type="presParOf" srcId="{486FB214-1678-4C6B-9184-829765462CCC}" destId="{AF1FCFE5-868D-4602-8812-224047308A54}" srcOrd="0" destOrd="0" presId="urn:microsoft.com/office/officeart/2005/8/layout/bProcess4"/>
    <dgm:cxn modelId="{DC73723F-AF05-4C29-AE2D-AD7D78C5FC47}" type="presParOf" srcId="{486FB214-1678-4C6B-9184-829765462CCC}" destId="{69BA52FB-E9EA-4238-9187-EF26111653AC}" srcOrd="1" destOrd="0" presId="urn:microsoft.com/office/officeart/2005/8/layout/bProcess4"/>
    <dgm:cxn modelId="{82F13B7C-F295-4AF7-A1F6-D32BDCF72571}" type="presParOf" srcId="{9FF73EFB-7898-4029-A3D1-A962BA08CE3E}" destId="{B0EA1856-8DB0-4D64-A7C8-57C7758462D3}" srcOrd="7" destOrd="0" presId="urn:microsoft.com/office/officeart/2005/8/layout/bProcess4"/>
    <dgm:cxn modelId="{2034E0E1-99F8-4809-A37D-1A8462112676}" type="presParOf" srcId="{9FF73EFB-7898-4029-A3D1-A962BA08CE3E}" destId="{92A0A985-C9AC-43A1-A7B5-04C72D87FA09}" srcOrd="8" destOrd="0" presId="urn:microsoft.com/office/officeart/2005/8/layout/bProcess4"/>
    <dgm:cxn modelId="{0D9FFC2D-0E52-47A8-9830-CB982165BAD6}" type="presParOf" srcId="{92A0A985-C9AC-43A1-A7B5-04C72D87FA09}" destId="{894A9E3F-078F-48EF-82AB-5312AAB4BD78}" srcOrd="0" destOrd="0" presId="urn:microsoft.com/office/officeart/2005/8/layout/bProcess4"/>
    <dgm:cxn modelId="{34B9C7F2-1B06-4645-B460-027A47F143BD}" type="presParOf" srcId="{92A0A985-C9AC-43A1-A7B5-04C72D87FA09}" destId="{78982548-7FD2-4CEB-9303-0159B435B949}" srcOrd="1" destOrd="0" presId="urn:microsoft.com/office/officeart/2005/8/layout/bProcess4"/>
    <dgm:cxn modelId="{83CDD354-9DA3-44F5-AE03-F2E8DEC09F82}" type="presParOf" srcId="{9FF73EFB-7898-4029-A3D1-A962BA08CE3E}" destId="{622B549C-C0DF-4BD7-A609-77BAF97EC0F8}" srcOrd="9" destOrd="0" presId="urn:microsoft.com/office/officeart/2005/8/layout/bProcess4"/>
    <dgm:cxn modelId="{5E6874A7-DA27-4444-9AB5-EC3FA237472E}" type="presParOf" srcId="{9FF73EFB-7898-4029-A3D1-A962BA08CE3E}" destId="{18228FBA-7CDE-46C6-ABE2-E0F73F98045D}" srcOrd="10" destOrd="0" presId="urn:microsoft.com/office/officeart/2005/8/layout/bProcess4"/>
    <dgm:cxn modelId="{23DEBD4B-2EA1-43BB-BE14-2FFBB8B65A1A}" type="presParOf" srcId="{18228FBA-7CDE-46C6-ABE2-E0F73F98045D}" destId="{D159C5D8-6F3B-4B1E-9348-4000EB025BC3}" srcOrd="0" destOrd="0" presId="urn:microsoft.com/office/officeart/2005/8/layout/bProcess4"/>
    <dgm:cxn modelId="{72C5FF6E-A280-4056-8FF1-569DDBDAD3FA}" type="presParOf" srcId="{18228FBA-7CDE-46C6-ABE2-E0F73F98045D}" destId="{833B0575-5DB0-4C60-9B3B-872B8A5AF039}" srcOrd="1" destOrd="0" presId="urn:microsoft.com/office/officeart/2005/8/layout/bProcess4"/>
    <dgm:cxn modelId="{6FD14CCC-8B6A-43F3-8D2C-080BB7D34C4F}" type="presParOf" srcId="{9FF73EFB-7898-4029-A3D1-A962BA08CE3E}" destId="{0B1D3BAC-FEF5-4A05-B21F-D85290B7BE0E}" srcOrd="11" destOrd="0" presId="urn:microsoft.com/office/officeart/2005/8/layout/bProcess4"/>
    <dgm:cxn modelId="{4A1F392D-0DE9-41F5-9F95-08255F9A8F10}" type="presParOf" srcId="{9FF73EFB-7898-4029-A3D1-A962BA08CE3E}" destId="{4CD01B04-528A-4752-B4AC-ABF5A453D074}" srcOrd="12" destOrd="0" presId="urn:microsoft.com/office/officeart/2005/8/layout/bProcess4"/>
    <dgm:cxn modelId="{31E41CB8-8AC9-497D-B2A0-6BA85F6B86C2}" type="presParOf" srcId="{4CD01B04-528A-4752-B4AC-ABF5A453D074}" destId="{78955272-4678-4EA9-B15C-2FFC0AE938F2}" srcOrd="0" destOrd="0" presId="urn:microsoft.com/office/officeart/2005/8/layout/bProcess4"/>
    <dgm:cxn modelId="{FB530799-B6CF-44C0-9FB4-6C993A00C38D}" type="presParOf" srcId="{4CD01B04-528A-4752-B4AC-ABF5A453D074}" destId="{9F44786E-6D85-4254-A943-04FED25CAF4C}" srcOrd="1" destOrd="0" presId="urn:microsoft.com/office/officeart/2005/8/layout/bProcess4"/>
    <dgm:cxn modelId="{181FF58A-F5AF-4D69-98E9-0E87760CE40F}" type="presParOf" srcId="{9FF73EFB-7898-4029-A3D1-A962BA08CE3E}" destId="{B16B1E95-B1F8-493F-BB52-762C5B8946C5}" srcOrd="13" destOrd="0" presId="urn:microsoft.com/office/officeart/2005/8/layout/bProcess4"/>
    <dgm:cxn modelId="{38A99B54-BBC3-4843-A6B9-FD8E0218BC1B}" type="presParOf" srcId="{9FF73EFB-7898-4029-A3D1-A962BA08CE3E}" destId="{13CB912E-CEF7-4F9E-8430-807DC243F889}" srcOrd="14" destOrd="0" presId="urn:microsoft.com/office/officeart/2005/8/layout/bProcess4"/>
    <dgm:cxn modelId="{387541DD-51C7-49F9-A808-2A87CD8DAAB0}" type="presParOf" srcId="{13CB912E-CEF7-4F9E-8430-807DC243F889}" destId="{A63A4558-862C-4B8D-AD2C-76426D6B5826}" srcOrd="0" destOrd="0" presId="urn:microsoft.com/office/officeart/2005/8/layout/bProcess4"/>
    <dgm:cxn modelId="{E4CD1478-AAC5-45E8-9882-048173BAEC7C}" type="presParOf" srcId="{13CB912E-CEF7-4F9E-8430-807DC243F889}" destId="{60AE5E23-A84F-4FB8-A297-28EC31E5B38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A602D-BE7C-4E90-B0CF-21F4B8B9607C}">
      <dsp:nvSpPr>
        <dsp:cNvPr id="0" name=""/>
        <dsp:cNvSpPr/>
      </dsp:nvSpPr>
      <dsp:spPr>
        <a:xfrm rot="5400000">
          <a:off x="-416177" y="1543556"/>
          <a:ext cx="1835332" cy="2214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75B328-6DBE-4529-9A83-D975B54F2726}">
      <dsp:nvSpPr>
        <dsp:cNvPr id="0" name=""/>
        <dsp:cNvSpPr/>
      </dsp:nvSpPr>
      <dsp:spPr>
        <a:xfrm>
          <a:off x="4533" y="370042"/>
          <a:ext cx="2460211" cy="14761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Iniciace nákupu</a:t>
          </a:r>
        </a:p>
      </dsp:txBody>
      <dsp:txXfrm>
        <a:off x="47767" y="413276"/>
        <a:ext cx="2373743" cy="1389659"/>
      </dsp:txXfrm>
    </dsp:sp>
    <dsp:sp modelId="{7BD0A822-B0FD-42B7-8466-A39F4E3DB333}">
      <dsp:nvSpPr>
        <dsp:cNvPr id="0" name=""/>
        <dsp:cNvSpPr/>
      </dsp:nvSpPr>
      <dsp:spPr>
        <a:xfrm rot="5400000">
          <a:off x="-416177" y="3388715"/>
          <a:ext cx="1835332" cy="221419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DF1A74D-54B1-4F05-906F-6FA1971DBE50}">
      <dsp:nvSpPr>
        <dsp:cNvPr id="0" name=""/>
        <dsp:cNvSpPr/>
      </dsp:nvSpPr>
      <dsp:spPr>
        <a:xfrm>
          <a:off x="4533" y="2215201"/>
          <a:ext cx="2460211" cy="1476127"/>
        </a:xfrm>
        <a:prstGeom prst="roundRect">
          <a:avLst>
            <a:gd name="adj" fmla="val 10000"/>
          </a:avLst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Specifikace požadavků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(co, kolik, kdy)</a:t>
          </a:r>
        </a:p>
      </dsp:txBody>
      <dsp:txXfrm>
        <a:off x="47767" y="2258435"/>
        <a:ext cx="2373743" cy="1389659"/>
      </dsp:txXfrm>
    </dsp:sp>
    <dsp:sp modelId="{92F42ED7-19E5-4412-8766-DA3F0A138914}">
      <dsp:nvSpPr>
        <dsp:cNvPr id="0" name=""/>
        <dsp:cNvSpPr/>
      </dsp:nvSpPr>
      <dsp:spPr>
        <a:xfrm>
          <a:off x="506401" y="4311294"/>
          <a:ext cx="3262255" cy="221419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18005E-D0E8-4505-ACC8-1DFE7F04ECB5}">
      <dsp:nvSpPr>
        <dsp:cNvPr id="0" name=""/>
        <dsp:cNvSpPr/>
      </dsp:nvSpPr>
      <dsp:spPr>
        <a:xfrm>
          <a:off x="4533" y="4060360"/>
          <a:ext cx="2460211" cy="1476127"/>
        </a:xfrm>
        <a:prstGeom prst="roundRect">
          <a:avLst>
            <a:gd name="adj" fmla="val 10000"/>
          </a:avLst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Analýza trhu možných dodavatelů</a:t>
          </a:r>
        </a:p>
      </dsp:txBody>
      <dsp:txXfrm>
        <a:off x="47767" y="4103594"/>
        <a:ext cx="2373743" cy="1389659"/>
      </dsp:txXfrm>
    </dsp:sp>
    <dsp:sp modelId="{B0EA1856-8DB0-4D64-A7C8-57C7758462D3}">
      <dsp:nvSpPr>
        <dsp:cNvPr id="0" name=""/>
        <dsp:cNvSpPr/>
      </dsp:nvSpPr>
      <dsp:spPr>
        <a:xfrm rot="16200000">
          <a:off x="2855904" y="3388715"/>
          <a:ext cx="1835332" cy="221419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BA52FB-E9EA-4238-9187-EF26111653AC}">
      <dsp:nvSpPr>
        <dsp:cNvPr id="0" name=""/>
        <dsp:cNvSpPr/>
      </dsp:nvSpPr>
      <dsp:spPr>
        <a:xfrm>
          <a:off x="3276615" y="4060360"/>
          <a:ext cx="2460211" cy="1476127"/>
        </a:xfrm>
        <a:prstGeom prst="roundRect">
          <a:avLst>
            <a:gd name="adj" fmla="val 10000"/>
          </a:avLst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Výběr vhodného dodavatele</a:t>
          </a:r>
        </a:p>
      </dsp:txBody>
      <dsp:txXfrm>
        <a:off x="3319849" y="4103594"/>
        <a:ext cx="2373743" cy="1389659"/>
      </dsp:txXfrm>
    </dsp:sp>
    <dsp:sp modelId="{622B549C-C0DF-4BD7-A609-77BAF97EC0F8}">
      <dsp:nvSpPr>
        <dsp:cNvPr id="0" name=""/>
        <dsp:cNvSpPr/>
      </dsp:nvSpPr>
      <dsp:spPr>
        <a:xfrm rot="16200000">
          <a:off x="2855904" y="1543556"/>
          <a:ext cx="1835332" cy="221419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982548-7FD2-4CEB-9303-0159B435B949}">
      <dsp:nvSpPr>
        <dsp:cNvPr id="0" name=""/>
        <dsp:cNvSpPr/>
      </dsp:nvSpPr>
      <dsp:spPr>
        <a:xfrm>
          <a:off x="3276615" y="2215201"/>
          <a:ext cx="2460211" cy="1476127"/>
        </a:xfrm>
        <a:prstGeom prst="roundRect">
          <a:avLst>
            <a:gd name="adj" fmla="val 10000"/>
          </a:avLst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+mj-lt"/>
              <a:cs typeface="Times New Roman" panose="02020603050405020304" pitchFamily="18" charset="0"/>
            </a:rPr>
            <a:t>Formulace objednávky</a:t>
          </a:r>
          <a:endParaRPr lang="cs-CZ" sz="2500" kern="1200" dirty="0"/>
        </a:p>
      </dsp:txBody>
      <dsp:txXfrm>
        <a:off x="3319849" y="2258435"/>
        <a:ext cx="2373743" cy="1389659"/>
      </dsp:txXfrm>
    </dsp:sp>
    <dsp:sp modelId="{0B1D3BAC-FEF5-4A05-B21F-D85290B7BE0E}">
      <dsp:nvSpPr>
        <dsp:cNvPr id="0" name=""/>
        <dsp:cNvSpPr/>
      </dsp:nvSpPr>
      <dsp:spPr>
        <a:xfrm>
          <a:off x="3778483" y="620976"/>
          <a:ext cx="3262255" cy="221419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33B0575-5DB0-4C60-9B3B-872B8A5AF039}">
      <dsp:nvSpPr>
        <dsp:cNvPr id="0" name=""/>
        <dsp:cNvSpPr/>
      </dsp:nvSpPr>
      <dsp:spPr>
        <a:xfrm>
          <a:off x="3276615" y="370042"/>
          <a:ext cx="2460211" cy="1476127"/>
        </a:xfrm>
        <a:prstGeom prst="roundRect">
          <a:avLst>
            <a:gd name="adj" fmla="val 10000"/>
          </a:avLst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+mj-lt"/>
              <a:cs typeface="Times New Roman" panose="02020603050405020304" pitchFamily="18" charset="0"/>
            </a:rPr>
            <a:t>Realizace logistických aktivit</a:t>
          </a:r>
          <a:endParaRPr lang="cs-CZ" sz="2500" kern="1200" dirty="0"/>
        </a:p>
      </dsp:txBody>
      <dsp:txXfrm>
        <a:off x="3319849" y="413276"/>
        <a:ext cx="2373743" cy="1389659"/>
      </dsp:txXfrm>
    </dsp:sp>
    <dsp:sp modelId="{B16B1E95-B1F8-493F-BB52-762C5B8946C5}">
      <dsp:nvSpPr>
        <dsp:cNvPr id="0" name=""/>
        <dsp:cNvSpPr/>
      </dsp:nvSpPr>
      <dsp:spPr>
        <a:xfrm rot="5400000">
          <a:off x="6127986" y="1543556"/>
          <a:ext cx="1835332" cy="22141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F44786E-6D85-4254-A943-04FED25CAF4C}">
      <dsp:nvSpPr>
        <dsp:cNvPr id="0" name=""/>
        <dsp:cNvSpPr/>
      </dsp:nvSpPr>
      <dsp:spPr>
        <a:xfrm>
          <a:off x="6548696" y="370042"/>
          <a:ext cx="2460211" cy="1476127"/>
        </a:xfrm>
        <a:prstGeom prst="roundRect">
          <a:avLst>
            <a:gd name="adj" fmla="val 10000"/>
          </a:avLst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Úhrada dodávky</a:t>
          </a:r>
        </a:p>
      </dsp:txBody>
      <dsp:txXfrm>
        <a:off x="6591930" y="413276"/>
        <a:ext cx="2373743" cy="1389659"/>
      </dsp:txXfrm>
    </dsp:sp>
    <dsp:sp modelId="{60AE5E23-A84F-4FB8-A297-28EC31E5B38E}">
      <dsp:nvSpPr>
        <dsp:cNvPr id="0" name=""/>
        <dsp:cNvSpPr/>
      </dsp:nvSpPr>
      <dsp:spPr>
        <a:xfrm>
          <a:off x="6548696" y="2215201"/>
          <a:ext cx="2460211" cy="1476127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Hodnocení výkonu dodavatele</a:t>
          </a:r>
        </a:p>
      </dsp:txBody>
      <dsp:txXfrm>
        <a:off x="6591930" y="2258435"/>
        <a:ext cx="2373743" cy="1389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3.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235367" y="600802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Vysvětlení na příkladu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334221" y="1249359"/>
            <a:ext cx="10063178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Stanovte celkovou průměrnou výši zásob cukru, ze kterého potravinářský podnik vyrábí želatinové cukrovinky. Roční spotřeba cukru činí </a:t>
            </a:r>
            <a:r>
              <a:rPr lang="cs-CZ" sz="2000" dirty="0">
                <a:highlight>
                  <a:srgbClr val="00FF00"/>
                </a:highlight>
              </a:rPr>
              <a:t>2 080 </a:t>
            </a:r>
            <a:r>
              <a:rPr lang="cs-CZ" sz="2000" dirty="0"/>
              <a:t>tun, cukr je dodáván 1x za týden (ročně realizováno </a:t>
            </a:r>
            <a:r>
              <a:rPr lang="cs-CZ" sz="2000" dirty="0">
                <a:highlight>
                  <a:srgbClr val="FFFF00"/>
                </a:highlight>
              </a:rPr>
              <a:t>52</a:t>
            </a:r>
            <a:r>
              <a:rPr lang="cs-CZ" sz="2000" dirty="0"/>
              <a:t> dodávek stejné velikosti), </a:t>
            </a:r>
            <a:r>
              <a:rPr lang="cs-CZ" sz="2000" b="1" dirty="0">
                <a:solidFill>
                  <a:srgbClr val="7030A0"/>
                </a:solidFill>
              </a:rPr>
              <a:t>pojistná zásoba byla propočtena na krytí výroby </a:t>
            </a:r>
            <a:br>
              <a:rPr lang="cs-CZ" sz="2000" b="1" dirty="0">
                <a:solidFill>
                  <a:srgbClr val="7030A0"/>
                </a:solidFill>
              </a:rPr>
            </a:br>
            <a:r>
              <a:rPr lang="cs-CZ" sz="2000" b="1" dirty="0">
                <a:solidFill>
                  <a:srgbClr val="7030A0"/>
                </a:solidFill>
              </a:rPr>
              <a:t>po dobu 2 týdnů</a:t>
            </a:r>
            <a:r>
              <a:rPr lang="cs-CZ" sz="2000" b="1" dirty="0"/>
              <a:t> </a:t>
            </a:r>
            <a:r>
              <a:rPr lang="cs-CZ" sz="2000" dirty="0"/>
              <a:t>a </a:t>
            </a:r>
            <a:r>
              <a:rPr lang="cs-CZ" sz="2000" b="1" dirty="0">
                <a:solidFill>
                  <a:srgbClr val="FFC000"/>
                </a:solidFill>
              </a:rPr>
              <a:t>technologická zásoba je držena po dobu 1 týdne</a:t>
            </a:r>
            <a:r>
              <a:rPr lang="cs-CZ" sz="2000" dirty="0"/>
              <a:t>. Předpokládejte rovnoměrnou spotřebu materiálu.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27B5526-6A92-B144-70D2-09D8027BF2BB}"/>
                  </a:ext>
                </a:extLst>
              </p:cNvPr>
              <p:cNvSpPr/>
              <p:nvPr/>
            </p:nvSpPr>
            <p:spPr>
              <a:xfrm>
                <a:off x="666155" y="3107724"/>
                <a:ext cx="11290478" cy="3425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Protože je ročně realizováno </a:t>
                </a:r>
                <a:r>
                  <a:rPr lang="cs-CZ" sz="2200" dirty="0">
                    <a:highlight>
                      <a:srgbClr val="FFFF00"/>
                    </a:highlight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52</a:t>
                </a:r>
                <a:r>
                  <a:rPr lang="cs-CZ" sz="2200" dirty="0"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 dodávek, činí velikost jedné dodávky: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	 			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=2 080/52 =</m:t>
                    </m:r>
                    <m:r>
                      <a:rPr lang="cs-CZ" sz="2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𝟒𝟎</m:t>
                    </m:r>
                  </m:oMath>
                </a14:m>
                <a:r>
                  <a:rPr lang="cs-CZ" sz="2200" dirty="0">
                    <a:latin typeface="Calibri   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tun</a:t>
                </a:r>
                <a:r>
                  <a:rPr lang="cs-CZ" sz="2200" dirty="0"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Průměrná výše běžné zásoby činí: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				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  <m:r>
                      <a:rPr lang="cs-CZ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𝟒𝟎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</m:t>
                    </m:r>
                  </m:oMath>
                </a14:m>
                <a:r>
                  <a:rPr lang="cs-CZ" sz="2200" dirty="0"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 tun.  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200" b="1" dirty="0">
                    <a:solidFill>
                      <a:srgbClr val="7030A0"/>
                    </a:solidFill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Dále</a:t>
                </a:r>
                <a:r>
                  <a:rPr lang="cs-CZ" sz="2200" dirty="0">
                    <a:solidFill>
                      <a:srgbClr val="7030A0"/>
                    </a:solidFill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𝒑</m:t>
                        </m:r>
                      </m:sub>
                    </m:sSub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𝟒𝟎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=80</m:t>
                    </m:r>
                  </m:oMath>
                </a14:m>
                <a:r>
                  <a:rPr lang="cs-CZ" sz="2200" dirty="0">
                    <a:latin typeface="Calibri   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tun </a:t>
                </a:r>
                <a:r>
                  <a:rPr lang="cs-CZ" sz="2200" b="1" dirty="0">
                    <a:solidFill>
                      <a:srgbClr val="FFC000"/>
                    </a:solidFill>
                    <a:latin typeface="Calibri   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cs-CZ" sz="2200" dirty="0">
                    <a:latin typeface="Calibri   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28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sub>
                    </m:sSub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=40</m:t>
                    </m:r>
                  </m:oMath>
                </a14:m>
                <a:r>
                  <a:rPr lang="cs-CZ" sz="2200" dirty="0">
                    <a:latin typeface="Calibri   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tun.</a:t>
                </a:r>
                <a:endParaRPr lang="cs-CZ" sz="2200" dirty="0">
                  <a:latin typeface="Calibri   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Celková průměrná výše zásob tedy činí: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Calibri   "/>
                    <a:ea typeface="Calibri" panose="020F0502020204030204" pitchFamily="34" charset="0"/>
                    <a:cs typeface="Times New Roman" panose="02020603050405020304" pitchFamily="18" charset="0"/>
                  </a:rPr>
                  <a:t>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sub>
                    </m:sSub>
                    <m:r>
                      <a:rPr lang="cs-CZ" sz="2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sub>
                    </m:sSub>
                    <m:r>
                      <a:rPr lang="cs-CZ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𝒑</m:t>
                        </m:r>
                      </m:sub>
                    </m:sSub>
                    <m:r>
                      <a:rPr lang="cs-CZ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8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2800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sub>
                    </m:sSub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=20+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0+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0=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14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cs-CZ" sz="2200" dirty="0">
                    <a:latin typeface="Calibri   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tun</a:t>
                </a:r>
                <a:endParaRPr lang="cs-CZ" sz="2200" dirty="0">
                  <a:latin typeface="Calibri   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27B5526-6A92-B144-70D2-09D8027BF2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55" y="3107724"/>
                <a:ext cx="11290478" cy="3425233"/>
              </a:xfrm>
              <a:prstGeom prst="rect">
                <a:avLst/>
              </a:prstGeom>
              <a:blipFill>
                <a:blip r:embed="rId3"/>
                <a:stretch>
                  <a:fillRect l="-702" t="-534" b="-10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1640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2938184" y="2946024"/>
            <a:ext cx="6315631" cy="1959609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6000" dirty="0">
                <a:solidFill>
                  <a:schemeClr val="tx2"/>
                </a:solidFill>
              </a:rPr>
              <a:t>Stav zásob v grafech</a:t>
            </a:r>
          </a:p>
        </p:txBody>
      </p:sp>
    </p:spTree>
    <p:extLst>
      <p:ext uri="{BB962C8B-B14F-4D97-AF65-F5344CB8AC3E}">
        <p14:creationId xmlns:p14="http://schemas.microsoft.com/office/powerpoint/2010/main" val="2819841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Obsah obrázku text, řada/pruh, diagram, Vykreslený graf&#10;&#10;Popis byl vytvořen automaticky">
            <a:extLst>
              <a:ext uri="{FF2B5EF4-FFF2-40B4-BE49-F238E27FC236}">
                <a16:creationId xmlns:a16="http://schemas.microsoft.com/office/drawing/2014/main" id="{F6A8D3A6-7B28-5EBA-B072-20D121570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27" y="981716"/>
            <a:ext cx="10303807" cy="5559212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20363" y="561259"/>
            <a:ext cx="886505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Vývoj stavu zásob v čase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741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F6A8D3A6-7B28-5EBA-B072-20D121570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702" y="985110"/>
            <a:ext cx="10148657" cy="5552424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20363" y="561259"/>
            <a:ext cx="886505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Vývoj stavu zásob v čase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892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F6A8D3A6-7B28-5EBA-B072-20D121570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8127" y="985110"/>
            <a:ext cx="10303807" cy="5552424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20363" y="561259"/>
            <a:ext cx="886505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Vývoj stavu zásob v čase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925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20363" y="561259"/>
            <a:ext cx="886505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Čerpání pojistné zásoby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grpSp>
        <p:nvGrpSpPr>
          <p:cNvPr id="4" name="Skupina 3">
            <a:extLst>
              <a:ext uri="{FF2B5EF4-FFF2-40B4-BE49-F238E27FC236}">
                <a16:creationId xmlns:a16="http://schemas.microsoft.com/office/drawing/2014/main" id="{3C4C3D47-E9C7-D896-DF20-CFB89D37C9C9}"/>
              </a:ext>
            </a:extLst>
          </p:cNvPr>
          <p:cNvGrpSpPr/>
          <p:nvPr/>
        </p:nvGrpSpPr>
        <p:grpSpPr>
          <a:xfrm>
            <a:off x="1624300" y="1234699"/>
            <a:ext cx="8943399" cy="5623301"/>
            <a:chOff x="774378" y="814569"/>
            <a:chExt cx="6292800" cy="4088716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2C2DC338-7F04-6B63-17BF-BFEE68619CDC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78" y="814569"/>
              <a:ext cx="6292800" cy="40887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TextovéPole 5">
              <a:extLst>
                <a:ext uri="{FF2B5EF4-FFF2-40B4-BE49-F238E27FC236}">
                  <a16:creationId xmlns:a16="http://schemas.microsoft.com/office/drawing/2014/main" id="{732296FF-512D-B9AF-B41A-A1087E507DE3}"/>
                </a:ext>
              </a:extLst>
            </p:cNvPr>
            <p:cNvSpPr txBox="1"/>
            <p:nvPr/>
          </p:nvSpPr>
          <p:spPr>
            <a:xfrm>
              <a:off x="1548472" y="3804438"/>
              <a:ext cx="2669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0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27899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54104" y="79636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Metoda řízení zásob - ABC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862B14F-858C-284A-6286-C6C939D257DD}"/>
              </a:ext>
            </a:extLst>
          </p:cNvPr>
          <p:cNvSpPr txBox="1"/>
          <p:nvPr/>
        </p:nvSpPr>
        <p:spPr>
          <a:xfrm>
            <a:off x="854104" y="1767221"/>
            <a:ext cx="1033156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Skupina 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500" dirty="0"/>
              <a:t>5 – 15 % druhů, nejčastěji základní suroviny a materiál.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500" dirty="0"/>
              <a:t>Představují až 80 % podíl na celkové hodnotě spotřeby.</a:t>
            </a:r>
          </a:p>
          <a:p>
            <a:pPr lvl="1"/>
            <a:endParaRPr lang="cs-CZ" sz="2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Skupina 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500" dirty="0"/>
              <a:t>15 - 25 % druhů, nejčastěji pomocné látky.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500" dirty="0"/>
              <a:t>Představují až 25 % podíl na celkové hodnotě spotřeby.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Skupina C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500" dirty="0"/>
              <a:t>60 – 80 % druhů.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500" dirty="0"/>
              <a:t>Představují až 15 % podíl na celkové hodnotě spotřeby.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084337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54104" y="79636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Metoda řízení zásob - JIT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862B14F-858C-284A-6286-C6C939D257DD}"/>
              </a:ext>
            </a:extLst>
          </p:cNvPr>
          <p:cNvSpPr txBox="1"/>
          <p:nvPr/>
        </p:nvSpPr>
        <p:spPr>
          <a:xfrm>
            <a:off x="463515" y="1737375"/>
            <a:ext cx="10331565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500" dirty="0"/>
              <a:t>Metoda „Just in </a:t>
            </a:r>
            <a:r>
              <a:rPr lang="cs-CZ" sz="2500" dirty="0" err="1"/>
              <a:t>time</a:t>
            </a:r>
            <a:r>
              <a:rPr lang="cs-CZ" sz="2500" dirty="0"/>
              <a:t>“.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500" b="1" dirty="0"/>
              <a:t>Metoda zásobování bez skladování.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5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500" dirty="0"/>
              <a:t>Od dodavatele přímo na výrobní linku.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500" dirty="0"/>
              <a:t>Úspora nákladů pro podnik – nemusejí mít sklady, skladníky, dopravní prostředky přemisťující výrobky ze skladu do výroby atd.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500" dirty="0"/>
              <a:t>Velmi náročná metoda na organizaci, vyžaduje </a:t>
            </a:r>
            <a:r>
              <a:rPr lang="cs-CZ" sz="2500" b="1" dirty="0"/>
              <a:t>100% přesné řízení dodávek od dodavatele v přesný čas</a:t>
            </a:r>
            <a:r>
              <a:rPr lang="cs-CZ" sz="2500" dirty="0"/>
              <a:t>, aby nedošlo k přerušení výroby.</a:t>
            </a:r>
          </a:p>
        </p:txBody>
      </p:sp>
    </p:spTree>
    <p:extLst>
      <p:ext uri="{BB962C8B-B14F-4D97-AF65-F5344CB8AC3E}">
        <p14:creationId xmlns:p14="http://schemas.microsoft.com/office/powerpoint/2010/main" val="2020902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54104" y="79636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Tvorba plánu nákupu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3BB0DA6D-1F03-169D-CBA7-384252DCB03C}"/>
                  </a:ext>
                </a:extLst>
              </p:cNvPr>
              <p:cNvSpPr/>
              <p:nvPr/>
            </p:nvSpPr>
            <p:spPr>
              <a:xfrm>
                <a:off x="854104" y="1567007"/>
                <a:ext cx="9271310" cy="487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5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Bilanční princip </a:t>
                </a:r>
                <a:r>
                  <a:rPr lang="cs-CZ" sz="25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Zdroje = Potřeba.</a:t>
                </a:r>
                <a:endParaRPr lang="cs-CZ" sz="25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5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Zdroje: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sz="25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Počáteční zásoba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cs-CZ" sz="25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cs-CZ" sz="25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odávky </a:t>
                </a:r>
                <a:r>
                  <a:rPr lang="cs-CZ" sz="2800" b="1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 </a:t>
                </a:r>
                <a:r>
                  <a:rPr lang="cs-CZ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cs-CZ" sz="25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příslušné materiálové položky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endPara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500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cs-CZ" sz="25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otřeba: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sz="25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Celková spotřeba materiálu </a:t>
                </a:r>
                <a14:m>
                  <m:oMath xmlns:m="http://schemas.openxmlformats.org/officeDocument/2006/math">
                    <m:r>
                      <a:rPr lang="cs-CZ" sz="3200" b="1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cs-CZ" sz="3200" b="1" i="1" baseline="-250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𝒐</m:t>
                    </m:r>
                    <m:r>
                      <a:rPr lang="cs-CZ" sz="3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25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 daném plánovaném období.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Požadovaná výše zásob na konci sledovaného období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cs-CZ" sz="25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endParaRPr lang="cs-CZ" sz="16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algn="ctr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𝒑𝒐</m:t>
                        </m:r>
                        <m:r>
                          <a:rPr lang="cs-CZ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č</m:t>
                        </m:r>
                      </m:sub>
                    </m:sSub>
                    <m:r>
                      <a:rPr lang="cs-CZ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cs-CZ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cs-CZ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b>
                    </m:sSub>
                    <m:r>
                      <a:rPr lang="cs-CZ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𝒌𝒐𝒏</m:t>
                        </m:r>
                      </m:sub>
                    </m:sSub>
                  </m:oMath>
                </a14:m>
                <a:r>
                  <a:rPr lang="cs-CZ" sz="32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cs-CZ" sz="25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3BB0DA6D-1F03-169D-CBA7-384252DCB0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104" y="1567007"/>
                <a:ext cx="9271310" cy="4872552"/>
              </a:xfrm>
              <a:prstGeom prst="rect">
                <a:avLst/>
              </a:prstGeom>
              <a:blipFill>
                <a:blip r:embed="rId3"/>
                <a:stretch>
                  <a:fillRect l="-920" t="-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503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3BB0DA6D-1F03-169D-CBA7-384252DCB03C}"/>
              </a:ext>
            </a:extLst>
          </p:cNvPr>
          <p:cNvSpPr/>
          <p:nvPr/>
        </p:nvSpPr>
        <p:spPr>
          <a:xfrm>
            <a:off x="355340" y="1249359"/>
            <a:ext cx="9271310" cy="1841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Pekárna 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Penam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plánuje upéct v měsíci lednu </a:t>
            </a:r>
            <a:r>
              <a:rPr lang="cs-CZ" sz="20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40 000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ks rohlíků. Na výrobu jednoho rohlíku je dle </a:t>
            </a:r>
            <a:r>
              <a:rPr lang="cs-CZ" sz="20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THN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potřeba </a:t>
            </a:r>
            <a:r>
              <a:rPr lang="cs-CZ" sz="20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dkg*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mouky. Zásoba mouky se na konci předchozího roku očekává ve výši </a:t>
            </a:r>
            <a:r>
              <a:rPr lang="cs-CZ" sz="20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 tun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Zásoba na konci ledna má pokrýt únorovou výrobu ve výši </a:t>
            </a:r>
            <a:b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35 000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ks rohlíků z důvodu oprav výrobního zařízení dodavatele mouky. </a:t>
            </a:r>
          </a:p>
          <a:p>
            <a:pPr algn="just">
              <a:lnSpc>
                <a:spcPct val="115000"/>
              </a:lnSpc>
            </a:pP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Jaké množství mouky je potřeba během ledna dodat?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37097226-9307-5350-62DE-09A64A188552}"/>
              </a:ext>
            </a:extLst>
          </p:cNvPr>
          <p:cNvSpPr txBox="1">
            <a:spLocks/>
          </p:cNvSpPr>
          <p:nvPr/>
        </p:nvSpPr>
        <p:spPr>
          <a:xfrm>
            <a:off x="235367" y="600802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Vysvětlení na příkladu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FA180C6-E878-3331-DD65-A47C97336878}"/>
              </a:ext>
            </a:extLst>
          </p:cNvPr>
          <p:cNvSpPr txBox="1"/>
          <p:nvPr/>
        </p:nvSpPr>
        <p:spPr>
          <a:xfrm>
            <a:off x="7652967" y="2890577"/>
            <a:ext cx="39473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THN</a:t>
            </a:r>
            <a:r>
              <a:rPr lang="cs-CZ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technickohospodářská</a:t>
            </a:r>
            <a:r>
              <a:rPr lang="cs-CZ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norma</a:t>
            </a:r>
            <a:endParaRPr lang="cs-CZ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8B7CCB8-CE84-5BA2-46A8-5800BE9E55CC}"/>
                  </a:ext>
                </a:extLst>
              </p:cNvPr>
              <p:cNvSpPr txBox="1"/>
              <p:nvPr/>
            </p:nvSpPr>
            <p:spPr>
              <a:xfrm>
                <a:off x="355340" y="3441316"/>
                <a:ext cx="10340369" cy="28544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5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25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𝒑𝒐</m:t>
                        </m:r>
                        <m:r>
                          <a:rPr lang="cs-CZ" sz="25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č</m:t>
                        </m:r>
                      </m:sub>
                    </m:sSub>
                    <m:r>
                      <a:rPr lang="cs-CZ" sz="2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5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𝟏𝟎</m:t>
                    </m:r>
                    <m:r>
                      <a:rPr lang="cs-CZ" sz="25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5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𝐭𝐮𝐧</m:t>
                    </m:r>
                    <m:r>
                      <a:rPr lang="cs-CZ" sz="25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=10.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000</m:t>
                    </m:r>
                  </m:oMath>
                </a14:m>
                <a:r>
                  <a:rPr lang="cs-CZ" sz="25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kg</a:t>
                </a:r>
              </a:p>
              <a:p>
                <a:br>
                  <a:rPr lang="cs-CZ" sz="25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5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cs-CZ" sz="25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𝒐</m:t>
                        </m:r>
                      </m:sub>
                    </m:sSub>
                    <m:r>
                      <a:rPr lang="cs-CZ" sz="2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500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40</m:t>
                    </m:r>
                    <m:r>
                      <a:rPr lang="cs-CZ" sz="2500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000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5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cs-CZ" sz="25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cs-CZ" sz="25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𝟏𝟓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5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6.000 </m:t>
                    </m:r>
                  </m:oMath>
                </a14:m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kg</a:t>
                </a:r>
                <a:endParaRPr lang="cs-CZ" sz="2500" i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b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5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25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𝒌𝒐𝒏</m:t>
                        </m:r>
                      </m:sub>
                    </m:sSub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500" i="1">
                        <a:highlight>
                          <a:srgbClr val="00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cs-CZ" sz="2500" b="0" i="1" smtClean="0">
                        <a:highlight>
                          <a:srgbClr val="00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cs-CZ" sz="2500" i="1">
                        <a:highlight>
                          <a:srgbClr val="00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000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5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cs-CZ" sz="25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cs-CZ" sz="25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𝟏𝟓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5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cs-CZ" sz="25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.250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25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kg</a:t>
                </a:r>
              </a:p>
              <a:p>
                <a:b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𝑫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𝑘𝑜𝑛</m:t>
                        </m:r>
                      </m:sub>
                    </m:sSub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–</m:t>
                    </m:r>
                    <m:sSub>
                      <m:sSubPr>
                        <m:ctrlP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𝑝𝑜</m:t>
                        </m:r>
                        <m:r>
                          <a:rPr lang="cs-CZ" sz="25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č</m:t>
                        </m:r>
                      </m:sub>
                    </m:sSub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5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6.000</m:t>
                    </m:r>
                    <m:r>
                      <a:rPr lang="cs-CZ" sz="25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5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5.250 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–</m:t>
                    </m:r>
                    <m:r>
                      <a:rPr lang="cs-CZ" sz="25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10.</m:t>
                    </m:r>
                    <m:r>
                      <a:rPr lang="cs-CZ" sz="25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000=</m:t>
                    </m:r>
                    <m:r>
                      <a:rPr lang="cs-CZ" sz="25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cs-CZ" sz="25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cs-CZ" sz="2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𝟐𝟓𝟎</m:t>
                    </m:r>
                  </m:oMath>
                </a14:m>
                <a:r>
                  <a:rPr lang="cs-CZ" sz="2500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kg</a:t>
                </a:r>
                <a:endParaRPr lang="cs-CZ" sz="2500" b="1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8B7CCB8-CE84-5BA2-46A8-5800BE9E5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40" y="3441316"/>
                <a:ext cx="10340369" cy="2854436"/>
              </a:xfrm>
              <a:prstGeom prst="rect">
                <a:avLst/>
              </a:prstGeom>
              <a:blipFill>
                <a:blip r:embed="rId3"/>
                <a:stretch>
                  <a:fillRect l="-177" t="-1709" b="-32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>
            <a:extLst>
              <a:ext uri="{FF2B5EF4-FFF2-40B4-BE49-F238E27FC236}">
                <a16:creationId xmlns:a16="http://schemas.microsoft.com/office/drawing/2014/main" id="{8228E21C-7901-13A7-231B-6F16DD48C210}"/>
              </a:ext>
            </a:extLst>
          </p:cNvPr>
          <p:cNvSpPr txBox="1"/>
          <p:nvPr/>
        </p:nvSpPr>
        <p:spPr>
          <a:xfrm>
            <a:off x="8631382" y="3361399"/>
            <a:ext cx="28165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1" dirty="0">
                <a:solidFill>
                  <a:srgbClr val="0070C0"/>
                </a:solidFill>
                <a:cs typeface="Times New Roman" panose="02020603050405020304" pitchFamily="18" charset="0"/>
              </a:rPr>
              <a:t>*dkg</a:t>
            </a:r>
            <a:r>
              <a:rPr lang="cs-CZ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 na kg je děleno 100</a:t>
            </a:r>
          </a:p>
        </p:txBody>
      </p:sp>
    </p:spTree>
    <p:extLst>
      <p:ext uri="{BB962C8B-B14F-4D97-AF65-F5344CB8AC3E}">
        <p14:creationId xmlns:p14="http://schemas.microsoft.com/office/powerpoint/2010/main" val="373854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Nákup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854105" y="1763801"/>
            <a:ext cx="10483789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Alternativně se dá nazvat jako: zásobování, opatřování nebo materiálové hospodářství.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Nákup realizují všechny typy podniků.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Nákup zabezpečuje bezporuchový chod podniku.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Provádí jej nákupní oddělení.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Dřívější pojetí nákupu:</a:t>
            </a:r>
            <a:endParaRPr lang="cs-CZ" sz="2500" dirty="0"/>
          </a:p>
          <a:p>
            <a:r>
              <a:rPr lang="cs-CZ" sz="2500" dirty="0"/>
              <a:t>Iniciace nákupu přes výzkum trhu až po výběr konkrétního dodavatele.</a:t>
            </a:r>
          </a:p>
          <a:p>
            <a:endParaRPr lang="cs-CZ" sz="2500" dirty="0"/>
          </a:p>
          <a:p>
            <a:r>
              <a:rPr lang="cs-CZ" sz="2500" b="1" dirty="0"/>
              <a:t>Současné pojetí nákupu:</a:t>
            </a:r>
          </a:p>
          <a:p>
            <a:r>
              <a:rPr lang="cs-CZ" sz="2500" dirty="0"/>
              <a:t>Dřívější pojetí  </a:t>
            </a:r>
            <a:r>
              <a:rPr lang="cs-CZ" sz="2500" dirty="0">
                <a:solidFill>
                  <a:srgbClr val="FF0000"/>
                </a:solidFill>
              </a:rPr>
              <a:t>+  logistické fáze (doprava, skladování)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007322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54104" y="79636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Normy zásob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862B14F-858C-284A-6286-C6C939D257DD}"/>
              </a:ext>
            </a:extLst>
          </p:cNvPr>
          <p:cNvSpPr txBox="1"/>
          <p:nvPr/>
        </p:nvSpPr>
        <p:spPr>
          <a:xfrm>
            <a:off x="463515" y="1456257"/>
            <a:ext cx="983503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cs-CZ" sz="2500" b="1" dirty="0"/>
              <a:t>Stanovují, na jak dlouho, v jakém množství a v jaké hodnotě má mít podnik v průměru zásoby.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7BF185EE-AAF7-D36C-5127-7A749BB197E5}"/>
                  </a:ext>
                </a:extLst>
              </p:cNvPr>
              <p:cNvSpPr/>
              <p:nvPr/>
            </p:nvSpPr>
            <p:spPr>
              <a:xfrm>
                <a:off x="983211" y="2599149"/>
                <a:ext cx="8795640" cy="3507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500" b="1" dirty="0"/>
                  <a:t>Norma zásob (NZ)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udává průměrný stav zásob v naturálních jednotách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500" i="1">
                          <a:latin typeface="Cambria Math" panose="02040503050406030204" pitchFamily="18" charset="0"/>
                        </a:rPr>
                        <m:t>𝑁𝑍</m:t>
                      </m:r>
                      <m:r>
                        <a:rPr lang="cs-CZ" sz="25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500" i="1">
                          <a:highlight>
                            <a:srgbClr val="00FFFF"/>
                          </a:highlight>
                          <a:latin typeface="Cambria Math" panose="02040503050406030204" pitchFamily="18" charset="0"/>
                        </a:rPr>
                        <m:t>𝐶𝑁𝑍</m:t>
                      </m:r>
                      <m:r>
                        <a:rPr lang="cs-CZ" sz="25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sz="2500" i="1">
                          <a:highlight>
                            <a:srgbClr val="00FF00"/>
                          </a:highlight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cs-CZ" sz="2500" dirty="0">
                  <a:highlight>
                    <a:srgbClr val="00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5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500" b="1" dirty="0"/>
                  <a:t>Normativ zásob (</a:t>
                </a:r>
                <a:r>
                  <a:rPr lang="cs-CZ" sz="2500" b="1" dirty="0" err="1"/>
                  <a:t>NoZ</a:t>
                </a:r>
                <a:r>
                  <a:rPr lang="cs-CZ" sz="2500" b="1" dirty="0"/>
                  <a:t>)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udává průměrný stav zásob ve finančních jednotkách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500" i="1">
                          <a:latin typeface="Cambria Math" panose="02040503050406030204" pitchFamily="18" charset="0"/>
                        </a:rPr>
                        <m:t>𝑁𝑜𝑍</m:t>
                      </m:r>
                      <m:r>
                        <a:rPr lang="cs-CZ" sz="25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500" i="1">
                          <a:latin typeface="Cambria Math" panose="02040503050406030204" pitchFamily="18" charset="0"/>
                        </a:rPr>
                        <m:t>𝑁𝑍</m:t>
                      </m:r>
                      <m:r>
                        <a:rPr lang="cs-CZ" sz="25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sz="2500" i="1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cs-CZ" sz="2500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7BF185EE-AAF7-D36C-5127-7A749BB197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211" y="2599149"/>
                <a:ext cx="8795640" cy="3507883"/>
              </a:xfrm>
              <a:prstGeom prst="rect">
                <a:avLst/>
              </a:prstGeom>
              <a:blipFill>
                <a:blip r:embed="rId3"/>
                <a:stretch>
                  <a:fillRect l="-1109" t="-3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A6BDD6F-CA9F-C625-42E3-5A3DEC19AF33}"/>
                  </a:ext>
                </a:extLst>
              </p:cNvPr>
              <p:cNvSpPr txBox="1"/>
              <p:nvPr/>
            </p:nvSpPr>
            <p:spPr>
              <a:xfrm>
                <a:off x="7708978" y="3963368"/>
                <a:ext cx="3764973" cy="7794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000" i="1" dirty="0">
                    <a:highlight>
                      <a:srgbClr val="00FFFF"/>
                    </a:highlight>
                  </a:rPr>
                  <a:t>CNZ</a:t>
                </a:r>
                <a:r>
                  <a:rPr lang="cs-CZ" sz="2000" i="1" dirty="0"/>
                  <a:t>  </a:t>
                </a:r>
                <a:r>
                  <a:rPr lang="cs-CZ" sz="2000" dirty="0"/>
                  <a:t>je časová norma zásob [dny]</a:t>
                </a:r>
                <a:endParaRPr lang="cs-CZ" sz="2000" i="1" dirty="0">
                  <a:highlight>
                    <a:srgbClr val="00FF00"/>
                  </a:highlight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000" i="1" smtClean="0">
                        <a:highlight>
                          <a:srgbClr val="00FF00"/>
                        </a:highlight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cs-CZ" sz="2000" dirty="0"/>
                  <a:t> je denní spotřeba [ks, l, kg, …]</a:t>
                </a:r>
                <a:endParaRPr lang="cs-CZ" sz="20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A6BDD6F-CA9F-C625-42E3-5A3DEC19A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8978" y="3963368"/>
                <a:ext cx="3764973" cy="779444"/>
              </a:xfrm>
              <a:prstGeom prst="rect">
                <a:avLst/>
              </a:prstGeom>
              <a:blipFill>
                <a:blip r:embed="rId4"/>
                <a:stretch>
                  <a:fillRect l="-1783" t="-781" b="-132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E8130DE-DB8B-AEA8-ABAD-A0EF6018373E}"/>
                  </a:ext>
                </a:extLst>
              </p:cNvPr>
              <p:cNvSpPr txBox="1"/>
              <p:nvPr/>
            </p:nvSpPr>
            <p:spPr>
              <a:xfrm>
                <a:off x="7708979" y="5970618"/>
                <a:ext cx="3764973" cy="424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00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2000" b="0" i="0" smtClean="0">
                        <a:latin typeface="Cambria Math" panose="02040503050406030204" pitchFamily="18" charset="0"/>
                      </a:rPr>
                      <m:t>je</m:t>
                    </m:r>
                  </m:oMath>
                </a14:m>
                <a:r>
                  <a:rPr lang="cs-CZ" sz="2000" dirty="0"/>
                  <a:t> cena za jednotku zásob [Kč]</a:t>
                </a:r>
                <a:endParaRPr lang="cs-CZ" sz="20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E8130DE-DB8B-AEA8-ABAD-A0EF60183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8979" y="5970618"/>
                <a:ext cx="3764973" cy="424732"/>
              </a:xfrm>
              <a:prstGeom prst="rect">
                <a:avLst/>
              </a:prstGeom>
              <a:blipFill>
                <a:blip r:embed="rId5"/>
                <a:stretch>
                  <a:fillRect t="-1429" b="-2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726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54104" y="79636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Normy zásob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C92D94-26B9-D047-962B-0BD90D6729F4}"/>
                  </a:ext>
                </a:extLst>
              </p:cNvPr>
              <p:cNvSpPr txBox="1"/>
              <p:nvPr/>
            </p:nvSpPr>
            <p:spPr>
              <a:xfrm>
                <a:off x="854104" y="1563721"/>
                <a:ext cx="8843818" cy="48510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500" b="1" dirty="0"/>
                  <a:t>Časová norma zásob (CNZ)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udává počet dní, během kterých vydrží průměrná zásoba zboží.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5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>
                          <a:latin typeface="Cambria Math" panose="02040503050406030204" pitchFamily="18" charset="0"/>
                        </a:rPr>
                        <m:t>𝐶𝑁𝑍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3200" i="1"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200" i="1"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3200" i="1"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3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3200" i="1">
                              <a:highlight>
                                <a:srgbClr val="00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highlight>
                                <a:srgbClr val="00FF00"/>
                              </a:highlight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3200" i="1">
                              <a:highlight>
                                <a:srgbClr val="00FF00"/>
                              </a:highlight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sz="3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3200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3200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25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:endParaRPr lang="cs-CZ" sz="25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sz="3200" i="1" dirty="0" err="1">
                    <a:highlight>
                      <a:srgbClr val="00FFFF"/>
                    </a:highlight>
                  </a:rPr>
                  <a:t>T</a:t>
                </a:r>
                <a:r>
                  <a:rPr lang="cs-CZ" sz="3200" b="1" i="1" baseline="-25000" dirty="0" err="1">
                    <a:highlight>
                      <a:srgbClr val="00FFFF"/>
                    </a:highlight>
                  </a:rPr>
                  <a:t>d</a:t>
                </a:r>
                <a:r>
                  <a:rPr lang="cs-CZ" sz="2500" i="1" baseline="-25000" dirty="0">
                    <a:highlight>
                      <a:srgbClr val="00FFFF"/>
                    </a:highlight>
                  </a:rPr>
                  <a:t> </a:t>
                </a:r>
                <a:r>
                  <a:rPr lang="cs-CZ" sz="2500" dirty="0"/>
                  <a:t> je délka </a:t>
                </a:r>
                <a:r>
                  <a:rPr lang="cs-CZ" sz="2500" b="1" dirty="0"/>
                  <a:t>dodávkového</a:t>
                </a:r>
                <a:r>
                  <a:rPr lang="cs-CZ" sz="2500" dirty="0"/>
                  <a:t> cyklu [dny]</a:t>
                </a:r>
              </a:p>
              <a:p>
                <a:endParaRPr lang="cs-CZ" sz="1600" dirty="0"/>
              </a:p>
              <a:p>
                <a:r>
                  <a:rPr lang="cs-CZ" sz="3200" i="1" dirty="0" err="1">
                    <a:highlight>
                      <a:srgbClr val="FFFF00"/>
                    </a:highlight>
                  </a:rPr>
                  <a:t>T</a:t>
                </a:r>
                <a:r>
                  <a:rPr lang="cs-CZ" sz="3200" b="1" i="1" baseline="-25000" dirty="0" err="1">
                    <a:highlight>
                      <a:srgbClr val="FFFF00"/>
                    </a:highlight>
                  </a:rPr>
                  <a:t>t</a:t>
                </a:r>
                <a:r>
                  <a:rPr lang="cs-CZ" sz="2500" b="1" i="1" baseline="-25000" dirty="0"/>
                  <a:t> </a:t>
                </a:r>
                <a:r>
                  <a:rPr lang="cs-CZ" sz="2500" i="1" baseline="-25000" dirty="0"/>
                  <a:t> </a:t>
                </a:r>
                <a:r>
                  <a:rPr lang="cs-CZ" sz="2500" dirty="0"/>
                  <a:t>je doba, po kterou je držena </a:t>
                </a:r>
                <a:r>
                  <a:rPr lang="cs-CZ" sz="2500" b="1" dirty="0"/>
                  <a:t>technologická</a:t>
                </a:r>
                <a:r>
                  <a:rPr lang="cs-CZ" sz="2500" dirty="0"/>
                  <a:t> zásoba [dny]</a:t>
                </a:r>
              </a:p>
              <a:p>
                <a:endParaRPr lang="cs-CZ" sz="1600" dirty="0"/>
              </a:p>
              <a:p>
                <a:r>
                  <a:rPr lang="cs-CZ" sz="3200" i="1" dirty="0" err="1">
                    <a:highlight>
                      <a:srgbClr val="00FF00"/>
                    </a:highlight>
                  </a:rPr>
                  <a:t>T</a:t>
                </a:r>
                <a:r>
                  <a:rPr lang="cs-CZ" sz="3200" b="1" i="1" baseline="-25000" dirty="0" err="1">
                    <a:highlight>
                      <a:srgbClr val="00FF00"/>
                    </a:highlight>
                  </a:rPr>
                  <a:t>p</a:t>
                </a:r>
                <a:r>
                  <a:rPr lang="cs-CZ" sz="3200" i="1" baseline="-25000" dirty="0"/>
                  <a:t> </a:t>
                </a:r>
                <a:r>
                  <a:rPr lang="cs-CZ" sz="2500" dirty="0"/>
                  <a:t>je doba, kterou pokryje </a:t>
                </a:r>
                <a:r>
                  <a:rPr lang="cs-CZ" sz="2500" b="1" dirty="0"/>
                  <a:t>pojistná</a:t>
                </a:r>
                <a:r>
                  <a:rPr lang="cs-CZ" sz="2500" dirty="0"/>
                  <a:t> zásoba [dny]</a:t>
                </a:r>
                <a:endParaRPr lang="cs-CZ" sz="25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C92D94-26B9-D047-962B-0BD90D672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104" y="1563721"/>
                <a:ext cx="8843818" cy="4851008"/>
              </a:xfrm>
              <a:prstGeom prst="rect">
                <a:avLst/>
              </a:prstGeom>
              <a:blipFill>
                <a:blip r:embed="rId3"/>
                <a:stretch>
                  <a:fillRect l="-1723" t="-377" b="-32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9152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7C92D94-26B9-D047-962B-0BD90D6729F4}"/>
              </a:ext>
            </a:extLst>
          </p:cNvPr>
          <p:cNvSpPr txBox="1"/>
          <p:nvPr/>
        </p:nvSpPr>
        <p:spPr>
          <a:xfrm>
            <a:off x="341484" y="1249359"/>
            <a:ext cx="9661497" cy="36057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Výrobce čokoládových bonbonů plánuje roční produkci 2 198 400 kg bonbonů. Dle THN je na 1 kg bonbonu potřeba </a:t>
            </a:r>
            <a:r>
              <a:rPr lang="cs-CZ" sz="2500" b="1" dirty="0">
                <a:solidFill>
                  <a:srgbClr val="FD6BD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0,75 kg </a:t>
            </a:r>
            <a:r>
              <a:rPr lang="cs-CZ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čokolády. Tuto čokoládu podnik nakupuje od belgické firmy za </a:t>
            </a:r>
            <a:r>
              <a:rPr lang="cs-CZ" sz="25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cenu 50 Kč/kg</a:t>
            </a:r>
            <a:r>
              <a:rPr lang="cs-CZ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Dodávkový cyklus</a:t>
            </a:r>
            <a:r>
              <a:rPr lang="cs-CZ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byl smluvně stanoven </a:t>
            </a:r>
            <a:r>
              <a:rPr lang="cs-CZ" sz="2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10 dnů</a:t>
            </a:r>
            <a:r>
              <a:rPr lang="cs-CZ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5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pojistná zásoba </a:t>
            </a:r>
            <a:r>
              <a:rPr lang="cs-CZ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držena na </a:t>
            </a:r>
            <a:r>
              <a:rPr lang="cs-CZ" sz="25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 dny</a:t>
            </a:r>
            <a:r>
              <a:rPr lang="cs-CZ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Z technologie výroby plyne potřeba vytvářet </a:t>
            </a:r>
            <a:r>
              <a:rPr lang="cs-CZ" sz="25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jednodenní technologickou zásobu</a:t>
            </a:r>
            <a:r>
              <a:rPr lang="cs-CZ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Vypočítejte normu a normativ zásob. Uvažujte kalendářní čas </a:t>
            </a:r>
            <a:r>
              <a:rPr lang="cs-CZ" sz="2500" b="1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360 dnů</a:t>
            </a:r>
            <a:r>
              <a:rPr lang="cs-CZ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</a:pPr>
            <a:endParaRPr lang="cs-CZ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A855499-F887-9C03-73AF-2274C5B11215}"/>
              </a:ext>
            </a:extLst>
          </p:cNvPr>
          <p:cNvSpPr txBox="1">
            <a:spLocks/>
          </p:cNvSpPr>
          <p:nvPr/>
        </p:nvSpPr>
        <p:spPr>
          <a:xfrm>
            <a:off x="235367" y="600802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Vysvětlení na příkladu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3CF13377-F8ED-9FC5-4646-82469F7A9C37}"/>
                  </a:ext>
                </a:extLst>
              </p:cNvPr>
              <p:cNvSpPr txBox="1"/>
              <p:nvPr/>
            </p:nvSpPr>
            <p:spPr>
              <a:xfrm>
                <a:off x="2784765" y="4272396"/>
                <a:ext cx="9065752" cy="23744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𝐶𝑁𝑍</m:t>
                    </m:r>
                    <m:r>
                      <a:rPr lang="cs-CZ" sz="2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cs-CZ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𝟏𝟎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8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b="1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𝟖</m:t>
                    </m:r>
                  </m:oMath>
                </a14:m>
                <a:r>
                  <a:rPr lang="cs-CZ" sz="2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800" b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dnů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11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𝑁𝑍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𝐶𝑁𝑍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b="1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𝟖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2 198 400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sz="2800" b="1" i="1" smtClean="0">
                            <a:solidFill>
                              <a:srgbClr val="FD6BD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cs-CZ" sz="2800" b="1" i="1" smtClean="0">
                            <a:solidFill>
                              <a:srgbClr val="FD6BD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2800" b="1" i="1" smtClean="0">
                            <a:solidFill>
                              <a:srgbClr val="FD6BD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𝟕𝟓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𝟑𝟔𝟎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b="1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𝟖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∙4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580=</m:t>
                    </m:r>
                    <m:r>
                      <a:rPr lang="cs-CZ" sz="2800" b="1" i="1">
                        <a:highlight>
                          <a:srgbClr val="00FFFF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𝟑𝟔</m:t>
                    </m:r>
                    <m:r>
                      <a:rPr lang="cs-CZ" sz="2800" b="1" i="1" smtClean="0">
                        <a:highlight>
                          <a:srgbClr val="00FFFF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cs-CZ" sz="2800" b="1" i="1">
                        <a:highlight>
                          <a:srgbClr val="00FFFF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𝟔𝟒𝟎</m:t>
                    </m:r>
                  </m:oMath>
                </a14:m>
                <a:r>
                  <a:rPr lang="cs-CZ" sz="25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500" b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kg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105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𝑁𝑜𝑍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𝑁𝑍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b="1" i="1">
                        <a:highlight>
                          <a:srgbClr val="00FFFF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𝟑𝟔</m:t>
                    </m:r>
                    <m:r>
                      <a:rPr lang="cs-CZ" sz="2800" b="1" i="1">
                        <a:highlight>
                          <a:srgbClr val="00FFFF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800" b="1" i="1">
                        <a:highlight>
                          <a:srgbClr val="00FFFF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𝟔𝟒𝟎</m:t>
                    </m:r>
                    <m:r>
                      <a:rPr lang="cs-CZ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800" b="0" i="1">
                        <a:highlight>
                          <a:srgbClr val="00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50</m:t>
                    </m:r>
                    <m:r>
                      <a:rPr lang="cs-CZ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cs-CZ" sz="28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𝟖𝟑𝟐</m:t>
                    </m:r>
                  </m:oMath>
                </a14:m>
                <a:r>
                  <a:rPr lang="cs-CZ" sz="2800" b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.000</a:t>
                </a:r>
                <a:r>
                  <a:rPr lang="cs-CZ" sz="2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800" b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Kč</a:t>
                </a:r>
                <a:endParaRPr lang="cs-CZ" sz="2800" b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3CF13377-F8ED-9FC5-4646-82469F7A9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765" y="4272396"/>
                <a:ext cx="9065752" cy="2374496"/>
              </a:xfrm>
              <a:prstGeom prst="rect">
                <a:avLst/>
              </a:prstGeom>
              <a:blipFill>
                <a:blip r:embed="rId3"/>
                <a:stretch>
                  <a:fillRect b="-66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1777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54104" y="79636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Měření výkonu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C92D94-26B9-D047-962B-0BD90D6729F4}"/>
                  </a:ext>
                </a:extLst>
              </p:cNvPr>
              <p:cNvSpPr txBox="1"/>
              <p:nvPr/>
            </p:nvSpPr>
            <p:spPr>
              <a:xfrm>
                <a:off x="854103" y="1563721"/>
                <a:ext cx="11102529" cy="23491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500" b="1" dirty="0"/>
                  <a:t>Počet obrátek zásob (Oz)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4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Vyjadřuje, kolikrát se zásoba materiálu obrátí za sledované období ve spotřebě.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105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200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3200" i="1"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200" i="1"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3200" i="1"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3200" i="1">
                                  <a:highlight>
                                    <a:srgbClr val="00FF00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200" i="1">
                                  <a:highlight>
                                    <a:srgbClr val="00FF00"/>
                                  </a:highlight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cs-CZ" sz="3200" i="1">
                                  <a:highlight>
                                    <a:srgbClr val="00FF00"/>
                                  </a:highlight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5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C92D94-26B9-D047-962B-0BD90D672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103" y="1563721"/>
                <a:ext cx="11102529" cy="2349169"/>
              </a:xfrm>
              <a:prstGeom prst="rect">
                <a:avLst/>
              </a:prstGeom>
              <a:blipFill>
                <a:blip r:embed="rId3"/>
                <a:stretch>
                  <a:fillRect l="-879" t="-7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>
            <a:extLst>
              <a:ext uri="{FF2B5EF4-FFF2-40B4-BE49-F238E27FC236}">
                <a16:creationId xmlns:a16="http://schemas.microsoft.com/office/drawing/2014/main" id="{8D62C741-B9D5-6742-6288-61395129987B}"/>
              </a:ext>
            </a:extLst>
          </p:cNvPr>
          <p:cNvSpPr txBox="1"/>
          <p:nvPr/>
        </p:nvSpPr>
        <p:spPr>
          <a:xfrm>
            <a:off x="2812632" y="2764657"/>
            <a:ext cx="60960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i="1" dirty="0"/>
              <a:t>je spotřeba za sledované období [Kč]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F6CB9268-F0DC-31EB-435E-20C4ECF4E1DE}"/>
                  </a:ext>
                </a:extLst>
              </p:cNvPr>
              <p:cNvSpPr txBox="1"/>
              <p:nvPr/>
            </p:nvSpPr>
            <p:spPr>
              <a:xfrm>
                <a:off x="854103" y="4041899"/>
                <a:ext cx="11102529" cy="22362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500" b="1" dirty="0"/>
                  <a:t>Doba obratu zásob (</a:t>
                </a:r>
                <a:r>
                  <a:rPr lang="cs-CZ" sz="2500" b="1" dirty="0" err="1"/>
                  <a:t>Tz</a:t>
                </a:r>
                <a:r>
                  <a:rPr lang="cs-CZ" sz="2500" b="1" dirty="0"/>
                  <a:t>)</a:t>
                </a:r>
              </a:p>
              <a:p>
                <a:pPr algn="just">
                  <a:lnSpc>
                    <a:spcPct val="115000"/>
                  </a:lnSpc>
                </a:pPr>
                <a:r>
                  <a:rPr lang="cs-CZ" sz="24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Vyjadřuje čas potřebný k tomu, aby se zásoba materiálu přeměnila na následující formu.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7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200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cs-CZ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3200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3200" i="1" smtClean="0"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200" b="0" i="1" smtClean="0"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3200" i="1">
                                  <a:highlight>
                                    <a:srgbClr val="00FFFF"/>
                                  </a:highlight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3200" i="1">
                                  <a:highlight>
                                    <a:srgbClr val="C0C0C0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200" b="0" i="1" smtClean="0">
                                  <a:highlight>
                                    <a:srgbClr val="C0C0C0"/>
                                  </a:highlight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cs-CZ" sz="3200" b="0" i="1" smtClean="0">
                                  <a:highlight>
                                    <a:srgbClr val="C0C0C0"/>
                                  </a:highligh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5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F6CB9268-F0DC-31EB-435E-20C4ECF4E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103" y="4041899"/>
                <a:ext cx="11102529" cy="2236253"/>
              </a:xfrm>
              <a:prstGeom prst="rect">
                <a:avLst/>
              </a:prstGeom>
              <a:blipFill>
                <a:blip r:embed="rId4"/>
                <a:stretch>
                  <a:fillRect l="-879" t="-545" r="-2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>
            <a:extLst>
              <a:ext uri="{FF2B5EF4-FFF2-40B4-BE49-F238E27FC236}">
                <a16:creationId xmlns:a16="http://schemas.microsoft.com/office/drawing/2014/main" id="{AAAF0AD0-3E15-91C6-8BED-F44712E67CCB}"/>
              </a:ext>
            </a:extLst>
          </p:cNvPr>
          <p:cNvSpPr txBox="1"/>
          <p:nvPr/>
        </p:nvSpPr>
        <p:spPr>
          <a:xfrm>
            <a:off x="2812633" y="3055948"/>
            <a:ext cx="6096000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cs-CZ" sz="1800" i="1" dirty="0"/>
            </a:br>
            <a:r>
              <a:rPr lang="cs-CZ" sz="2500" i="1" dirty="0"/>
              <a:t>je celková průměrná zásoba [Kč]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EAE1FB2-EA86-0BD7-8249-AB40F7FFA50C}"/>
              </a:ext>
            </a:extLst>
          </p:cNvPr>
          <p:cNvSpPr txBox="1"/>
          <p:nvPr/>
        </p:nvSpPr>
        <p:spPr>
          <a:xfrm>
            <a:off x="2812632" y="5191364"/>
            <a:ext cx="60960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i="1" dirty="0"/>
              <a:t>je délka sledovaného období [dny]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5C30068-FDBE-5C47-CFD9-5CFDB53B56B4}"/>
              </a:ext>
            </a:extLst>
          </p:cNvPr>
          <p:cNvSpPr txBox="1"/>
          <p:nvPr/>
        </p:nvSpPr>
        <p:spPr>
          <a:xfrm>
            <a:off x="2812632" y="5779510"/>
            <a:ext cx="60960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i="1" dirty="0"/>
              <a:t>je počet obrátek zásob [dny]</a:t>
            </a:r>
          </a:p>
        </p:txBody>
      </p:sp>
    </p:spTree>
    <p:extLst>
      <p:ext uri="{BB962C8B-B14F-4D97-AF65-F5344CB8AC3E}">
        <p14:creationId xmlns:p14="http://schemas.microsoft.com/office/powerpoint/2010/main" val="2503701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3823181" y="5560884"/>
            <a:ext cx="5148754" cy="69163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Čas na práci v týmech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3424" y="388456"/>
            <a:ext cx="7766270" cy="517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132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306859" y="2950634"/>
            <a:ext cx="11578281" cy="199206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000" dirty="0">
                <a:solidFill>
                  <a:schemeClr val="tx2"/>
                </a:solidFill>
              </a:rPr>
              <a:t>Jak probíhá u vás nákupní proces?</a:t>
            </a:r>
          </a:p>
          <a:p>
            <a:pPr algn="ctr"/>
            <a:endParaRPr lang="pl-PL" sz="1200" dirty="0">
              <a:solidFill>
                <a:schemeClr val="tx2"/>
              </a:solidFill>
            </a:endParaRPr>
          </a:p>
          <a:p>
            <a:pPr algn="ctr"/>
            <a:r>
              <a:rPr lang="pl-PL" sz="3500" u="sng" dirty="0">
                <a:solidFill>
                  <a:schemeClr val="tx2"/>
                </a:solidFill>
              </a:rPr>
              <a:t>Modelová situace</a:t>
            </a:r>
            <a:r>
              <a:rPr lang="pl-PL" sz="3500" dirty="0">
                <a:solidFill>
                  <a:schemeClr val="tx2"/>
                </a:solidFill>
              </a:rPr>
              <a:t>: Chcete si nakoupit nové oblečení. </a:t>
            </a:r>
          </a:p>
        </p:txBody>
      </p:sp>
    </p:spTree>
    <p:extLst>
      <p:ext uri="{BB962C8B-B14F-4D97-AF65-F5344CB8AC3E}">
        <p14:creationId xmlns:p14="http://schemas.microsoft.com/office/powerpoint/2010/main" val="179811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723789" y="441810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Fáze nákupního procesu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B73D1EB-3697-0675-9FD3-6AE8DF94B8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6841717"/>
              </p:ext>
            </p:extLst>
          </p:nvPr>
        </p:nvGraphicFramePr>
        <p:xfrm>
          <a:off x="1149179" y="951470"/>
          <a:ext cx="9013442" cy="5906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779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Nákupní situace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854106" y="1763801"/>
            <a:ext cx="1079831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První nákup </a:t>
            </a:r>
            <a:r>
              <a:rPr lang="cs-CZ" sz="2500" dirty="0"/>
              <a:t>– realizují se všechny nákupní fáze. </a:t>
            </a:r>
            <a:endParaRPr lang="cs-CZ" sz="2500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500" i="1" dirty="0">
                <a:solidFill>
                  <a:schemeClr val="accent2">
                    <a:lumMod val="75000"/>
                  </a:schemeClr>
                </a:solidFill>
              </a:rPr>
              <a:t>Všech 8 fází.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Modifikovaný nákup </a:t>
            </a:r>
            <a:r>
              <a:rPr lang="cs-CZ" sz="2500" dirty="0"/>
              <a:t>– je důsledkem změn ve specifikaci výrobku, cen, dodacích podmínek nebo dodavatelů.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500" i="1" dirty="0">
                <a:solidFill>
                  <a:schemeClr val="accent2">
                    <a:lumMod val="75000"/>
                  </a:schemeClr>
                </a:solidFill>
              </a:rPr>
              <a:t>Např. chceme ty samé produkty, ale v jiné barvě a aby nám to odeslal jiný dopravce v rychlejším čase.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500" i="1" dirty="0">
              <a:solidFill>
                <a:srgbClr val="00B0F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Opakovaný nákup </a:t>
            </a:r>
            <a:r>
              <a:rPr lang="cs-CZ" sz="2500" dirty="0"/>
              <a:t>– soubor rutinních činností začínající vystavením objednávky na základě impulzu z podnikových útvarů. </a:t>
            </a:r>
            <a:endParaRPr lang="cs-CZ" sz="2500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500" i="1" dirty="0">
                <a:solidFill>
                  <a:schemeClr val="accent2">
                    <a:lumMod val="75000"/>
                  </a:schemeClr>
                </a:solidFill>
              </a:rPr>
              <a:t>Už nevybíráme dodavatele, dopravce, nic se nemodifikuje atd.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02747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54104" y="79636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Zásoby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854104" y="1763801"/>
            <a:ext cx="9204296" cy="4670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Jde o oběžný majetek podniku.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Vždy na sebe vážou finanční prostředky, mají nějakou hodnotu.</a:t>
            </a:r>
          </a:p>
          <a:p>
            <a:endParaRPr lang="cs-CZ" sz="2500" b="1" dirty="0"/>
          </a:p>
          <a:p>
            <a:r>
              <a:rPr lang="cs-CZ" sz="2500" b="1" dirty="0">
                <a:solidFill>
                  <a:srgbClr val="FF0000"/>
                </a:solidFill>
              </a:rPr>
              <a:t>DRUHOVÉ ČLENĚNÍ ZÁSOB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Výrobní zásoby: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500" dirty="0">
                <a:cs typeface="Times New Roman" panose="02020603050405020304" pitchFamily="18" charset="0"/>
              </a:rPr>
              <a:t>Suroviny, základní materiál, provozní látky, náhradní díly, obaly.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500" dirty="0">
                <a:cs typeface="Times New Roman" panose="02020603050405020304" pitchFamily="18" charset="0"/>
              </a:rPr>
              <a:t>Hmotný majetek, jehož doba spotřeby je kratší než 1 rok.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Zásoby nedokončené výroby.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Zásoby hotových výrobků.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Zboží.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248098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653592" y="78615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Zásoby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653592" y="1856350"/>
            <a:ext cx="1109768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ČLENĚNÍ ZÁSOB DLE FUNKCE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Běžná zásoba: </a:t>
            </a:r>
            <a:r>
              <a:rPr lang="cs-CZ" sz="2500" dirty="0">
                <a:cs typeface="Times New Roman" panose="02020603050405020304" pitchFamily="18" charset="0"/>
              </a:rPr>
              <a:t>k zajištění předpokládané spotřeby v období mezi 2 dodávkami.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Pojistná zásoba: </a:t>
            </a:r>
            <a:r>
              <a:rPr lang="cs-CZ" sz="2500" dirty="0">
                <a:cs typeface="Times New Roman" panose="02020603050405020304" pitchFamily="18" charset="0"/>
              </a:rPr>
              <a:t>k pokrytí případných odchylek v dodávkách nebo ve spotřebě. 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Technická zásoba: </a:t>
            </a:r>
            <a:r>
              <a:rPr lang="cs-CZ" sz="2500" dirty="0">
                <a:cs typeface="Times New Roman" panose="02020603050405020304" pitchFamily="18" charset="0"/>
              </a:rPr>
              <a:t>je-li potřeba materiál před výdejem do spotřeby upravit, 			   její výše vyplývá z výrobní technologie.</a:t>
            </a:r>
          </a:p>
          <a:p>
            <a:pPr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Sezónní (příležitostná) zásoba: </a:t>
            </a:r>
            <a:r>
              <a:rPr lang="cs-CZ" sz="2500" dirty="0">
                <a:cs typeface="Times New Roman" panose="02020603050405020304" pitchFamily="18" charset="0"/>
              </a:rPr>
              <a:t>vyrovnává předpokládané výkyvy v dodávkách   					 nebo ve spotřebě.</a:t>
            </a:r>
          </a:p>
          <a:p>
            <a:pPr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Spekulativní zásoba:</a:t>
            </a:r>
            <a:r>
              <a:rPr lang="cs-CZ" sz="2500" dirty="0">
                <a:cs typeface="Times New Roman" panose="02020603050405020304" pitchFamily="18" charset="0"/>
              </a:rPr>
              <a:t> k dosažení mimořádného zisku vhodným nákupem.</a:t>
            </a:r>
          </a:p>
          <a:p>
            <a:pPr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Havarijní zásoba: </a:t>
            </a:r>
            <a:r>
              <a:rPr lang="cs-CZ" sz="2500" dirty="0">
                <a:cs typeface="Times New Roman" panose="02020603050405020304" pitchFamily="18" charset="0"/>
              </a:rPr>
              <a:t>zajišťuje přežití podniku při nepředvídaných událostech.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2615874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653592" y="78615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Zásoby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653592" y="1434711"/>
            <a:ext cx="10358119" cy="567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ČLENĚNÍ ZÁSOB DLE KAPACITY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Minimální zásoba: </a:t>
            </a:r>
            <a:r>
              <a:rPr lang="cs-CZ" sz="2400" dirty="0">
                <a:cs typeface="Times New Roman" panose="02020603050405020304" pitchFamily="18" charset="0"/>
              </a:rPr>
              <a:t>Stav zásoby v okamžiku před novou dodávkou.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Maximální zásoba: </a:t>
            </a:r>
            <a:r>
              <a:rPr lang="cs-CZ" sz="2400" dirty="0">
                <a:cs typeface="Times New Roman" panose="02020603050405020304" pitchFamily="18" charset="0"/>
              </a:rPr>
              <a:t>Nejvyšší stav zásob, kterého je dosaženo v okamžiku 	</a:t>
            </a:r>
            <a:r>
              <a:rPr lang="cs-CZ" sz="2500" dirty="0">
                <a:cs typeface="Times New Roman" panose="02020603050405020304" pitchFamily="18" charset="0"/>
              </a:rPr>
              <a:t>			  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Okamžitá zásoba: </a:t>
            </a:r>
          </a:p>
          <a:p>
            <a:pPr lvl="2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500" b="1" dirty="0">
                <a:cs typeface="Times New Roman" panose="02020603050405020304" pitchFamily="18" charset="0"/>
              </a:rPr>
              <a:t>Faktická fyzická zásoba: </a:t>
            </a:r>
            <a:r>
              <a:rPr lang="cs-CZ" sz="2400" dirty="0">
                <a:cs typeface="Times New Roman" panose="02020603050405020304" pitchFamily="18" charset="0"/>
              </a:rPr>
              <a:t>Skutečný stav zásob ve skladu.</a:t>
            </a:r>
          </a:p>
          <a:p>
            <a:pPr lvl="2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500" b="1" dirty="0">
                <a:cs typeface="Times New Roman" panose="02020603050405020304" pitchFamily="18" charset="0"/>
              </a:rPr>
              <a:t>Dispoziční zásoba: </a:t>
            </a:r>
            <a:r>
              <a:rPr lang="cs-CZ" sz="2400" dirty="0">
                <a:cs typeface="Times New Roman" panose="02020603050405020304" pitchFamily="18" charset="0"/>
              </a:rPr>
              <a:t>Faktická zásoba zmenšená o již uplatněné požadavky 			         na výdej (zboží připravené k expedici).</a:t>
            </a:r>
            <a:endParaRPr lang="cs-CZ" sz="2500" dirty="0">
              <a:cs typeface="Times New Roman" panose="02020603050405020304" pitchFamily="18" charset="0"/>
            </a:endParaRPr>
          </a:p>
          <a:p>
            <a:pPr lvl="2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500" b="1" dirty="0">
                <a:cs typeface="Times New Roman" panose="02020603050405020304" pitchFamily="18" charset="0"/>
              </a:rPr>
              <a:t>Bilanční zásoba: </a:t>
            </a:r>
            <a:r>
              <a:rPr lang="cs-CZ" sz="2400" dirty="0">
                <a:cs typeface="Times New Roman" panose="02020603050405020304" pitchFamily="18" charset="0"/>
              </a:rPr>
              <a:t>Dispoziční zásoba zvětšená o velikost objednaných, </a:t>
            </a:r>
            <a:br>
              <a:rPr lang="cs-CZ" sz="2400" dirty="0">
                <a:cs typeface="Times New Roman" panose="02020603050405020304" pitchFamily="18" charset="0"/>
              </a:rPr>
            </a:br>
            <a:r>
              <a:rPr lang="cs-CZ" sz="2400" dirty="0">
                <a:cs typeface="Times New Roman" panose="02020603050405020304" pitchFamily="18" charset="0"/>
              </a:rPr>
              <a:t>		         ale doposud neobdržených dodávek zásob (materiál na </a:t>
            </a:r>
          </a:p>
          <a:p>
            <a:pPr lvl="2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sz="1600" dirty="0">
              <a:cs typeface="Times New Roman" panose="02020603050405020304" pitchFamily="18" charset="0"/>
            </a:endParaRPr>
          </a:p>
          <a:p>
            <a:pPr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500" b="1" dirty="0">
                <a:cs typeface="Times New Roman" panose="02020603050405020304" pitchFamily="18" charset="0"/>
              </a:rPr>
              <a:t>Průměrná zásoba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6AB3725-591D-4ADD-6A2A-015DB87BFB25}"/>
              </a:ext>
            </a:extLst>
          </p:cNvPr>
          <p:cNvSpPr txBox="1"/>
          <p:nvPr/>
        </p:nvSpPr>
        <p:spPr>
          <a:xfrm>
            <a:off x="9976931" y="2269882"/>
            <a:ext cx="2069559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cs-CZ" sz="2400" dirty="0">
                <a:cs typeface="Times New Roman" panose="02020603050405020304" pitchFamily="18" charset="0"/>
              </a:rPr>
              <a:t>nové dodávky.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66E253B-FC0D-5C47-71D3-4543DEC533AC}"/>
              </a:ext>
            </a:extLst>
          </p:cNvPr>
          <p:cNvSpPr txBox="1"/>
          <p:nvPr/>
        </p:nvSpPr>
        <p:spPr>
          <a:xfrm>
            <a:off x="10298545" y="5295184"/>
            <a:ext cx="2312751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lvl="2" algn="just">
              <a:lnSpc>
                <a:spcPct val="115000"/>
              </a:lnSpc>
            </a:pPr>
            <a:r>
              <a:rPr lang="cs-CZ" sz="2400" dirty="0">
                <a:cs typeface="Times New Roman" panose="02020603050405020304" pitchFamily="18" charset="0"/>
              </a:rPr>
              <a:t>cestě).</a:t>
            </a:r>
          </a:p>
        </p:txBody>
      </p:sp>
    </p:spTree>
    <p:extLst>
      <p:ext uri="{BB962C8B-B14F-4D97-AF65-F5344CB8AC3E}">
        <p14:creationId xmlns:p14="http://schemas.microsoft.com/office/powerpoint/2010/main" val="288808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653592" y="78615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Zásoby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12712235-433F-8B84-AA08-BA9450F01337}"/>
                  </a:ext>
                </a:extLst>
              </p:cNvPr>
              <p:cNvSpPr txBox="1"/>
              <p:nvPr/>
            </p:nvSpPr>
            <p:spPr>
              <a:xfrm>
                <a:off x="653592" y="1434711"/>
                <a:ext cx="9644953" cy="49940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cs-CZ" sz="2500" b="1" dirty="0">
                    <a:solidFill>
                      <a:srgbClr val="FF0000"/>
                    </a:solidFill>
                  </a:rPr>
                  <a:t>ČLENĚNÍ ZÁSOB DLE KAPACITY</a:t>
                </a:r>
              </a:p>
              <a:p>
                <a:endParaRPr lang="cs-CZ" sz="1050" b="1" dirty="0">
                  <a:solidFill>
                    <a:srgbClr val="FF000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b="1" dirty="0"/>
                  <a:t>Průměrná zásoba</a:t>
                </a:r>
              </a:p>
              <a:p>
                <a:r>
                  <a:rPr lang="cs-CZ" sz="2200" dirty="0"/>
                  <a:t>Je</a:t>
                </a:r>
                <a:r>
                  <a:rPr lang="cs-CZ" sz="2200" b="1" dirty="0"/>
                  <a:t> </a:t>
                </a:r>
                <a:r>
                  <a:rPr lang="cs-CZ" sz="2200" dirty="0"/>
                  <a:t>ideálně aritmetický průměr denních stavů fyzické zásoby za určité období:</a:t>
                </a:r>
              </a:p>
              <a:p>
                <a:endParaRPr lang="cs-CZ" sz="2200" dirty="0"/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r>
                  <a:rPr lang="cs-CZ" sz="2200" b="1" dirty="0">
                    <a:solidFill>
                      <a:schemeClr val="accent6"/>
                    </a:solidFill>
                  </a:rPr>
                  <a:t>Průměrnou běžnou zásobu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200" b="1" i="1" dirty="0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b="1" i="1" dirty="0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200" b="1" i="1" dirty="0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cs-CZ" sz="2200" dirty="0"/>
                  <a:t>, kterou v případě rovnoměrné spotřeby vypočítáme ze vztahu: </a:t>
                </a:r>
              </a:p>
              <a:p>
                <a:r>
                  <a:rPr lang="cs-CZ" sz="2200" dirty="0"/>
                  <a:t>	 </a:t>
                </a:r>
              </a:p>
              <a:p>
                <a:endParaRPr lang="cs-CZ" sz="2200" dirty="0"/>
              </a:p>
              <a:p>
                <a:endParaRPr lang="cs-CZ" sz="2200" dirty="0"/>
              </a:p>
              <a:p>
                <a:r>
                  <a:rPr lang="cs-CZ" i="1" dirty="0"/>
                  <a:t>							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r>
                  <a:rPr lang="cs-CZ" sz="2200" b="1" dirty="0">
                    <a:solidFill>
                      <a:srgbClr val="0070C0"/>
                    </a:solidFill>
                  </a:rPr>
                  <a:t>Celkovou průměrnou zásobu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32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32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  <m:sub>
                        <m:r>
                          <a:rPr lang="cs-CZ" sz="32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cs-CZ" sz="2200" dirty="0">
                    <a:solidFill>
                      <a:srgbClr val="0070C0"/>
                    </a:solidFill>
                  </a:rPr>
                  <a:t>, </a:t>
                </a:r>
                <a:r>
                  <a:rPr lang="cs-CZ" sz="2200" dirty="0"/>
                  <a:t>která je dána jako součet průměrné běžné zásoby a relativně stálých složek zásob.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cs-CZ" sz="2500" b="1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12712235-433F-8B84-AA08-BA9450F01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92" y="1434711"/>
                <a:ext cx="9644953" cy="4994059"/>
              </a:xfrm>
              <a:prstGeom prst="rect">
                <a:avLst/>
              </a:prstGeom>
              <a:blipFill>
                <a:blip r:embed="rId3"/>
                <a:stretch>
                  <a:fillRect l="-1011" t="-854" r="-12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DA60750E-D2CD-54D0-CB6A-2B3F23B3CF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14329"/>
              </p:ext>
            </p:extLst>
          </p:nvPr>
        </p:nvGraphicFramePr>
        <p:xfrm>
          <a:off x="4425031" y="3809388"/>
          <a:ext cx="2335757" cy="1297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583947" imgH="444307" progId="Equation.3">
                  <p:embed/>
                </p:oleObj>
              </mc:Choice>
              <mc:Fallback>
                <p:oleObj r:id="rId4" imgW="583947" imgH="444307" progId="Equation.3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46AF2FB9-D96C-4709-8B09-53AE5244E4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031" y="3809388"/>
                        <a:ext cx="2335757" cy="1297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E4F8E7B1-C594-EAD2-4F4A-7DDCD7170747}"/>
              </a:ext>
            </a:extLst>
          </p:cNvPr>
          <p:cNvSpPr txBox="1"/>
          <p:nvPr/>
        </p:nvSpPr>
        <p:spPr>
          <a:xfrm>
            <a:off x="6850482" y="3949569"/>
            <a:ext cx="4687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 dirty="0">
                <a:solidFill>
                  <a:srgbClr val="00B050"/>
                </a:solidFill>
              </a:rPr>
              <a:t>D je velikost dodávky v naturálních jednotkách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D43CB79-E226-6E57-2C4D-A0B153CB2645}"/>
              </a:ext>
            </a:extLst>
          </p:cNvPr>
          <p:cNvSpPr txBox="1"/>
          <p:nvPr/>
        </p:nvSpPr>
        <p:spPr>
          <a:xfrm>
            <a:off x="6850482" y="4598126"/>
            <a:ext cx="4687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 dirty="0">
                <a:solidFill>
                  <a:srgbClr val="00B050"/>
                </a:solidFill>
              </a:rPr>
              <a:t>děleno 2 je průměr </a:t>
            </a:r>
          </a:p>
        </p:txBody>
      </p:sp>
    </p:spTree>
    <p:extLst>
      <p:ext uri="{BB962C8B-B14F-4D97-AF65-F5344CB8AC3E}">
        <p14:creationId xmlns:p14="http://schemas.microsoft.com/office/powerpoint/2010/main" val="41351388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1370</Words>
  <Application>Microsoft Office PowerPoint</Application>
  <PresentationFormat>Širokoúhlá obrazovka</PresentationFormat>
  <Paragraphs>182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5" baseType="lpstr">
      <vt:lpstr>Arial</vt:lpstr>
      <vt:lpstr>Calibri</vt:lpstr>
      <vt:lpstr>Calibri   </vt:lpstr>
      <vt:lpstr>Calibri Light</vt:lpstr>
      <vt:lpstr>Cambria Math</vt:lpstr>
      <vt:lpstr>Courier New</vt:lpstr>
      <vt:lpstr>Symbol</vt:lpstr>
      <vt:lpstr>Times New Roman</vt:lpstr>
      <vt:lpstr>Motiv Office</vt:lpstr>
      <vt:lpstr>Equation.3</vt:lpstr>
      <vt:lpstr>Nauka o podniku ~ 3.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Karla Foltisová</cp:lastModifiedBy>
  <cp:revision>49</cp:revision>
  <dcterms:created xsi:type="dcterms:W3CDTF">2023-10-06T10:44:44Z</dcterms:created>
  <dcterms:modified xsi:type="dcterms:W3CDTF">2024-10-11T16:19:30Z</dcterms:modified>
</cp:coreProperties>
</file>