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300" r:id="rId3"/>
    <p:sldId id="339" r:id="rId4"/>
    <p:sldId id="331" r:id="rId5"/>
    <p:sldId id="330" r:id="rId6"/>
    <p:sldId id="278" r:id="rId7"/>
    <p:sldId id="290" r:id="rId8"/>
    <p:sldId id="291" r:id="rId9"/>
    <p:sldId id="292" r:id="rId10"/>
    <p:sldId id="294" r:id="rId11"/>
    <p:sldId id="293" r:id="rId12"/>
    <p:sldId id="295" r:id="rId13"/>
    <p:sldId id="296" r:id="rId14"/>
    <p:sldId id="297" r:id="rId15"/>
    <p:sldId id="298" r:id="rId16"/>
    <p:sldId id="299" r:id="rId17"/>
    <p:sldId id="332" r:id="rId18"/>
    <p:sldId id="279" r:id="rId19"/>
    <p:sldId id="333" r:id="rId20"/>
    <p:sldId id="334" r:id="rId21"/>
    <p:sldId id="335" r:id="rId22"/>
    <p:sldId id="336" r:id="rId23"/>
    <p:sldId id="337" r:id="rId24"/>
    <p:sldId id="338" r:id="rId25"/>
    <p:sldId id="286" r:id="rId26"/>
    <p:sldId id="289" r:id="rId27"/>
    <p:sldId id="26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3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806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78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7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39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5079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13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6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348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6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27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035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39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16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253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C412D-01E2-4AAB-B621-C18583DC4FA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0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4.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518EA27-DEAC-9126-7C72-1E7D6CA3AFB6}"/>
              </a:ext>
            </a:extLst>
          </p:cNvPr>
          <p:cNvSpPr txBox="1"/>
          <p:nvPr/>
        </p:nvSpPr>
        <p:spPr>
          <a:xfrm>
            <a:off x="929360" y="1441639"/>
            <a:ext cx="1065304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Členění výroby dle rozsahu sortimentní struktury:</a:t>
            </a:r>
          </a:p>
          <a:p>
            <a:endParaRPr lang="cs-CZ" sz="2500" b="1" dirty="0">
              <a:solidFill>
                <a:srgbClr val="FF0000"/>
              </a:solidFill>
            </a:endParaRPr>
          </a:p>
          <a:p>
            <a:r>
              <a:rPr lang="cs-CZ" sz="2500" b="1" dirty="0"/>
              <a:t>Sériová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Výroba většího množství jednoho druhu výrobku, který je po určité době nahrazen výrobkem z nové série.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Nejčastější typ výroby.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Může se dále dělit na velkosériovou či malosériovou výrobu.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Podnik vytváří denní plán výroby těchto produktů.</a:t>
            </a:r>
          </a:p>
          <a:p>
            <a:endParaRPr lang="cs-CZ" sz="2500" dirty="0"/>
          </a:p>
          <a:p>
            <a:r>
              <a:rPr lang="cs-CZ" sz="2500" b="1" dirty="0"/>
              <a:t>Co tam můžeme zařadit?</a:t>
            </a:r>
          </a:p>
          <a:p>
            <a:r>
              <a:rPr lang="cs-CZ" sz="2500" dirty="0"/>
              <a:t>Automobily, telefony, televize, domácí spotřebiče (ledničky, kávovary, pračky).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61320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763105" y="1201546"/>
            <a:ext cx="10708459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Členění výroby dle rozsahu sortimentní struktury:</a:t>
            </a:r>
          </a:p>
          <a:p>
            <a:endParaRPr lang="cs-CZ" sz="2500" b="1" dirty="0">
              <a:solidFill>
                <a:srgbClr val="FF0000"/>
              </a:solidFill>
            </a:endParaRPr>
          </a:p>
          <a:p>
            <a:r>
              <a:rPr lang="cs-CZ" sz="2500" b="1" dirty="0"/>
              <a:t>Kusová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Produkty „na míru“.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Neopakovatelnost výrobního procesu, kdy se každý výrobek od sebe odlišuje.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Kusová výroba se zaměřuje na výrobu jedinečných produktů na základě individuálních požadavků zákazníků, což často vyžaduje ruční práci a pečlivé řemeslné dovednosti.</a:t>
            </a:r>
          </a:p>
          <a:p>
            <a:endParaRPr lang="cs-CZ" sz="2500" dirty="0"/>
          </a:p>
          <a:p>
            <a:r>
              <a:rPr lang="cs-CZ" sz="2500" b="1" dirty="0"/>
              <a:t>Co tam můžeme zařadit?</a:t>
            </a:r>
          </a:p>
          <a:p>
            <a:r>
              <a:rPr lang="cs-CZ" sz="2500" dirty="0"/>
              <a:t>Nábytek na zakázku, designové šperky, umělecká díla (obrazy, sochy), hudební nástroje vyráběné ručně, výroba bot či oblečení na míru.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59245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29360" y="1441639"/>
            <a:ext cx="10071149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 centrálně plánovaném hospodářství má </a:t>
            </a:r>
            <a:r>
              <a:rPr lang="cs-CZ" sz="2400" b="1" dirty="0"/>
              <a:t>stát</a:t>
            </a:r>
            <a:r>
              <a:rPr lang="cs-CZ" sz="2400" dirty="0"/>
              <a:t> větší kontrolu nad ekonomikou a </a:t>
            </a:r>
            <a:r>
              <a:rPr lang="cs-CZ" sz="2400" b="1" dirty="0"/>
              <a:t>rozhoduje, co se bude vyrábět, kolik a za jakých podmínek</a:t>
            </a:r>
            <a:r>
              <a:rPr lang="cs-CZ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Plánování výroby je prováděno na základě státem stanovených kvót a plánů. Státní orgány rozhodují, jaké výrobky budou vyráběny, kolik bude alokováno surovin a jaké ceny budou stanoveny.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Trh hraje výrazně menší roli ve výrobě a alokaci zdrojů. Výrobní podniky jsou ve většině případů státem vlastněny.</a:t>
            </a:r>
            <a:endParaRPr lang="cs-CZ" sz="1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Centrálně plánované hospodářství</a:t>
            </a:r>
          </a:p>
          <a:p>
            <a:endParaRPr lang="pl-PL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32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29360" y="1441639"/>
            <a:ext cx="10071149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 tržním hospodářství jsou </a:t>
            </a:r>
            <a:r>
              <a:rPr lang="cs-CZ" sz="2500" b="1" dirty="0"/>
              <a:t>rozhodnutí</a:t>
            </a:r>
            <a:r>
              <a:rPr lang="cs-CZ" sz="2500" dirty="0"/>
              <a:t> o výrobě, co, kolik a za jakých cen, </a:t>
            </a:r>
            <a:r>
              <a:rPr lang="cs-CZ" sz="2500" b="1" dirty="0"/>
              <a:t>určována trhem a poptávkou zákazníků</a:t>
            </a:r>
            <a:r>
              <a:rPr lang="cs-CZ" sz="25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Plánování výroby vychází z poptávky a konkurenčního prostředí. </a:t>
            </a:r>
            <a:br>
              <a:rPr lang="cs-CZ" sz="2500" dirty="0"/>
            </a:br>
            <a:r>
              <a:rPr lang="cs-CZ" sz="2500" dirty="0"/>
              <a:t>Firmy se snaží vyrábět výrobky, které mají na trhu poptávku, a to efektivním způsobem, aby maximalizovaly své zisky.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Ceny jsou určovány na základě nabídky a poptávky na trhu, což ovlivňuje, </a:t>
            </a:r>
            <a:br>
              <a:rPr lang="cs-CZ" sz="2500" dirty="0"/>
            </a:br>
            <a:r>
              <a:rPr lang="cs-CZ" sz="2500" dirty="0"/>
              <a:t>co a kolik bude vyráběno.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Tržní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3468372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70925" y="1829567"/>
            <a:ext cx="10071149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Centrálně plánované hospodářství (</a:t>
            </a:r>
            <a:r>
              <a:rPr lang="cs-CZ" sz="2500" b="1" u="sng" dirty="0"/>
              <a:t>před rokem 1989</a:t>
            </a:r>
            <a:r>
              <a:rPr lang="cs-CZ" sz="2500" b="1" dirty="0"/>
              <a:t>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Škoda Works: známý výrobce automobilů a strojů, byl v době centrálního plánování v Československu pod silnou státní kontrolou. </a:t>
            </a:r>
            <a:br>
              <a:rPr lang="cs-CZ" sz="2500" dirty="0"/>
            </a:br>
            <a:r>
              <a:rPr lang="cs-CZ" sz="2500" dirty="0"/>
              <a:t>Výroba byla řízena státem a plánována na základě centrálních plánů.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Baťa: známá česká firma vyrábějící obuv. Baťovy závody byly pod vedením rodiny Tomáše </a:t>
            </a:r>
            <a:r>
              <a:rPr lang="cs-CZ" sz="2500" dirty="0" err="1"/>
              <a:t>Baťi</a:t>
            </a:r>
            <a:r>
              <a:rPr lang="cs-CZ" sz="2500" dirty="0"/>
              <a:t> a prováděly výrobu podle vlastních plánů, ale v rámci centrálního plánování existovaly kvóty a regulace.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Příklady z praxe</a:t>
            </a:r>
          </a:p>
        </p:txBody>
      </p:sp>
    </p:spTree>
    <p:extLst>
      <p:ext uri="{BB962C8B-B14F-4D97-AF65-F5344CB8AC3E}">
        <p14:creationId xmlns:p14="http://schemas.microsoft.com/office/powerpoint/2010/main" val="856799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70926" y="1829567"/>
            <a:ext cx="9974166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Tržní hospodářství (</a:t>
            </a:r>
            <a:r>
              <a:rPr lang="cs-CZ" sz="2500" b="1" u="sng" dirty="0"/>
              <a:t>po roce 1989</a:t>
            </a:r>
            <a:r>
              <a:rPr lang="cs-CZ" sz="2500" b="1" dirty="0"/>
              <a:t>):</a:t>
            </a:r>
          </a:p>
          <a:p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Škoda Auto: Po pádu komunistického režimu se Škoda stala součástí Volkswagen Group. Firma přešla na tržní model, kde plánování výroby </a:t>
            </a:r>
            <a:br>
              <a:rPr lang="cs-CZ" sz="2500" dirty="0"/>
            </a:br>
            <a:r>
              <a:rPr lang="cs-CZ" sz="2500" dirty="0"/>
              <a:t>a rozhodování o výrobním portfoliu je ovlivňováno poptávkou na trhu.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Avast: je společnost specializující se na antivirusový software, </a:t>
            </a:r>
            <a:br>
              <a:rPr lang="cs-CZ" sz="2500" dirty="0"/>
            </a:br>
            <a:r>
              <a:rPr lang="cs-CZ" sz="2500" dirty="0"/>
              <a:t>byla založena v tržním prostředí a po celou dobu podniká v globálním tržním prostředí. Její výroba a vývoj jsou určovány poptávkou na trhu </a:t>
            </a:r>
            <a:br>
              <a:rPr lang="cs-CZ" sz="2500" dirty="0"/>
            </a:br>
            <a:r>
              <a:rPr lang="cs-CZ" sz="2500" dirty="0"/>
              <a:t>a konkurenčním prostředím.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Příklady z praxe</a:t>
            </a:r>
          </a:p>
        </p:txBody>
      </p:sp>
    </p:spTree>
    <p:extLst>
      <p:ext uri="{BB962C8B-B14F-4D97-AF65-F5344CB8AC3E}">
        <p14:creationId xmlns:p14="http://schemas.microsoft.com/office/powerpoint/2010/main" val="47728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70926" y="1829567"/>
            <a:ext cx="1008500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Plán výroby odvozen z údajů a analýz, které zpracovává a vyhotovuje </a:t>
            </a:r>
            <a:br>
              <a:rPr lang="cs-CZ" sz="2500" dirty="0"/>
            </a:br>
            <a:r>
              <a:rPr lang="cs-CZ" sz="2500" dirty="0"/>
              <a:t>v podniku odbytový útvar.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Jaké jsou pro podnik oblasti plánování: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Plánování sortimentní skladby produkce na příslušné plánovací období (měsíc, kvartál, pololetí).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Plánování technické stránky výrobního procesu.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Plán spotřeby výrobních faktorů a jejich zajištění.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Plánování výroby</a:t>
            </a:r>
          </a:p>
        </p:txBody>
      </p:sp>
    </p:spTree>
    <p:extLst>
      <p:ext uri="{BB962C8B-B14F-4D97-AF65-F5344CB8AC3E}">
        <p14:creationId xmlns:p14="http://schemas.microsoft.com/office/powerpoint/2010/main" val="2917451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70925" y="1663313"/>
            <a:ext cx="10085002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Množství produkce, které je příslušná výrobní jednotka schopna vyprodukovat za sledované časové období (rok, kvartál, měsíc, den).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Primárně se stanovuje pro výrobní agregát (výrobní linka, stroj).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Lze stanovit pro vyšší organizační celky (dílna, provoz, závod či celý podnik).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Co ovlivňuje výrobní kapacitu: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Technické vybavení (poruchovost, výkon).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Časový fond.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Směnnost podniku – jednosměnný, dvousměnný, třísměnný provoz.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Kvalifikace a dovednosti pracovníků.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Výrobní materiál a jeho zabezpečení.</a:t>
            </a:r>
          </a:p>
          <a:p>
            <a:endParaRPr lang="cs-CZ" sz="1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Výrobní kapacita</a:t>
            </a:r>
          </a:p>
        </p:txBody>
      </p:sp>
    </p:spTree>
    <p:extLst>
      <p:ext uri="{BB962C8B-B14F-4D97-AF65-F5344CB8AC3E}">
        <p14:creationId xmlns:p14="http://schemas.microsoft.com/office/powerpoint/2010/main" val="2329221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1330011" y="2568340"/>
            <a:ext cx="10155997" cy="2344424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Jak byste vysvětlili výkon výrobního zařízení?</a:t>
            </a:r>
          </a:p>
          <a:p>
            <a:endParaRPr lang="pl-PL" sz="4000" dirty="0">
              <a:solidFill>
                <a:schemeClr val="tx2"/>
              </a:solidFill>
            </a:endParaRPr>
          </a:p>
          <a:p>
            <a:r>
              <a:rPr lang="pl-PL" sz="4000" dirty="0">
                <a:solidFill>
                  <a:schemeClr val="tx2"/>
                </a:solidFill>
              </a:rPr>
              <a:t>Jak byste vysvětlili pracnost výroby 1 výrobku?</a:t>
            </a:r>
          </a:p>
        </p:txBody>
      </p:sp>
    </p:spTree>
    <p:extLst>
      <p:ext uri="{BB962C8B-B14F-4D97-AF65-F5344CB8AC3E}">
        <p14:creationId xmlns:p14="http://schemas.microsoft.com/office/powerpoint/2010/main" val="1798112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D10B-867C-99D9-3254-B28490D538A3}"/>
              </a:ext>
            </a:extLst>
          </p:cNvPr>
          <p:cNvSpPr txBox="1"/>
          <p:nvPr/>
        </p:nvSpPr>
        <p:spPr>
          <a:xfrm>
            <a:off x="970926" y="1829567"/>
            <a:ext cx="1008500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Výkon výrobního zařízení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Výše produkce, kterou je výrobní zařízení schopno vyprodukovat </a:t>
            </a:r>
            <a:br>
              <a:rPr lang="cs-CZ" sz="2500" dirty="0"/>
            </a:br>
            <a:r>
              <a:rPr lang="cs-CZ" sz="2500" dirty="0"/>
              <a:t>za jednotku času bez přerušení výrobního procesu, např. 5 ks/hod.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V sériové výrobě označován jako taktovací čas výrobní linky.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Pracnost výroby výrobku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Časová náročnost výroby 1 měrné jednotky výrobku, např. 12 minut/ks.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Převrácená hodnota výkonu.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Výrobní kapacita</a:t>
            </a:r>
          </a:p>
        </p:txBody>
      </p:sp>
    </p:spTree>
    <p:extLst>
      <p:ext uri="{BB962C8B-B14F-4D97-AF65-F5344CB8AC3E}">
        <p14:creationId xmlns:p14="http://schemas.microsoft.com/office/powerpoint/2010/main" val="328814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Důležité informace na začátek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5" y="1936796"/>
            <a:ext cx="10465562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i="1" dirty="0"/>
              <a:t>28.10. státní svátek → </a:t>
            </a:r>
            <a:r>
              <a:rPr lang="cs-CZ" sz="2500" i="1" dirty="0">
                <a:solidFill>
                  <a:srgbClr val="FF0000"/>
                </a:solidFill>
              </a:rPr>
              <a:t>výuka neprobíhá</a:t>
            </a:r>
          </a:p>
          <a:p>
            <a:r>
              <a:rPr lang="cs-CZ" sz="2500" i="1" dirty="0"/>
              <a:t>4.11. jsem na konferenci v zahraničí → </a:t>
            </a:r>
            <a:r>
              <a:rPr lang="cs-CZ" sz="2500" i="1" dirty="0">
                <a:solidFill>
                  <a:srgbClr val="FF0000"/>
                </a:solidFill>
              </a:rPr>
              <a:t>výuka neprobíhá</a:t>
            </a:r>
          </a:p>
          <a:p>
            <a:endParaRPr lang="cs-CZ" sz="2500" i="1" dirty="0"/>
          </a:p>
          <a:p>
            <a:r>
              <a:rPr lang="cs-CZ" sz="2500" dirty="0">
                <a:solidFill>
                  <a:srgbClr val="FF0000"/>
                </a:solidFill>
              </a:rPr>
              <a:t>Následující dva týdny tedy máte samostudium, ale nepodceňte ho a minimálně příklady si zkuste udělat (složka 5. a 6. seminář).</a:t>
            </a:r>
          </a:p>
          <a:p>
            <a:endParaRPr lang="cs-CZ" sz="2500" dirty="0">
              <a:solidFill>
                <a:srgbClr val="FF0000"/>
              </a:solidFill>
            </a:endParaRPr>
          </a:p>
          <a:p>
            <a:r>
              <a:rPr lang="cs-CZ" sz="2500" dirty="0"/>
              <a:t>Výsledky probereme na následujícím, 7. semináři, tedy </a:t>
            </a:r>
            <a:r>
              <a:rPr lang="cs-CZ" sz="2500" dirty="0">
                <a:solidFill>
                  <a:srgbClr val="FF0000"/>
                </a:solidFill>
              </a:rPr>
              <a:t>11.11. </a:t>
            </a:r>
          </a:p>
          <a:p>
            <a:r>
              <a:rPr lang="cs-CZ" sz="2500" dirty="0"/>
              <a:t>Tento den zároveň na přednášce bude </a:t>
            </a:r>
            <a:r>
              <a:rPr lang="cs-CZ" sz="2500" dirty="0">
                <a:solidFill>
                  <a:srgbClr val="FF0000"/>
                </a:solidFill>
              </a:rPr>
              <a:t>probíhat první průběžný test neboli case study</a:t>
            </a:r>
            <a:r>
              <a:rPr lang="cs-CZ" sz="2500" dirty="0"/>
              <a:t>, více informací najdete v prezentaci k 7. semináři nebo v Interaktivní osnově našeho předmětu → Organizace výuka, komunikace, hodnocení, ...</a:t>
            </a:r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A1CED10B-867C-99D9-3254-B28490D538A3}"/>
                  </a:ext>
                </a:extLst>
              </p:cNvPr>
              <p:cNvSpPr txBox="1"/>
              <p:nvPr/>
            </p:nvSpPr>
            <p:spPr>
              <a:xfrm>
                <a:off x="970926" y="1829567"/>
                <a:ext cx="10085002" cy="42740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Kalendářní časový fond</a:t>
                </a: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Počet dní v uvažovaném plánovacím období.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Např. 365 dní / rok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500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Nominální časový fond</a:t>
                </a: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Část kalendářního časového fondu po odečtení dnů pracovního klidu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r>
                  <a:rPr lang="cs-CZ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(víkend, státní svátky, celozávodní dovolená, plánované opravy).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4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5000"/>
                  </a:lnSpc>
                </a:pPr>
                <a:r>
                  <a:rPr lang="cs-CZ" sz="28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e>
                      <m:sub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𝑵</m:t>
                        </m:r>
                      </m:sub>
                    </m:sSub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e>
                      <m:sub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𝑲</m:t>
                        </m:r>
                      </m:sub>
                    </m:sSub>
                    <m:r>
                      <a:rPr lang="cs-CZ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sSub>
                      <m:sSubPr>
                        <m:ctrlP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𝑻</m:t>
                        </m:r>
                      </m:e>
                      <m:sub>
                        <m:r>
                          <a:rPr lang="cs-CZ" sz="2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𝑲𝑳𝑰𝑫𝑼</m:t>
                        </m:r>
                      </m:sub>
                    </m:sSub>
                  </m:oMath>
                </a14:m>
                <a:endParaRPr lang="cs-CZ" sz="2800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A1CED10B-867C-99D9-3254-B28490D53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926" y="1829567"/>
                <a:ext cx="10085002" cy="4274055"/>
              </a:xfrm>
              <a:prstGeom prst="rect">
                <a:avLst/>
              </a:prstGeom>
              <a:blipFill>
                <a:blip r:embed="rId4"/>
                <a:stretch>
                  <a:fillRect l="-967" t="-143" r="-9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Časové fondy výroby</a:t>
            </a:r>
          </a:p>
        </p:txBody>
      </p:sp>
    </p:spTree>
    <p:extLst>
      <p:ext uri="{BB962C8B-B14F-4D97-AF65-F5344CB8AC3E}">
        <p14:creationId xmlns:p14="http://schemas.microsoft.com/office/powerpoint/2010/main" val="1984046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Časové fondy výroby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FD109DB8-9128-9CF1-98B6-7E5A870D4324}"/>
                  </a:ext>
                </a:extLst>
              </p:cNvPr>
              <p:cNvSpPr/>
              <p:nvPr/>
            </p:nvSpPr>
            <p:spPr>
              <a:xfrm>
                <a:off x="1136072" y="1596741"/>
                <a:ext cx="9162473" cy="46675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Produktivní (efektivní) časový fond</a:t>
                </a: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cs-CZ" sz="2500" i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Čas, během kterého se na výrobním zařízení mohou skutečně vyrábět produkty.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500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Část nominálního časového fondu po odečtení prostojů: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Nečekané poruchy na výrobním zařízení,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pracovníka,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nedostatek materiálu,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energetického zdroje,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přenastavení výrobního zařízení.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500" i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sub>
                      </m:sSub>
                      <m:r>
                        <a:rPr lang="cs-CZ" sz="28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𝑵</m:t>
                          </m:r>
                        </m:sub>
                      </m:sSub>
                      <m:r>
                        <a:rPr lang="cs-CZ" sz="28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𝑷𝑹𝑶𝑺𝑻𝑶𝑱</m:t>
                          </m:r>
                        </m:sub>
                      </m:sSub>
                    </m:oMath>
                  </m:oMathPara>
                </a14:m>
                <a:endParaRPr lang="cs-CZ" sz="2500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FD109DB8-9128-9CF1-98B6-7E5A870D43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072" y="1596741"/>
                <a:ext cx="9162473" cy="4667560"/>
              </a:xfrm>
              <a:prstGeom prst="rect">
                <a:avLst/>
              </a:prstGeom>
              <a:blipFill>
                <a:blip r:embed="rId4"/>
                <a:stretch>
                  <a:fillRect l="-1065" t="-261" r="-11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260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749252" y="531781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Výpočet výrobní kapacity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FD109DB8-9128-9CF1-98B6-7E5A870D4324}"/>
                  </a:ext>
                </a:extLst>
              </p:cNvPr>
              <p:cNvSpPr/>
              <p:nvPr/>
            </p:nvSpPr>
            <p:spPr>
              <a:xfrm>
                <a:off x="749252" y="1373614"/>
                <a:ext cx="10693496" cy="2813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5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Výrobní zařízení vyrábí pouze jeden druh výrobku.</a:t>
                </a: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1000" i="1" dirty="0"/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cs-CZ" sz="2800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𝑷𝑷</m:t>
                          </m:r>
                        </m:sub>
                      </m:sSub>
                      <m:r>
                        <a:rPr lang="cs-CZ" sz="2800" b="1" i="1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</m:oMath>
                  </m:oMathPara>
                </a14:m>
                <a:endParaRPr lang="cs-CZ" sz="2800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endParaRPr lang="cs-CZ" sz="10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𝑷</m:t>
                        </m:r>
                      </m:sub>
                    </m:sSub>
                  </m:oMath>
                </a14:m>
                <a:r>
                  <a:rPr lang="cs-CZ" sz="2500" b="1" dirty="0"/>
                  <a:t> </a:t>
                </a:r>
                <a:r>
                  <a:rPr lang="cs-CZ" sz="2500" dirty="0"/>
                  <a:t>	… pl</a:t>
                </a:r>
                <a:r>
                  <a:rPr lang="cs-CZ" sz="2500" dirty="0">
                    <a:effectLst/>
                  </a:rPr>
                  <a:t>ánovaná výrobní kapacita </a:t>
                </a:r>
                <a:r>
                  <a:rPr lang="en-US" sz="2500" dirty="0">
                    <a:effectLst/>
                  </a:rPr>
                  <a:t>[</a:t>
                </a:r>
                <a:r>
                  <a:rPr lang="cs-CZ" sz="2500" dirty="0">
                    <a:effectLst/>
                  </a:rPr>
                  <a:t>naturální</a:t>
                </a:r>
                <a:r>
                  <a:rPr lang="en-US" sz="2500" dirty="0">
                    <a:effectLst/>
                  </a:rPr>
                  <a:t> j</a:t>
                </a:r>
                <a:r>
                  <a:rPr lang="cs-CZ" sz="2500" dirty="0" err="1">
                    <a:effectLst/>
                  </a:rPr>
                  <a:t>edn</a:t>
                </a:r>
                <a:r>
                  <a:rPr lang="cs-CZ" sz="2500" dirty="0" err="1"/>
                  <a:t>otka</a:t>
                </a:r>
                <a:r>
                  <a:rPr lang="en-US" sz="2500" dirty="0">
                    <a:effectLst/>
                  </a:rPr>
                  <a:t>]</a:t>
                </a:r>
                <a:endParaRPr lang="cs-CZ" sz="25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𝑷𝑷</m:t>
                        </m:r>
                      </m:sub>
                    </m:sSub>
                  </m:oMath>
                </a14:m>
                <a:r>
                  <a:rPr lang="cs-CZ" sz="2500" b="1" dirty="0">
                    <a:effectLst/>
                  </a:rPr>
                  <a:t> </a:t>
                </a:r>
                <a:r>
                  <a:rPr lang="cs-CZ" sz="2500" dirty="0">
                    <a:effectLst/>
                  </a:rPr>
                  <a:t>	… produktivní časový fond v plánované výši</a:t>
                </a:r>
                <a:r>
                  <a:rPr lang="en-US" sz="2500" dirty="0"/>
                  <a:t> [</a:t>
                </a:r>
                <a:r>
                  <a:rPr lang="cs-CZ" sz="2500" dirty="0"/>
                  <a:t>č</a:t>
                </a:r>
                <a:r>
                  <a:rPr lang="en-US" sz="2500" dirty="0"/>
                  <a:t>as</a:t>
                </a:r>
                <a:r>
                  <a:rPr lang="cs-CZ" sz="2500" dirty="0" err="1"/>
                  <a:t>ová</a:t>
                </a:r>
                <a:r>
                  <a:rPr lang="en-US" sz="2500" dirty="0"/>
                  <a:t> j</a:t>
                </a:r>
                <a:r>
                  <a:rPr lang="cs-CZ" sz="2500" dirty="0" err="1"/>
                  <a:t>ednotka</a:t>
                </a:r>
                <a:r>
                  <a:rPr lang="en-US" sz="2500" dirty="0"/>
                  <a:t>]</a:t>
                </a:r>
                <a:endParaRPr lang="cs-CZ" sz="25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𝑷</m:t>
                        </m:r>
                      </m:sub>
                    </m:sSub>
                  </m:oMath>
                </a14:m>
                <a:r>
                  <a:rPr lang="cs-CZ" sz="2500" dirty="0">
                    <a:effectLst/>
                  </a:rPr>
                  <a:t>	… plánovaný výkon výrobní jednotky </a:t>
                </a:r>
                <a:r>
                  <a:rPr lang="en-US" sz="2500" dirty="0">
                    <a:effectLst/>
                  </a:rPr>
                  <a:t>[</a:t>
                </a:r>
                <a:r>
                  <a:rPr lang="cs-CZ" sz="2500" dirty="0" err="1">
                    <a:effectLst/>
                  </a:rPr>
                  <a:t>nat</a:t>
                </a:r>
                <a:r>
                  <a:rPr lang="cs-CZ" sz="2500" dirty="0">
                    <a:effectLst/>
                  </a:rPr>
                  <a:t>. </a:t>
                </a:r>
                <a:r>
                  <a:rPr lang="cs-CZ" sz="2500" dirty="0" err="1">
                    <a:effectLst/>
                  </a:rPr>
                  <a:t>jedn</a:t>
                </a:r>
                <a:r>
                  <a:rPr lang="cs-CZ" sz="2500" dirty="0">
                    <a:effectLst/>
                  </a:rPr>
                  <a:t>./ </a:t>
                </a:r>
                <a:r>
                  <a:rPr lang="cs-CZ" sz="2500" dirty="0"/>
                  <a:t>č</a:t>
                </a:r>
                <a:r>
                  <a:rPr lang="cs-CZ" sz="2500" dirty="0">
                    <a:effectLst/>
                  </a:rPr>
                  <a:t>as. </a:t>
                </a:r>
                <a:r>
                  <a:rPr lang="cs-CZ" sz="2500" dirty="0" err="1">
                    <a:effectLst/>
                  </a:rPr>
                  <a:t>jedn</a:t>
                </a:r>
                <a:r>
                  <a:rPr lang="cs-CZ" sz="2500" dirty="0">
                    <a:effectLst/>
                  </a:rPr>
                  <a:t>.</a:t>
                </a:r>
                <a:r>
                  <a:rPr lang="en-US" sz="2500" dirty="0">
                    <a:effectLst/>
                  </a:rPr>
                  <a:t>]</a:t>
                </a: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2500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FD109DB8-9128-9CF1-98B6-7E5A870D43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52" y="1373614"/>
                <a:ext cx="10693496" cy="2813655"/>
              </a:xfrm>
              <a:prstGeom prst="rect">
                <a:avLst/>
              </a:prstGeom>
              <a:blipFill>
                <a:blip r:embed="rId4"/>
                <a:stretch>
                  <a:fillRect l="-855" t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404F8AA-365E-D8BA-750D-46D00EDA96FA}"/>
                  </a:ext>
                </a:extLst>
              </p:cNvPr>
              <p:cNvSpPr/>
              <p:nvPr/>
            </p:nvSpPr>
            <p:spPr>
              <a:xfrm>
                <a:off x="784858" y="3922452"/>
                <a:ext cx="11171775" cy="31238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r>
                        <a:rPr lang="cs-CZ" sz="2800" b="1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𝑷𝑷</m:t>
                          </m:r>
                        </m:sub>
                      </m:sSub>
                      <m:r>
                        <a:rPr lang="cs-CZ" sz="2800" b="1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sub>
                      </m:sSub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cs-CZ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𝑷𝑪</m:t>
                              </m:r>
                            </m:sub>
                          </m:sSub>
                        </m:num>
                        <m:den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cs-CZ" sz="2800" b="1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𝑷𝑷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𝑲𝑷</m:t>
                              </m:r>
                            </m:sub>
                          </m:sSub>
                        </m:den>
                      </m:f>
                      <m:r>
                        <a:rPr lang="cs-CZ" sz="2800" b="1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𝑴</m:t>
                          </m:r>
                          <m:r>
                            <a:rPr lang="cs-CZ" sz="28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cs-CZ" sz="2800" b="1" i="1">
                                  <a:latin typeface="Cambria Math" panose="02040503050406030204" pitchFamily="18" charset="0"/>
                                </a:rPr>
                                <m:t>𝑷𝑪</m:t>
                              </m:r>
                            </m:sub>
                          </m:sSub>
                        </m:num>
                        <m:den>
                          <m:r>
                            <a:rPr lang="cs-CZ" sz="28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cs-CZ" sz="2800" b="1" dirty="0"/>
              </a:p>
              <a:p>
                <a:endParaRPr lang="cs-CZ" sz="1400" dirty="0"/>
              </a:p>
              <a:p>
                <a14:m>
                  <m:oMath xmlns:m="http://schemas.openxmlformats.org/officeDocument/2006/math">
                    <m:r>
                      <a:rPr lang="cs-CZ" sz="2500" b="1" i="1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cs-CZ" sz="2500" dirty="0">
                    <a:effectLst/>
                  </a:rPr>
                  <a:t>	… celková plocha dílny [m</a:t>
                </a:r>
                <a:r>
                  <a:rPr lang="cs-CZ" sz="2500" baseline="30000" dirty="0">
                    <a:effectLst/>
                  </a:rPr>
                  <a:t>2</a:t>
                </a:r>
                <a:r>
                  <a:rPr lang="cs-CZ" sz="2500" dirty="0">
                    <a:effectLst/>
                  </a:rPr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cs-CZ" sz="2500" b="1" i="1">
                            <a:latin typeface="Cambria Math" panose="02040503050406030204" pitchFamily="18" charset="0"/>
                          </a:rPr>
                          <m:t>𝑷𝑪</m:t>
                        </m:r>
                      </m:sub>
                    </m:sSub>
                  </m:oMath>
                </a14:m>
                <a:r>
                  <a:rPr lang="cs-CZ" sz="2500" dirty="0">
                    <a:effectLst/>
                  </a:rPr>
                  <a:t>	… část plochy dílny vymezena pro přístupové cesty a příruční sklady [m</a:t>
                </a:r>
                <a:r>
                  <a:rPr lang="cs-CZ" sz="2500" baseline="30000" dirty="0">
                    <a:effectLst/>
                  </a:rPr>
                  <a:t>2</a:t>
                </a:r>
                <a:r>
                  <a:rPr lang="cs-CZ" sz="2500" dirty="0">
                    <a:effectLst/>
                  </a:rPr>
                  <a:t>]</a:t>
                </a:r>
              </a:p>
              <a:p>
                <a14:m>
                  <m:oMath xmlns:m="http://schemas.openxmlformats.org/officeDocument/2006/math">
                    <m:r>
                      <a:rPr lang="cs-CZ" sz="2500" b="1" i="1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cs-CZ" sz="2500" dirty="0"/>
                  <a:t>	… plocha jednoho pracoviště [m</a:t>
                </a:r>
                <a:r>
                  <a:rPr lang="cs-CZ" sz="2500" baseline="30000" dirty="0"/>
                  <a:t>2</a:t>
                </a:r>
                <a:r>
                  <a:rPr lang="cs-CZ" sz="2500" dirty="0"/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𝑲𝑷</m:t>
                        </m:r>
                      </m:sub>
                    </m:sSub>
                  </m:oMath>
                </a14:m>
                <a:r>
                  <a:rPr lang="cs-CZ" sz="2500" dirty="0"/>
                  <a:t>	… plánovaná norma pracnosti [hod, min]</a:t>
                </a:r>
              </a:p>
              <a:p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7404F8AA-365E-D8BA-750D-46D00EDA96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58" y="3922452"/>
                <a:ext cx="11171775" cy="3123868"/>
              </a:xfrm>
              <a:prstGeom prst="rect">
                <a:avLst/>
              </a:prstGeom>
              <a:blipFill>
                <a:blip r:embed="rId5"/>
                <a:stretch>
                  <a:fillRect l="-16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532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749252" y="531781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Využití výrobní kapacity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D109DB8-9128-9CF1-98B6-7E5A870D4324}"/>
              </a:ext>
            </a:extLst>
          </p:cNvPr>
          <p:cNvSpPr/>
          <p:nvPr/>
        </p:nvSpPr>
        <p:spPr>
          <a:xfrm>
            <a:off x="749252" y="1373614"/>
            <a:ext cx="10693496" cy="209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500" b="1" dirty="0">
                <a:ea typeface="Calibri" panose="020F0502020204030204" pitchFamily="34" charset="0"/>
                <a:cs typeface="Times New Roman" panose="02020603050405020304" pitchFamily="18" charset="0"/>
              </a:rPr>
              <a:t>Realita se nikdy přesně nerovná plánu:</a:t>
            </a:r>
          </a:p>
          <a:p>
            <a:pPr marL="800100" lvl="1" indent="-342900" algn="just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5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malých rozdílů </a:t>
            </a:r>
            <a:r>
              <a:rPr lang="cs-CZ" sz="2500" dirty="0">
                <a:ea typeface="Calibri" panose="020F0502020204030204" pitchFamily="34" charset="0"/>
                <a:cs typeface="Times New Roman" panose="02020603050405020304" pitchFamily="18" charset="0"/>
              </a:rPr>
              <a:t>prodlužování či zkracování nominálního časového fondu.</a:t>
            </a:r>
          </a:p>
          <a:p>
            <a:pPr marL="800100" lvl="1" indent="-342900" algn="just">
              <a:lnSpc>
                <a:spcPct val="10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5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výrazných rozdílů</a:t>
            </a:r>
            <a:r>
              <a:rPr lang="cs-CZ" sz="25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371600" lvl="2" indent="-457200" algn="just">
              <a:lnSpc>
                <a:spcPct val="10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500" dirty="0">
                <a:ea typeface="Calibri" panose="020F0502020204030204" pitchFamily="34" charset="0"/>
                <a:cs typeface="Times New Roman" panose="02020603050405020304" pitchFamily="18" charset="0"/>
              </a:rPr>
              <a:t>Převis nabídky kapacity - snižování směnnosti.</a:t>
            </a:r>
          </a:p>
          <a:p>
            <a:pPr marL="1371600" lvl="2" indent="-457200" algn="just">
              <a:lnSpc>
                <a:spcPct val="10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500" dirty="0">
                <a:ea typeface="Calibri" panose="020F0502020204030204" pitchFamily="34" charset="0"/>
                <a:cs typeface="Times New Roman" panose="02020603050405020304" pitchFamily="18" charset="0"/>
              </a:rPr>
              <a:t>Nedostatečná nabídka kapacity - kooperace s ostatními výrobci.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3BF0486-FC2E-BD5B-3B8A-A337B890A5E8}"/>
                  </a:ext>
                </a:extLst>
              </p:cNvPr>
              <p:cNvSpPr/>
              <p:nvPr/>
            </p:nvSpPr>
            <p:spPr>
              <a:xfrm>
                <a:off x="749252" y="3685784"/>
                <a:ext cx="10693496" cy="4366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cs-CZ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8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5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5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cs-CZ" sz="2500" dirty="0">
                    <a:effectLst/>
                  </a:rPr>
                  <a:t>	… koeficient využití výrobní kapacity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sub>
                    </m:sSub>
                  </m:oMath>
                </a14:m>
                <a:r>
                  <a:rPr lang="cs-CZ" sz="2500" dirty="0"/>
                  <a:t>	… skutečně vykázaná produkce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5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cs-CZ" sz="2500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sub>
                    </m:sSub>
                  </m:oMath>
                </a14:m>
                <a:r>
                  <a:rPr lang="cs-CZ" sz="2500" dirty="0">
                    <a:effectLst/>
                  </a:rPr>
                  <a:t>	… plánovaně vykázaná produkce</a:t>
                </a:r>
              </a:p>
              <a:p>
                <a:endParaRPr lang="cs-CZ" sz="2500" dirty="0"/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A3BF0486-FC2E-BD5B-3B8A-A337B890A5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52" y="3685784"/>
                <a:ext cx="10693496" cy="4366645"/>
              </a:xfrm>
              <a:prstGeom prst="rect">
                <a:avLst/>
              </a:prstGeom>
              <a:blipFill>
                <a:blip r:embed="rId4"/>
                <a:stretch>
                  <a:fillRect l="-4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2162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3773AD5F-09D2-3A5B-814C-DDE724CA957D}"/>
              </a:ext>
            </a:extLst>
          </p:cNvPr>
          <p:cNvSpPr txBox="1">
            <a:spLocks/>
          </p:cNvSpPr>
          <p:nvPr/>
        </p:nvSpPr>
        <p:spPr>
          <a:xfrm>
            <a:off x="749252" y="531781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Ukázka na příkladu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D109DB8-9128-9CF1-98B6-7E5A870D4324}"/>
              </a:ext>
            </a:extLst>
          </p:cNvPr>
          <p:cNvSpPr/>
          <p:nvPr/>
        </p:nvSpPr>
        <p:spPr>
          <a:xfrm>
            <a:off x="749252" y="1487660"/>
            <a:ext cx="10693496" cy="5212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/>
              <a:t>Plnící linka má výkon </a:t>
            </a:r>
            <a:r>
              <a:rPr lang="cs-CZ" sz="2800" dirty="0">
                <a:highlight>
                  <a:srgbClr val="FFFF00"/>
                </a:highlight>
              </a:rPr>
              <a:t>2 500 </a:t>
            </a:r>
            <a:r>
              <a:rPr lang="cs-CZ" sz="2800" dirty="0"/>
              <a:t>láhví vína o obsahu </a:t>
            </a:r>
            <a:r>
              <a:rPr lang="cs-CZ" sz="2800" dirty="0">
                <a:highlight>
                  <a:srgbClr val="00FFFF"/>
                </a:highlight>
              </a:rPr>
              <a:t>0,7 l</a:t>
            </a:r>
            <a:r>
              <a:rPr lang="cs-CZ" sz="2800" dirty="0"/>
              <a:t> za jednu hodinu produktivního časového fondu. Linka pracuje ve </a:t>
            </a:r>
            <a:r>
              <a:rPr lang="cs-CZ" sz="2800" b="1" dirty="0">
                <a:solidFill>
                  <a:srgbClr val="0070C0"/>
                </a:solidFill>
              </a:rPr>
              <a:t>třísměnném</a:t>
            </a:r>
            <a:r>
              <a:rPr lang="cs-CZ" sz="2800" dirty="0"/>
              <a:t> provozu.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/>
              <a:t>V běžném kalendářním roce připadne </a:t>
            </a:r>
            <a:r>
              <a:rPr lang="cs-CZ" sz="2800" dirty="0">
                <a:highlight>
                  <a:srgbClr val="00FF00"/>
                </a:highlight>
              </a:rPr>
              <a:t>125</a:t>
            </a:r>
            <a:r>
              <a:rPr lang="cs-CZ" sz="2800" dirty="0"/>
              <a:t> dnů na dny pracovního klidu </a:t>
            </a:r>
            <a:br>
              <a:rPr lang="cs-CZ" sz="2800" dirty="0"/>
            </a:br>
            <a:r>
              <a:rPr lang="cs-CZ" sz="2800" dirty="0"/>
              <a:t>a svátky. Produktivní čas tvoří </a:t>
            </a:r>
            <a:r>
              <a:rPr lang="cs-CZ" sz="2800" b="1" dirty="0">
                <a:solidFill>
                  <a:srgbClr val="FF0000"/>
                </a:solidFill>
              </a:rPr>
              <a:t>50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0000"/>
                </a:solidFill>
              </a:rPr>
              <a:t>%</a:t>
            </a:r>
            <a:r>
              <a:rPr lang="cs-CZ" sz="2800" dirty="0"/>
              <a:t> nominálního času.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b="1" dirty="0"/>
              <a:t>Jaká je plánovaná výrobní kapacita linky </a:t>
            </a:r>
            <a:r>
              <a:rPr lang="cs-CZ" sz="2800" b="1" u="sng" dirty="0"/>
              <a:t>v litrech</a:t>
            </a:r>
            <a:r>
              <a:rPr lang="cs-CZ" sz="2800" b="1" dirty="0"/>
              <a:t> za jeden rok?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/>
              <a:t>T</a:t>
            </a:r>
            <a:r>
              <a:rPr lang="cs-CZ" sz="2800" baseline="-25000" dirty="0"/>
              <a:t>N</a:t>
            </a:r>
            <a:r>
              <a:rPr lang="cs-CZ" sz="2800" dirty="0"/>
              <a:t> = T</a:t>
            </a:r>
            <a:r>
              <a:rPr lang="cs-CZ" sz="2800" baseline="-25000" dirty="0"/>
              <a:t>K</a:t>
            </a:r>
            <a:r>
              <a:rPr lang="cs-CZ" sz="2800" dirty="0"/>
              <a:t> – T</a:t>
            </a:r>
            <a:r>
              <a:rPr lang="cs-CZ" sz="2800" baseline="-25000" dirty="0"/>
              <a:t>NEPRAC</a:t>
            </a:r>
            <a:r>
              <a:rPr lang="cs-CZ" sz="2800" dirty="0"/>
              <a:t>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endParaRPr lang="cs-CZ" sz="1000" dirty="0"/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/>
              <a:t>T</a:t>
            </a:r>
            <a:r>
              <a:rPr lang="cs-CZ" sz="2800" baseline="-25000" dirty="0"/>
              <a:t>N</a:t>
            </a:r>
            <a:r>
              <a:rPr lang="cs-CZ" sz="2800" dirty="0"/>
              <a:t> = 365 – </a:t>
            </a:r>
            <a:r>
              <a:rPr lang="cs-CZ" sz="2800" dirty="0">
                <a:highlight>
                  <a:srgbClr val="00FF00"/>
                </a:highlight>
              </a:rPr>
              <a:t>125</a:t>
            </a:r>
            <a:r>
              <a:rPr lang="cs-CZ" sz="2800" dirty="0"/>
              <a:t> = 240 dnů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/>
              <a:t>T</a:t>
            </a:r>
            <a:r>
              <a:rPr lang="cs-CZ" sz="3600" baseline="-25000" dirty="0"/>
              <a:t>P</a:t>
            </a:r>
            <a:r>
              <a:rPr lang="cs-CZ" sz="2800" baseline="-25000" dirty="0"/>
              <a:t> </a:t>
            </a:r>
            <a:r>
              <a:rPr lang="cs-CZ" sz="2800" dirty="0"/>
              <a:t>= 240 </a:t>
            </a:r>
            <a:r>
              <a:rPr lang="cs-CZ" sz="2800" b="1" dirty="0">
                <a:solidFill>
                  <a:srgbClr val="FF0000"/>
                </a:solidFill>
              </a:rPr>
              <a:t>/ 2</a:t>
            </a:r>
            <a:r>
              <a:rPr lang="cs-CZ" sz="2800" dirty="0"/>
              <a:t> = 120 dnů * </a:t>
            </a:r>
            <a:r>
              <a:rPr lang="cs-CZ" sz="2800" b="1" dirty="0">
                <a:solidFill>
                  <a:srgbClr val="0070C0"/>
                </a:solidFill>
              </a:rPr>
              <a:t>24 hodin </a:t>
            </a:r>
            <a:r>
              <a:rPr lang="cs-CZ" sz="2800" dirty="0"/>
              <a:t>= 2.880 hodin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 err="1"/>
              <a:t>Q</a:t>
            </a:r>
            <a:r>
              <a:rPr lang="cs-CZ" sz="3600" baseline="-25000" dirty="0" err="1"/>
              <a:t>p</a:t>
            </a:r>
            <a:r>
              <a:rPr lang="cs-CZ" sz="2800" dirty="0"/>
              <a:t> = </a:t>
            </a:r>
            <a:r>
              <a:rPr lang="cs-CZ" sz="2800" dirty="0">
                <a:highlight>
                  <a:srgbClr val="FFFF00"/>
                </a:highlight>
              </a:rPr>
              <a:t>2.500 </a:t>
            </a:r>
            <a:r>
              <a:rPr lang="cs-CZ" sz="2800" dirty="0"/>
              <a:t>* 2.880 = 7.200.000 láhví za rok </a:t>
            </a:r>
          </a:p>
          <a:p>
            <a:pPr lvl="0" algn="just">
              <a:lnSpc>
                <a:spcPct val="105000"/>
              </a:lnSpc>
              <a:tabLst>
                <a:tab pos="228600" algn="l"/>
                <a:tab pos="449580" algn="l"/>
              </a:tabLst>
            </a:pPr>
            <a:r>
              <a:rPr lang="cs-CZ" sz="2800" dirty="0" err="1"/>
              <a:t>Q</a:t>
            </a:r>
            <a:r>
              <a:rPr lang="cs-CZ" sz="3600" baseline="-25000" dirty="0" err="1"/>
              <a:t>p</a:t>
            </a:r>
            <a:r>
              <a:rPr lang="cs-CZ" sz="2800" dirty="0"/>
              <a:t> = 7.200.000 * </a:t>
            </a:r>
            <a:r>
              <a:rPr lang="cs-CZ" sz="2800" dirty="0">
                <a:highlight>
                  <a:srgbClr val="00FFFF"/>
                </a:highlight>
              </a:rPr>
              <a:t>0,7 l</a:t>
            </a:r>
            <a:r>
              <a:rPr lang="cs-CZ" sz="2800" dirty="0"/>
              <a:t> = </a:t>
            </a:r>
            <a:r>
              <a:rPr lang="cs-CZ" sz="2800" b="1" u="sng" dirty="0"/>
              <a:t>5.040.000 litrů/rok</a:t>
            </a:r>
            <a:endParaRPr lang="cs-CZ" sz="25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69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960804" y="5549279"/>
            <a:ext cx="5154014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Prostor na feedback ☺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5219" y="1102917"/>
            <a:ext cx="9337544" cy="415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88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3746795" y="5477353"/>
            <a:ext cx="5231835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Je čas na práci v týmu ☺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76535-F8C6-B684-3AC0-54E1D9D51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5EA4FC0-400D-CAF9-1DA5-AC0849383F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336F8C8F-4AC4-7B3B-5313-306446DBFB50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Výrobní proces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2AE448-2DE3-6A2A-D95E-408C4858D8E0}"/>
              </a:ext>
            </a:extLst>
          </p:cNvPr>
          <p:cNvSpPr txBox="1"/>
          <p:nvPr/>
        </p:nvSpPr>
        <p:spPr>
          <a:xfrm>
            <a:off x="970925" y="1936796"/>
            <a:ext cx="1046556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Postupná přeměna vstupů (surovin, základních materiálů, pomocných materiálů, provozních látek a řadí se sem rovněž energie) na hotové výrobky.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Technická stránka výrobního procesu: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Péče o výrobní zařízení a nářadí.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Technická úroveň výrobního zařízení.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Uspořádání výrobních zařízení (sériově – za sebou, paralelně – vedle sebe).</a:t>
            </a:r>
          </a:p>
          <a:p>
            <a:endParaRPr lang="cs-CZ" sz="2500" i="1" dirty="0"/>
          </a:p>
        </p:txBody>
      </p:sp>
    </p:spTree>
    <p:extLst>
      <p:ext uri="{BB962C8B-B14F-4D97-AF65-F5344CB8AC3E}">
        <p14:creationId xmlns:p14="http://schemas.microsoft.com/office/powerpoint/2010/main" val="295924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sp>
        <p:nvSpPr>
          <p:cNvPr id="36" name="Obdélník 35">
            <a:extLst>
              <a:ext uri="{FF2B5EF4-FFF2-40B4-BE49-F238E27FC236}">
                <a16:creationId xmlns:a16="http://schemas.microsoft.com/office/drawing/2014/main" id="{08AC61A7-D5EF-4912-9FBF-6346AFF62196}"/>
              </a:ext>
            </a:extLst>
          </p:cNvPr>
          <p:cNvSpPr/>
          <p:nvPr/>
        </p:nvSpPr>
        <p:spPr>
          <a:xfrm>
            <a:off x="2516375" y="3233476"/>
            <a:ext cx="1188720" cy="5980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728FC493-B8BC-4171-80CD-7732E8CDA789}"/>
              </a:ext>
            </a:extLst>
          </p:cNvPr>
          <p:cNvSpPr/>
          <p:nvPr/>
        </p:nvSpPr>
        <p:spPr>
          <a:xfrm>
            <a:off x="4456311" y="3238490"/>
            <a:ext cx="1188720" cy="5980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37870BB-6FAA-4518-AC4A-A970B6B98125}"/>
              </a:ext>
            </a:extLst>
          </p:cNvPr>
          <p:cNvSpPr/>
          <p:nvPr/>
        </p:nvSpPr>
        <p:spPr>
          <a:xfrm>
            <a:off x="6356231" y="3238490"/>
            <a:ext cx="1188720" cy="5980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C0619D2E-B7E1-4C5C-99DD-9E4D8664EB5B}"/>
              </a:ext>
            </a:extLst>
          </p:cNvPr>
          <p:cNvSpPr/>
          <p:nvPr/>
        </p:nvSpPr>
        <p:spPr>
          <a:xfrm>
            <a:off x="8233192" y="3233473"/>
            <a:ext cx="1188720" cy="5980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0AB75185-5843-42FE-B3CB-D1610FED6883}"/>
              </a:ext>
            </a:extLst>
          </p:cNvPr>
          <p:cNvCxnSpPr>
            <a:cxnSpLocks/>
          </p:cNvCxnSpPr>
          <p:nvPr/>
        </p:nvCxnSpPr>
        <p:spPr>
          <a:xfrm>
            <a:off x="1805175" y="3532488"/>
            <a:ext cx="7112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72ECEECA-129D-4BB2-8922-B815FCF14D16}"/>
              </a:ext>
            </a:extLst>
          </p:cNvPr>
          <p:cNvCxnSpPr>
            <a:cxnSpLocks/>
          </p:cNvCxnSpPr>
          <p:nvPr/>
        </p:nvCxnSpPr>
        <p:spPr>
          <a:xfrm>
            <a:off x="3705095" y="3536861"/>
            <a:ext cx="7112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48863092-21E1-42BD-86FD-1D04B8FB2AB5}"/>
              </a:ext>
            </a:extLst>
          </p:cNvPr>
          <p:cNvCxnSpPr>
            <a:cxnSpLocks/>
          </p:cNvCxnSpPr>
          <p:nvPr/>
        </p:nvCxnSpPr>
        <p:spPr>
          <a:xfrm>
            <a:off x="5645031" y="3536329"/>
            <a:ext cx="7112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6836570A-DDB7-419B-B927-EA0CB76565A2}"/>
              </a:ext>
            </a:extLst>
          </p:cNvPr>
          <p:cNvCxnSpPr>
            <a:cxnSpLocks/>
          </p:cNvCxnSpPr>
          <p:nvPr/>
        </p:nvCxnSpPr>
        <p:spPr>
          <a:xfrm>
            <a:off x="9398954" y="3532485"/>
            <a:ext cx="7112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6FF41F15-0654-469B-B5A3-209F9696B9B9}"/>
              </a:ext>
            </a:extLst>
          </p:cNvPr>
          <p:cNvCxnSpPr>
            <a:cxnSpLocks/>
          </p:cNvCxnSpPr>
          <p:nvPr/>
        </p:nvCxnSpPr>
        <p:spPr>
          <a:xfrm>
            <a:off x="7533472" y="3532484"/>
            <a:ext cx="71120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B603CF84-78E7-3FF2-ED07-5CC38E0A8F84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Sériové řazení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57F23A5-3926-2658-9F57-06157339C0AA}"/>
              </a:ext>
            </a:extLst>
          </p:cNvPr>
          <p:cNvSpPr txBox="1"/>
          <p:nvPr/>
        </p:nvSpPr>
        <p:spPr>
          <a:xfrm>
            <a:off x="552636" y="4858698"/>
            <a:ext cx="11237288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Např. při výrobě léčiv: </a:t>
            </a:r>
            <a:r>
              <a:rPr lang="cs-CZ" sz="2500" dirty="0"/>
              <a:t>Farmaceutický průmysl používá sériové řazení pro výrobu léčiv, kde každý lék musí projít pečlivě definovanými kroky výroby, včetně měření, míchání, sterilizace a balení. To je důležité pro zachování přesnosti a bezpečnosti léků. </a:t>
            </a:r>
          </a:p>
        </p:txBody>
      </p:sp>
    </p:spTree>
    <p:extLst>
      <p:ext uri="{BB962C8B-B14F-4D97-AF65-F5344CB8AC3E}">
        <p14:creationId xmlns:p14="http://schemas.microsoft.com/office/powerpoint/2010/main" val="356361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248433" y="89604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4" y="274188"/>
            <a:ext cx="1464833" cy="1127893"/>
          </a:xfrm>
          <a:prstGeom prst="rect">
            <a:avLst/>
          </a:prstGeom>
        </p:spPr>
      </p:pic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DEC9F18-6102-4396-98AF-52ED25C96FD6}"/>
              </a:ext>
            </a:extLst>
          </p:cNvPr>
          <p:cNvCxnSpPr>
            <a:cxnSpLocks/>
          </p:cNvCxnSpPr>
          <p:nvPr/>
        </p:nvCxnSpPr>
        <p:spPr>
          <a:xfrm flipH="1">
            <a:off x="7452733" y="5000756"/>
            <a:ext cx="11274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011CA4E2-D5C9-48BB-BE51-24345C0D0AAD}"/>
              </a:ext>
            </a:extLst>
          </p:cNvPr>
          <p:cNvGrpSpPr/>
          <p:nvPr/>
        </p:nvGrpSpPr>
        <p:grpSpPr>
          <a:xfrm>
            <a:off x="3317133" y="2135249"/>
            <a:ext cx="5250494" cy="3166325"/>
            <a:chOff x="4002615" y="3014879"/>
            <a:chExt cx="861470" cy="928369"/>
          </a:xfrm>
          <a:solidFill>
            <a:schemeClr val="accent2"/>
          </a:solidFill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14513F85-3C61-455F-B520-5803D64570CC}"/>
                </a:ext>
              </a:extLst>
            </p:cNvPr>
            <p:cNvSpPr/>
            <p:nvPr/>
          </p:nvSpPr>
          <p:spPr>
            <a:xfrm>
              <a:off x="4192879" y="3014879"/>
              <a:ext cx="488281" cy="19916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04CD4213-5366-4AB8-9D07-549B495027BB}"/>
                </a:ext>
              </a:extLst>
            </p:cNvPr>
            <p:cNvCxnSpPr/>
            <p:nvPr/>
          </p:nvCxnSpPr>
          <p:spPr>
            <a:xfrm flipH="1" flipV="1">
              <a:off x="4864085" y="3099424"/>
              <a:ext cx="0" cy="76090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6FCF3042-1BDB-4634-8995-6F775E63EA44}"/>
                </a:ext>
              </a:extLst>
            </p:cNvPr>
            <p:cNvCxnSpPr/>
            <p:nvPr/>
          </p:nvCxnSpPr>
          <p:spPr>
            <a:xfrm flipH="1">
              <a:off x="4684392" y="3099424"/>
              <a:ext cx="179693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987654BA-C37D-4E0A-9525-5B22C633AD23}"/>
                </a:ext>
              </a:extLst>
            </p:cNvPr>
            <p:cNvSpPr/>
            <p:nvPr/>
          </p:nvSpPr>
          <p:spPr>
            <a:xfrm>
              <a:off x="4192879" y="3744082"/>
              <a:ext cx="488281" cy="19916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 sz="2400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56F2CF1B-FC21-4836-98BC-98C8FDAF45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81160" y="3495730"/>
              <a:ext cx="182925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CD4F81EB-AB8B-4751-B093-614A04DDE00B}"/>
                </a:ext>
              </a:extLst>
            </p:cNvPr>
            <p:cNvCxnSpPr/>
            <p:nvPr/>
          </p:nvCxnSpPr>
          <p:spPr>
            <a:xfrm flipH="1">
              <a:off x="4002615" y="3099424"/>
              <a:ext cx="179693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30E14D01-6BBC-47D2-86E2-2C02205D8E39}"/>
                </a:ext>
              </a:extLst>
            </p:cNvPr>
            <p:cNvCxnSpPr/>
            <p:nvPr/>
          </p:nvCxnSpPr>
          <p:spPr>
            <a:xfrm flipH="1">
              <a:off x="4007901" y="3860331"/>
              <a:ext cx="179693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:a16="http://schemas.microsoft.com/office/drawing/2014/main" id="{3A4957E4-1074-4D06-9AD1-75053668CD7B}"/>
                </a:ext>
              </a:extLst>
            </p:cNvPr>
            <p:cNvCxnSpPr/>
            <p:nvPr/>
          </p:nvCxnSpPr>
          <p:spPr>
            <a:xfrm flipH="1">
              <a:off x="4007901" y="3474594"/>
              <a:ext cx="179693" cy="0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40CB86C6-938B-4774-9721-3B4D127DAD4B}"/>
                </a:ext>
              </a:extLst>
            </p:cNvPr>
            <p:cNvCxnSpPr/>
            <p:nvPr/>
          </p:nvCxnSpPr>
          <p:spPr>
            <a:xfrm flipH="1" flipV="1">
              <a:off x="4007901" y="3099424"/>
              <a:ext cx="0" cy="76090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1C8FE95D-1A4B-4EFC-A140-A929598F3697}"/>
              </a:ext>
            </a:extLst>
          </p:cNvPr>
          <p:cNvCxnSpPr>
            <a:cxnSpLocks/>
          </p:cNvCxnSpPr>
          <p:nvPr/>
        </p:nvCxnSpPr>
        <p:spPr>
          <a:xfrm>
            <a:off x="1857983" y="3703167"/>
            <a:ext cx="14913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921CF6A3-15C2-4AC8-BB0B-07F6A6215810}"/>
              </a:ext>
            </a:extLst>
          </p:cNvPr>
          <p:cNvCxnSpPr>
            <a:cxnSpLocks/>
          </p:cNvCxnSpPr>
          <p:nvPr/>
        </p:nvCxnSpPr>
        <p:spPr>
          <a:xfrm>
            <a:off x="8580144" y="3775255"/>
            <a:ext cx="149771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Nadpis 1">
            <a:extLst>
              <a:ext uri="{FF2B5EF4-FFF2-40B4-BE49-F238E27FC236}">
                <a16:creationId xmlns:a16="http://schemas.microsoft.com/office/drawing/2014/main" id="{F3697612-DFBE-065B-5E4A-28373464B036}"/>
              </a:ext>
            </a:extLst>
          </p:cNvPr>
          <p:cNvSpPr txBox="1">
            <a:spLocks/>
          </p:cNvSpPr>
          <p:nvPr/>
        </p:nvSpPr>
        <p:spPr>
          <a:xfrm>
            <a:off x="894448" y="838134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Paralerní řazení 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3715A8F9-AB72-703A-0A8D-A8FD63119B52}"/>
              </a:ext>
            </a:extLst>
          </p:cNvPr>
          <p:cNvSpPr/>
          <p:nvPr/>
        </p:nvSpPr>
        <p:spPr>
          <a:xfrm>
            <a:off x="4444543" y="3381547"/>
            <a:ext cx="2975979" cy="6792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sz="24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B0091E-2E33-20F1-E5AB-D79605A81184}"/>
              </a:ext>
            </a:extLst>
          </p:cNvPr>
          <p:cNvSpPr txBox="1"/>
          <p:nvPr/>
        </p:nvSpPr>
        <p:spPr>
          <a:xfrm>
            <a:off x="341876" y="5370685"/>
            <a:ext cx="11850124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/>
              <a:t>Např. u mobilních telefonů: </a:t>
            </a:r>
            <a:r>
              <a:rPr lang="cs-CZ" sz="2500" dirty="0"/>
              <a:t>Výrobce mobilních telefonů může souběžně vyrábět různé modely telefonů na různých výrobních linkách. Každá linka se specializuje na určitý model telefonu, což umožňuje rychle reagovat na změny v poptávce a vytvářet široký sortiment.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Typologie výroby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4" y="1623779"/>
            <a:ext cx="1054220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Začleňování jednotlivých okruhů výrob do stejnorodých skupin dle charakteristiky znaků.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>
                <a:solidFill>
                  <a:srgbClr val="FF0000"/>
                </a:solidFill>
              </a:rPr>
              <a:t>Vnitropodnikové členění výroby: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Hlavní výroba </a:t>
            </a:r>
            <a:r>
              <a:rPr lang="cs-CZ" sz="2500" dirty="0"/>
              <a:t>- souhrn operací, které mění složení, jakost surovin a materiálů a které přímo vstupují do výroby. Výrobní proces v souladu s výrobním plánem podniku.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Vedlejší výroba </a:t>
            </a:r>
            <a:r>
              <a:rPr lang="cs-CZ" sz="2500" dirty="0"/>
              <a:t>- zabezpečuje všechny druhy energií, například výroba elektrické energie.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Doplňková výroba - </a:t>
            </a:r>
            <a:r>
              <a:rPr lang="cs-CZ" sz="2500" dirty="0"/>
              <a:t>např. využití a zpracování odpadu, údržbářské práce atd.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Přidružená výroba  - </a:t>
            </a:r>
            <a:r>
              <a:rPr lang="cs-CZ" sz="2500" dirty="0"/>
              <a:t>např. realizace výroby bezprostředně nesouvisející </a:t>
            </a:r>
            <a:br>
              <a:rPr lang="cs-CZ" sz="2500" dirty="0"/>
            </a:br>
            <a:r>
              <a:rPr lang="cs-CZ" sz="2500" dirty="0"/>
              <a:t>s výrobním plánem podniku, sezonní výpomoc.</a:t>
            </a:r>
          </a:p>
        </p:txBody>
      </p:sp>
    </p:spTree>
    <p:extLst>
      <p:ext uri="{BB962C8B-B14F-4D97-AF65-F5344CB8AC3E}">
        <p14:creationId xmlns:p14="http://schemas.microsoft.com/office/powerpoint/2010/main" val="359779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5" y="891999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Typologie výroby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70924" y="1623779"/>
            <a:ext cx="1007114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Začleňování jednotlivých okruhů výrob do stejnorodých skupin </a:t>
            </a:r>
            <a:br>
              <a:rPr lang="cs-CZ" sz="2500" dirty="0"/>
            </a:br>
            <a:r>
              <a:rPr lang="cs-CZ" sz="2500" dirty="0"/>
              <a:t>dle charakteristiky znaků.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>
                <a:solidFill>
                  <a:srgbClr val="FF0000"/>
                </a:solidFill>
              </a:rPr>
              <a:t>Členění výroby dle rozsahu sortimentní struktury: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Hromadná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Sériová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Kusová výroba</a:t>
            </a:r>
            <a:endParaRPr lang="cs-CZ" sz="24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902357F5-FF52-CC72-EBAF-636ECDAB0A36}"/>
              </a:ext>
            </a:extLst>
          </p:cNvPr>
          <p:cNvSpPr txBox="1">
            <a:spLocks/>
          </p:cNvSpPr>
          <p:nvPr/>
        </p:nvSpPr>
        <p:spPr>
          <a:xfrm>
            <a:off x="1040509" y="4993180"/>
            <a:ext cx="1046731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Zkuste říct konkrétní příklady všech tří typů výroby</a:t>
            </a:r>
          </a:p>
        </p:txBody>
      </p:sp>
      <p:pic>
        <p:nvPicPr>
          <p:cNvPr id="10" name="Grafický objekt 9" descr="Tenká šipka zatočená proti směru hodinových ručiček obrys">
            <a:extLst>
              <a:ext uri="{FF2B5EF4-FFF2-40B4-BE49-F238E27FC236}">
                <a16:creationId xmlns:a16="http://schemas.microsoft.com/office/drawing/2014/main" id="{FDF2A830-BEC2-2AA1-3AE0-304C434FCD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548931">
            <a:off x="5108391" y="3857994"/>
            <a:ext cx="1388127" cy="138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17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871552" y="638162"/>
            <a:ext cx="7542879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Členění dle rozsahu sortimentu</a:t>
            </a:r>
          </a:p>
        </p:txBody>
      </p:sp>
      <p:pic>
        <p:nvPicPr>
          <p:cNvPr id="6" name="Obrázek 5" descr="Obsah obrázku kolo, text, auto, Pozemní vozidlo&#10;&#10;Popis byl vytvořen automaticky">
            <a:extLst>
              <a:ext uri="{FF2B5EF4-FFF2-40B4-BE49-F238E27FC236}">
                <a16:creationId xmlns:a16="http://schemas.microsoft.com/office/drawing/2014/main" id="{32B8DA70-8602-CAB2-5104-156309DD2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34" y="1540556"/>
            <a:ext cx="8743132" cy="4940294"/>
          </a:xfrm>
          <a:prstGeom prst="rect">
            <a:avLst/>
          </a:prstGeom>
        </p:spPr>
      </p:pic>
      <p:pic>
        <p:nvPicPr>
          <p:cNvPr id="11" name="Obrázek 10" descr="Obsah obrázku vozidlo, kolo, Pozemní vozidlo, auto&#10;&#10;Popis byl vytvořen automaticky">
            <a:extLst>
              <a:ext uri="{FF2B5EF4-FFF2-40B4-BE49-F238E27FC236}">
                <a16:creationId xmlns:a16="http://schemas.microsoft.com/office/drawing/2014/main" id="{C9E1E80A-FD52-838D-8F78-C991ED218F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840" y="2433282"/>
            <a:ext cx="3672067" cy="2063034"/>
          </a:xfrm>
          <a:prstGeom prst="rect">
            <a:avLst/>
          </a:prstGeom>
        </p:spPr>
      </p:pic>
      <p:pic>
        <p:nvPicPr>
          <p:cNvPr id="13" name="Obrázek 12" descr="Obsah obrázku šroub, kovové předměty, spojovací materiál, Železářské zboží pro domácnosti&#10;&#10;Popis byl vytvořen automaticky">
            <a:extLst>
              <a:ext uri="{FF2B5EF4-FFF2-40B4-BE49-F238E27FC236}">
                <a16:creationId xmlns:a16="http://schemas.microsoft.com/office/drawing/2014/main" id="{C1F4E4CC-84CD-ECF1-B41B-68C6D26623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35" y="1434712"/>
            <a:ext cx="1834801" cy="127476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1ED9D29-F6E7-4525-0BB8-376BDC7A5F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0823" y="3942249"/>
            <a:ext cx="2442326" cy="162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96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2712235-433F-8B84-AA08-BA9450F01337}"/>
              </a:ext>
            </a:extLst>
          </p:cNvPr>
          <p:cNvSpPr txBox="1"/>
          <p:nvPr/>
        </p:nvSpPr>
        <p:spPr>
          <a:xfrm>
            <a:off x="929360" y="1441639"/>
            <a:ext cx="1007114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Členění výroby dle rozsahu sortimentní struktury:</a:t>
            </a:r>
          </a:p>
          <a:p>
            <a:endParaRPr lang="cs-CZ" sz="2500" b="1" dirty="0">
              <a:solidFill>
                <a:srgbClr val="FF0000"/>
              </a:solidFill>
            </a:endParaRPr>
          </a:p>
          <a:p>
            <a:r>
              <a:rPr lang="cs-CZ" sz="2500" b="1" dirty="0"/>
              <a:t>Hromadná výroba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Zvaná též jako velkosériová produkce.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Produkty jsou pro masovou spotřebu.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Produkt není tvořen „na míru“ pro zákazníka.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Podnik vytváří týdenní nebo měsíční plán výroby těchto produktů.</a:t>
            </a:r>
          </a:p>
          <a:p>
            <a:endParaRPr lang="cs-CZ" sz="2500" dirty="0"/>
          </a:p>
          <a:p>
            <a:r>
              <a:rPr lang="cs-CZ" sz="2500" b="1" dirty="0"/>
              <a:t>Co tam můžeme zařadit?</a:t>
            </a:r>
          </a:p>
          <a:p>
            <a:r>
              <a:rPr lang="cs-CZ" sz="2500" dirty="0"/>
              <a:t>Stavební materiál, léky, nábytek, toaletní papír, svíčky na hrob, </a:t>
            </a:r>
            <a:br>
              <a:rPr lang="cs-CZ" sz="2500" dirty="0"/>
            </a:br>
            <a:r>
              <a:rPr lang="cs-CZ" sz="2500" dirty="0"/>
              <a:t>potraviny (konzervy, sušenky),  hygienické potřeby, ložní prádlo.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21694575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1573</Words>
  <Application>Microsoft Office PowerPoint</Application>
  <PresentationFormat>Širokoúhlá obrazovka</PresentationFormat>
  <Paragraphs>202</Paragraphs>
  <Slides>27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Courier New</vt:lpstr>
      <vt:lpstr>Motiv Office</vt:lpstr>
      <vt:lpstr>Nauka o podniku ~ 4.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Karla Foltisová</cp:lastModifiedBy>
  <cp:revision>36</cp:revision>
  <dcterms:created xsi:type="dcterms:W3CDTF">2023-10-06T10:44:44Z</dcterms:created>
  <dcterms:modified xsi:type="dcterms:W3CDTF">2024-10-19T18:09:59Z</dcterms:modified>
</cp:coreProperties>
</file>