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300" r:id="rId3"/>
    <p:sldId id="344" r:id="rId4"/>
    <p:sldId id="345" r:id="rId5"/>
    <p:sldId id="346" r:id="rId6"/>
    <p:sldId id="347" r:id="rId7"/>
    <p:sldId id="342" r:id="rId8"/>
    <p:sldId id="348" r:id="rId9"/>
    <p:sldId id="349" r:id="rId10"/>
    <p:sldId id="350" r:id="rId11"/>
    <p:sldId id="289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DCC9BD-6824-40A4-9E59-9867AEFA3DFF}" type="doc">
      <dgm:prSet loTypeId="urn:microsoft.com/office/officeart/2005/8/layout/vProcess5" loCatId="process" qsTypeId="urn:microsoft.com/office/officeart/2005/8/quickstyle/simple1" qsCatId="simple" csTypeId="urn:microsoft.com/office/officeart/2005/8/colors/accent1_3" csCatId="accent1" phldr="1"/>
      <dgm:spPr/>
    </dgm:pt>
    <dgm:pt modelId="{F907C077-81D2-4D67-9527-009353381EA6}">
      <dgm:prSet phldrT="[Text]"/>
      <dgm:spPr/>
      <dgm:t>
        <a:bodyPr/>
        <a:lstStyle/>
        <a:p>
          <a:r>
            <a:rPr lang="cs-CZ" dirty="0"/>
            <a:t>Stanovení okruhů činností, vyvolávajících náklady (mzdy, materiál, režie výrobní, správní, odbytová …)</a:t>
          </a:r>
        </a:p>
      </dgm:t>
    </dgm:pt>
    <dgm:pt modelId="{16002573-C648-4AD8-9C87-8D9E14069A15}" type="parTrans" cxnId="{5CFC42B4-2509-42B6-84F2-0DE05D11A641}">
      <dgm:prSet/>
      <dgm:spPr/>
      <dgm:t>
        <a:bodyPr/>
        <a:lstStyle/>
        <a:p>
          <a:endParaRPr lang="cs-CZ"/>
        </a:p>
      </dgm:t>
    </dgm:pt>
    <dgm:pt modelId="{EAC98AF3-561B-43C5-B21E-61F5FA386CBA}" type="sibTrans" cxnId="{5CFC42B4-2509-42B6-84F2-0DE05D11A641}">
      <dgm:prSet/>
      <dgm:spPr/>
      <dgm:t>
        <a:bodyPr/>
        <a:lstStyle/>
        <a:p>
          <a:endParaRPr lang="cs-CZ"/>
        </a:p>
      </dgm:t>
    </dgm:pt>
    <dgm:pt modelId="{B2162382-611E-4937-906D-D5AD8E069E94}">
      <dgm:prSet phldrT="[Text]"/>
      <dgm:spPr/>
      <dgm:t>
        <a:bodyPr/>
        <a:lstStyle/>
        <a:p>
          <a:r>
            <a:rPr lang="cs-CZ" dirty="0"/>
            <a:t>Volba druhů kalkulační jednice (předběžná, výsledná, strategická, prodejní, výrobní …)</a:t>
          </a:r>
        </a:p>
      </dgm:t>
    </dgm:pt>
    <dgm:pt modelId="{79ABCC59-16CE-4D5C-A125-D94B34A39A1D}" type="parTrans" cxnId="{B9E154C6-7A99-4748-89DC-B1A5CAC9A275}">
      <dgm:prSet/>
      <dgm:spPr/>
      <dgm:t>
        <a:bodyPr/>
        <a:lstStyle/>
        <a:p>
          <a:endParaRPr lang="cs-CZ"/>
        </a:p>
      </dgm:t>
    </dgm:pt>
    <dgm:pt modelId="{95DAFA01-AD56-48D7-99E7-C12A9ECFA4A3}" type="sibTrans" cxnId="{B9E154C6-7A99-4748-89DC-B1A5CAC9A275}">
      <dgm:prSet/>
      <dgm:spPr/>
      <dgm:t>
        <a:bodyPr/>
        <a:lstStyle/>
        <a:p>
          <a:endParaRPr lang="cs-CZ"/>
        </a:p>
      </dgm:t>
    </dgm:pt>
    <dgm:pt modelId="{4B312CB8-21EC-4BDD-8284-2EF4563B6806}">
      <dgm:prSet phldrT="[Text]"/>
      <dgm:spPr/>
      <dgm:t>
        <a:bodyPr/>
        <a:lstStyle/>
        <a:p>
          <a:r>
            <a:rPr lang="cs-CZ" dirty="0"/>
            <a:t>* Přiřazení nákladů k aktivitám prostřednictvím jednic</a:t>
          </a:r>
        </a:p>
      </dgm:t>
    </dgm:pt>
    <dgm:pt modelId="{A46801E6-E2F0-4384-9A73-76207E45B56E}" type="parTrans" cxnId="{3CB92FD4-4BE4-45FB-ADBC-9DA0C4F2022A}">
      <dgm:prSet/>
      <dgm:spPr/>
      <dgm:t>
        <a:bodyPr/>
        <a:lstStyle/>
        <a:p>
          <a:endParaRPr lang="cs-CZ"/>
        </a:p>
      </dgm:t>
    </dgm:pt>
    <dgm:pt modelId="{CCFB305D-B0C2-46A7-8BE7-1685748CAE74}" type="sibTrans" cxnId="{3CB92FD4-4BE4-45FB-ADBC-9DA0C4F2022A}">
      <dgm:prSet/>
      <dgm:spPr/>
      <dgm:t>
        <a:bodyPr/>
        <a:lstStyle/>
        <a:p>
          <a:endParaRPr lang="cs-CZ"/>
        </a:p>
      </dgm:t>
    </dgm:pt>
    <dgm:pt modelId="{9A48CA25-A26C-4697-917D-3DA4B337E45C}">
      <dgm:prSet/>
      <dgm:spPr/>
      <dgm:t>
        <a:bodyPr/>
        <a:lstStyle/>
        <a:p>
          <a:r>
            <a:rPr lang="cs-CZ" dirty="0"/>
            <a:t>* Tvorba kalkulačního vzorce</a:t>
          </a:r>
        </a:p>
      </dgm:t>
    </dgm:pt>
    <dgm:pt modelId="{C65C5804-80A4-422C-8C03-78037351F546}" type="parTrans" cxnId="{A27885CC-AEC6-4235-98EF-120866D65B3C}">
      <dgm:prSet/>
      <dgm:spPr/>
      <dgm:t>
        <a:bodyPr/>
        <a:lstStyle/>
        <a:p>
          <a:endParaRPr lang="cs-CZ"/>
        </a:p>
      </dgm:t>
    </dgm:pt>
    <dgm:pt modelId="{95F8F37E-E1A3-4680-9D63-CD4E8DEC61B4}" type="sibTrans" cxnId="{A27885CC-AEC6-4235-98EF-120866D65B3C}">
      <dgm:prSet/>
      <dgm:spPr/>
      <dgm:t>
        <a:bodyPr/>
        <a:lstStyle/>
        <a:p>
          <a:endParaRPr lang="cs-CZ"/>
        </a:p>
      </dgm:t>
    </dgm:pt>
    <dgm:pt modelId="{3F1F78BA-CD9A-40F5-A9BC-736A05D044E8}">
      <dgm:prSet/>
      <dgm:spPr/>
      <dgm:t>
        <a:bodyPr/>
        <a:lstStyle/>
        <a:p>
          <a:r>
            <a:rPr lang="cs-CZ" dirty="0"/>
            <a:t>Cena</a:t>
          </a:r>
        </a:p>
      </dgm:t>
    </dgm:pt>
    <dgm:pt modelId="{F5DF9324-22D9-4AC6-AA39-41F368C2B4A5}" type="parTrans" cxnId="{81FC1484-5E3A-474A-B8D3-D9D57B9FF561}">
      <dgm:prSet/>
      <dgm:spPr/>
      <dgm:t>
        <a:bodyPr/>
        <a:lstStyle/>
        <a:p>
          <a:endParaRPr lang="cs-CZ"/>
        </a:p>
      </dgm:t>
    </dgm:pt>
    <dgm:pt modelId="{CF032A9C-A886-4450-849E-692070DD40C7}" type="sibTrans" cxnId="{81FC1484-5E3A-474A-B8D3-D9D57B9FF561}">
      <dgm:prSet/>
      <dgm:spPr/>
      <dgm:t>
        <a:bodyPr/>
        <a:lstStyle/>
        <a:p>
          <a:endParaRPr lang="cs-CZ"/>
        </a:p>
      </dgm:t>
    </dgm:pt>
    <dgm:pt modelId="{A9360FF8-99B2-47F3-957A-2C4A6995851D}" type="pres">
      <dgm:prSet presAssocID="{18DCC9BD-6824-40A4-9E59-9867AEFA3DFF}" presName="outerComposite" presStyleCnt="0">
        <dgm:presLayoutVars>
          <dgm:chMax val="5"/>
          <dgm:dir/>
          <dgm:resizeHandles val="exact"/>
        </dgm:presLayoutVars>
      </dgm:prSet>
      <dgm:spPr/>
    </dgm:pt>
    <dgm:pt modelId="{465AD3BB-0190-48F0-8CD2-CA2F55605FC4}" type="pres">
      <dgm:prSet presAssocID="{18DCC9BD-6824-40A4-9E59-9867AEFA3DFF}" presName="dummyMaxCanvas" presStyleCnt="0">
        <dgm:presLayoutVars/>
      </dgm:prSet>
      <dgm:spPr/>
    </dgm:pt>
    <dgm:pt modelId="{40644BCB-AEBA-4A88-8098-C7E62610BAA0}" type="pres">
      <dgm:prSet presAssocID="{18DCC9BD-6824-40A4-9E59-9867AEFA3DFF}" presName="FiveNodes_1" presStyleLbl="node1" presStyleIdx="0" presStyleCnt="5">
        <dgm:presLayoutVars>
          <dgm:bulletEnabled val="1"/>
        </dgm:presLayoutVars>
      </dgm:prSet>
      <dgm:spPr/>
    </dgm:pt>
    <dgm:pt modelId="{8596F67C-3E3D-4D7B-8287-A112BB27FE69}" type="pres">
      <dgm:prSet presAssocID="{18DCC9BD-6824-40A4-9E59-9867AEFA3DFF}" presName="FiveNodes_2" presStyleLbl="node1" presStyleIdx="1" presStyleCnt="5">
        <dgm:presLayoutVars>
          <dgm:bulletEnabled val="1"/>
        </dgm:presLayoutVars>
      </dgm:prSet>
      <dgm:spPr/>
    </dgm:pt>
    <dgm:pt modelId="{DAE91450-FB06-4F6A-AF82-68876E922F45}" type="pres">
      <dgm:prSet presAssocID="{18DCC9BD-6824-40A4-9E59-9867AEFA3DFF}" presName="FiveNodes_3" presStyleLbl="node1" presStyleIdx="2" presStyleCnt="5" custScaleX="107190">
        <dgm:presLayoutVars>
          <dgm:bulletEnabled val="1"/>
        </dgm:presLayoutVars>
      </dgm:prSet>
      <dgm:spPr/>
    </dgm:pt>
    <dgm:pt modelId="{0F25CE3F-E967-4358-B5F1-90FE4CC19E9B}" type="pres">
      <dgm:prSet presAssocID="{18DCC9BD-6824-40A4-9E59-9867AEFA3DFF}" presName="FiveNodes_4" presStyleLbl="node1" presStyleIdx="3" presStyleCnt="5">
        <dgm:presLayoutVars>
          <dgm:bulletEnabled val="1"/>
        </dgm:presLayoutVars>
      </dgm:prSet>
      <dgm:spPr/>
    </dgm:pt>
    <dgm:pt modelId="{E717681B-DC87-4C70-B874-FC9ABD64A062}" type="pres">
      <dgm:prSet presAssocID="{18DCC9BD-6824-40A4-9E59-9867AEFA3DFF}" presName="FiveNodes_5" presStyleLbl="node1" presStyleIdx="4" presStyleCnt="5" custLinFactNeighborX="578" custLinFactNeighborY="4616">
        <dgm:presLayoutVars>
          <dgm:bulletEnabled val="1"/>
        </dgm:presLayoutVars>
      </dgm:prSet>
      <dgm:spPr/>
    </dgm:pt>
    <dgm:pt modelId="{6FAF4D50-A632-4373-A110-515581DDFCEB}" type="pres">
      <dgm:prSet presAssocID="{18DCC9BD-6824-40A4-9E59-9867AEFA3DFF}" presName="FiveConn_1-2" presStyleLbl="fgAccFollowNode1" presStyleIdx="0" presStyleCnt="4">
        <dgm:presLayoutVars>
          <dgm:bulletEnabled val="1"/>
        </dgm:presLayoutVars>
      </dgm:prSet>
      <dgm:spPr/>
    </dgm:pt>
    <dgm:pt modelId="{66AC8974-C688-4FAB-AC56-52231BDE5ABF}" type="pres">
      <dgm:prSet presAssocID="{18DCC9BD-6824-40A4-9E59-9867AEFA3DFF}" presName="FiveConn_2-3" presStyleLbl="fgAccFollowNode1" presStyleIdx="1" presStyleCnt="4">
        <dgm:presLayoutVars>
          <dgm:bulletEnabled val="1"/>
        </dgm:presLayoutVars>
      </dgm:prSet>
      <dgm:spPr/>
    </dgm:pt>
    <dgm:pt modelId="{AEC7701C-36CD-4429-AD3C-B6E0A0E3286F}" type="pres">
      <dgm:prSet presAssocID="{18DCC9BD-6824-40A4-9E59-9867AEFA3DFF}" presName="FiveConn_3-4" presStyleLbl="fgAccFollowNode1" presStyleIdx="2" presStyleCnt="4">
        <dgm:presLayoutVars>
          <dgm:bulletEnabled val="1"/>
        </dgm:presLayoutVars>
      </dgm:prSet>
      <dgm:spPr/>
    </dgm:pt>
    <dgm:pt modelId="{85940B01-492B-424F-88DE-67220E3C8FC3}" type="pres">
      <dgm:prSet presAssocID="{18DCC9BD-6824-40A4-9E59-9867AEFA3DFF}" presName="FiveConn_4-5" presStyleLbl="fgAccFollowNode1" presStyleIdx="3" presStyleCnt="4">
        <dgm:presLayoutVars>
          <dgm:bulletEnabled val="1"/>
        </dgm:presLayoutVars>
      </dgm:prSet>
      <dgm:spPr/>
    </dgm:pt>
    <dgm:pt modelId="{0FAD4154-2F11-4338-925D-E6589E196427}" type="pres">
      <dgm:prSet presAssocID="{18DCC9BD-6824-40A4-9E59-9867AEFA3DFF}" presName="FiveNodes_1_text" presStyleLbl="node1" presStyleIdx="4" presStyleCnt="5">
        <dgm:presLayoutVars>
          <dgm:bulletEnabled val="1"/>
        </dgm:presLayoutVars>
      </dgm:prSet>
      <dgm:spPr/>
    </dgm:pt>
    <dgm:pt modelId="{031EAEE8-5EB1-425C-89DD-61F15599DB7C}" type="pres">
      <dgm:prSet presAssocID="{18DCC9BD-6824-40A4-9E59-9867AEFA3DFF}" presName="FiveNodes_2_text" presStyleLbl="node1" presStyleIdx="4" presStyleCnt="5">
        <dgm:presLayoutVars>
          <dgm:bulletEnabled val="1"/>
        </dgm:presLayoutVars>
      </dgm:prSet>
      <dgm:spPr/>
    </dgm:pt>
    <dgm:pt modelId="{6B920FCC-927A-4724-8516-1843BC4C3D73}" type="pres">
      <dgm:prSet presAssocID="{18DCC9BD-6824-40A4-9E59-9867AEFA3DFF}" presName="FiveNodes_3_text" presStyleLbl="node1" presStyleIdx="4" presStyleCnt="5">
        <dgm:presLayoutVars>
          <dgm:bulletEnabled val="1"/>
        </dgm:presLayoutVars>
      </dgm:prSet>
      <dgm:spPr/>
    </dgm:pt>
    <dgm:pt modelId="{EE40EDF8-94CF-4061-8894-BD38ACAAE9FE}" type="pres">
      <dgm:prSet presAssocID="{18DCC9BD-6824-40A4-9E59-9867AEFA3DFF}" presName="FiveNodes_4_text" presStyleLbl="node1" presStyleIdx="4" presStyleCnt="5">
        <dgm:presLayoutVars>
          <dgm:bulletEnabled val="1"/>
        </dgm:presLayoutVars>
      </dgm:prSet>
      <dgm:spPr/>
    </dgm:pt>
    <dgm:pt modelId="{4A6E7D82-8A89-43A4-BFDA-4547A6EBD956}" type="pres">
      <dgm:prSet presAssocID="{18DCC9BD-6824-40A4-9E59-9867AEFA3DF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F4EF620C-9F6C-47B5-8ACD-19A5F09ACCAC}" type="presOf" srcId="{9A48CA25-A26C-4697-917D-3DA4B337E45C}" destId="{0F25CE3F-E967-4358-B5F1-90FE4CC19E9B}" srcOrd="0" destOrd="0" presId="urn:microsoft.com/office/officeart/2005/8/layout/vProcess5"/>
    <dgm:cxn modelId="{F8EF181A-8DB0-4580-97E3-2A85BCE121D9}" type="presOf" srcId="{3F1F78BA-CD9A-40F5-A9BC-736A05D044E8}" destId="{E717681B-DC87-4C70-B874-FC9ABD64A062}" srcOrd="0" destOrd="0" presId="urn:microsoft.com/office/officeart/2005/8/layout/vProcess5"/>
    <dgm:cxn modelId="{8063CD35-1453-4E62-9145-ED47FA46E6CC}" type="presOf" srcId="{3F1F78BA-CD9A-40F5-A9BC-736A05D044E8}" destId="{4A6E7D82-8A89-43A4-BFDA-4547A6EBD956}" srcOrd="1" destOrd="0" presId="urn:microsoft.com/office/officeart/2005/8/layout/vProcess5"/>
    <dgm:cxn modelId="{8B78AE59-2A0E-4398-9AD8-6581B26900F8}" type="presOf" srcId="{F907C077-81D2-4D67-9527-009353381EA6}" destId="{0FAD4154-2F11-4338-925D-E6589E196427}" srcOrd="1" destOrd="0" presId="urn:microsoft.com/office/officeart/2005/8/layout/vProcess5"/>
    <dgm:cxn modelId="{789D067C-2587-4460-B608-287EC5A06C5A}" type="presOf" srcId="{CCFB305D-B0C2-46A7-8BE7-1685748CAE74}" destId="{AEC7701C-36CD-4429-AD3C-B6E0A0E3286F}" srcOrd="0" destOrd="0" presId="urn:microsoft.com/office/officeart/2005/8/layout/vProcess5"/>
    <dgm:cxn modelId="{C340FB83-A0C5-47CF-A18C-0A73C1352D4F}" type="presOf" srcId="{95DAFA01-AD56-48D7-99E7-C12A9ECFA4A3}" destId="{66AC8974-C688-4FAB-AC56-52231BDE5ABF}" srcOrd="0" destOrd="0" presId="urn:microsoft.com/office/officeart/2005/8/layout/vProcess5"/>
    <dgm:cxn modelId="{81FC1484-5E3A-474A-B8D3-D9D57B9FF561}" srcId="{18DCC9BD-6824-40A4-9E59-9867AEFA3DFF}" destId="{3F1F78BA-CD9A-40F5-A9BC-736A05D044E8}" srcOrd="4" destOrd="0" parTransId="{F5DF9324-22D9-4AC6-AA39-41F368C2B4A5}" sibTransId="{CF032A9C-A886-4450-849E-692070DD40C7}"/>
    <dgm:cxn modelId="{BEEA04AA-A53F-4A5D-8E9F-9442E215D4A5}" type="presOf" srcId="{95F8F37E-E1A3-4680-9D63-CD4E8DEC61B4}" destId="{85940B01-492B-424F-88DE-67220E3C8FC3}" srcOrd="0" destOrd="0" presId="urn:microsoft.com/office/officeart/2005/8/layout/vProcess5"/>
    <dgm:cxn modelId="{FA3403AB-E568-4F41-BD9D-2372279B7F75}" type="presOf" srcId="{9A48CA25-A26C-4697-917D-3DA4B337E45C}" destId="{EE40EDF8-94CF-4061-8894-BD38ACAAE9FE}" srcOrd="1" destOrd="0" presId="urn:microsoft.com/office/officeart/2005/8/layout/vProcess5"/>
    <dgm:cxn modelId="{5CFC42B4-2509-42B6-84F2-0DE05D11A641}" srcId="{18DCC9BD-6824-40A4-9E59-9867AEFA3DFF}" destId="{F907C077-81D2-4D67-9527-009353381EA6}" srcOrd="0" destOrd="0" parTransId="{16002573-C648-4AD8-9C87-8D9E14069A15}" sibTransId="{EAC98AF3-561B-43C5-B21E-61F5FA386CBA}"/>
    <dgm:cxn modelId="{6ADF39C4-09C1-4C52-AD26-8D92A0CB2C2E}" type="presOf" srcId="{4B312CB8-21EC-4BDD-8284-2EF4563B6806}" destId="{6B920FCC-927A-4724-8516-1843BC4C3D73}" srcOrd="1" destOrd="0" presId="urn:microsoft.com/office/officeart/2005/8/layout/vProcess5"/>
    <dgm:cxn modelId="{B9E154C6-7A99-4748-89DC-B1A5CAC9A275}" srcId="{18DCC9BD-6824-40A4-9E59-9867AEFA3DFF}" destId="{B2162382-611E-4937-906D-D5AD8E069E94}" srcOrd="1" destOrd="0" parTransId="{79ABCC59-16CE-4D5C-A125-D94B34A39A1D}" sibTransId="{95DAFA01-AD56-48D7-99E7-C12A9ECFA4A3}"/>
    <dgm:cxn modelId="{A27885CC-AEC6-4235-98EF-120866D65B3C}" srcId="{18DCC9BD-6824-40A4-9E59-9867AEFA3DFF}" destId="{9A48CA25-A26C-4697-917D-3DA4B337E45C}" srcOrd="3" destOrd="0" parTransId="{C65C5804-80A4-422C-8C03-78037351F546}" sibTransId="{95F8F37E-E1A3-4680-9D63-CD4E8DEC61B4}"/>
    <dgm:cxn modelId="{3CB92FD4-4BE4-45FB-ADBC-9DA0C4F2022A}" srcId="{18DCC9BD-6824-40A4-9E59-9867AEFA3DFF}" destId="{4B312CB8-21EC-4BDD-8284-2EF4563B6806}" srcOrd="2" destOrd="0" parTransId="{A46801E6-E2F0-4384-9A73-76207E45B56E}" sibTransId="{CCFB305D-B0C2-46A7-8BE7-1685748CAE74}"/>
    <dgm:cxn modelId="{87CAEEF2-D724-4368-AFE1-F32BAE784A80}" type="presOf" srcId="{B2162382-611E-4937-906D-D5AD8E069E94}" destId="{8596F67C-3E3D-4D7B-8287-A112BB27FE69}" srcOrd="0" destOrd="0" presId="urn:microsoft.com/office/officeart/2005/8/layout/vProcess5"/>
    <dgm:cxn modelId="{96BA43F6-CDC3-414A-B66D-2EBA0F053D68}" type="presOf" srcId="{EAC98AF3-561B-43C5-B21E-61F5FA386CBA}" destId="{6FAF4D50-A632-4373-A110-515581DDFCEB}" srcOrd="0" destOrd="0" presId="urn:microsoft.com/office/officeart/2005/8/layout/vProcess5"/>
    <dgm:cxn modelId="{C03EB0F8-4FF3-4F23-B49E-121F86BF6368}" type="presOf" srcId="{F907C077-81D2-4D67-9527-009353381EA6}" destId="{40644BCB-AEBA-4A88-8098-C7E62610BAA0}" srcOrd="0" destOrd="0" presId="urn:microsoft.com/office/officeart/2005/8/layout/vProcess5"/>
    <dgm:cxn modelId="{7BD10FF9-8A5F-43B2-9978-17F4B0E28166}" type="presOf" srcId="{4B312CB8-21EC-4BDD-8284-2EF4563B6806}" destId="{DAE91450-FB06-4F6A-AF82-68876E922F45}" srcOrd="0" destOrd="0" presId="urn:microsoft.com/office/officeart/2005/8/layout/vProcess5"/>
    <dgm:cxn modelId="{413A83FD-8AA7-407C-AB0B-BB3BEF40FFDA}" type="presOf" srcId="{18DCC9BD-6824-40A4-9E59-9867AEFA3DFF}" destId="{A9360FF8-99B2-47F3-957A-2C4A6995851D}" srcOrd="0" destOrd="0" presId="urn:microsoft.com/office/officeart/2005/8/layout/vProcess5"/>
    <dgm:cxn modelId="{B66D71FE-8407-448F-BCCF-0F37E3FAFBD6}" type="presOf" srcId="{B2162382-611E-4937-906D-D5AD8E069E94}" destId="{031EAEE8-5EB1-425C-89DD-61F15599DB7C}" srcOrd="1" destOrd="0" presId="urn:microsoft.com/office/officeart/2005/8/layout/vProcess5"/>
    <dgm:cxn modelId="{EEEADD2B-8C98-4F2B-A62E-8DE22133C26E}" type="presParOf" srcId="{A9360FF8-99B2-47F3-957A-2C4A6995851D}" destId="{465AD3BB-0190-48F0-8CD2-CA2F55605FC4}" srcOrd="0" destOrd="0" presId="urn:microsoft.com/office/officeart/2005/8/layout/vProcess5"/>
    <dgm:cxn modelId="{0F7886FE-B8BA-4DFB-A45C-9D8D705F2CC0}" type="presParOf" srcId="{A9360FF8-99B2-47F3-957A-2C4A6995851D}" destId="{40644BCB-AEBA-4A88-8098-C7E62610BAA0}" srcOrd="1" destOrd="0" presId="urn:microsoft.com/office/officeart/2005/8/layout/vProcess5"/>
    <dgm:cxn modelId="{50301052-3AF1-486D-9AE9-5DADCB5B6B0B}" type="presParOf" srcId="{A9360FF8-99B2-47F3-957A-2C4A6995851D}" destId="{8596F67C-3E3D-4D7B-8287-A112BB27FE69}" srcOrd="2" destOrd="0" presId="urn:microsoft.com/office/officeart/2005/8/layout/vProcess5"/>
    <dgm:cxn modelId="{D662CA71-3D6B-4FA8-B8A3-DC23BF01DB74}" type="presParOf" srcId="{A9360FF8-99B2-47F3-957A-2C4A6995851D}" destId="{DAE91450-FB06-4F6A-AF82-68876E922F45}" srcOrd="3" destOrd="0" presId="urn:microsoft.com/office/officeart/2005/8/layout/vProcess5"/>
    <dgm:cxn modelId="{936FB968-09AF-47AC-BE6C-F33B33681A12}" type="presParOf" srcId="{A9360FF8-99B2-47F3-957A-2C4A6995851D}" destId="{0F25CE3F-E967-4358-B5F1-90FE4CC19E9B}" srcOrd="4" destOrd="0" presId="urn:microsoft.com/office/officeart/2005/8/layout/vProcess5"/>
    <dgm:cxn modelId="{40087D66-011D-485E-AA3A-C8974814BBCE}" type="presParOf" srcId="{A9360FF8-99B2-47F3-957A-2C4A6995851D}" destId="{E717681B-DC87-4C70-B874-FC9ABD64A062}" srcOrd="5" destOrd="0" presId="urn:microsoft.com/office/officeart/2005/8/layout/vProcess5"/>
    <dgm:cxn modelId="{80D3E2DF-577F-447C-801A-C55BFADC6CFD}" type="presParOf" srcId="{A9360FF8-99B2-47F3-957A-2C4A6995851D}" destId="{6FAF4D50-A632-4373-A110-515581DDFCEB}" srcOrd="6" destOrd="0" presId="urn:microsoft.com/office/officeart/2005/8/layout/vProcess5"/>
    <dgm:cxn modelId="{546056BC-3671-40AD-8ECA-B742E28CBFDF}" type="presParOf" srcId="{A9360FF8-99B2-47F3-957A-2C4A6995851D}" destId="{66AC8974-C688-4FAB-AC56-52231BDE5ABF}" srcOrd="7" destOrd="0" presId="urn:microsoft.com/office/officeart/2005/8/layout/vProcess5"/>
    <dgm:cxn modelId="{060A4BC5-35C6-40DA-882E-4E44EA4982E5}" type="presParOf" srcId="{A9360FF8-99B2-47F3-957A-2C4A6995851D}" destId="{AEC7701C-36CD-4429-AD3C-B6E0A0E3286F}" srcOrd="8" destOrd="0" presId="urn:microsoft.com/office/officeart/2005/8/layout/vProcess5"/>
    <dgm:cxn modelId="{FC7EB189-A4C9-4FD8-ADF7-CA6DCC104E6F}" type="presParOf" srcId="{A9360FF8-99B2-47F3-957A-2C4A6995851D}" destId="{85940B01-492B-424F-88DE-67220E3C8FC3}" srcOrd="9" destOrd="0" presId="urn:microsoft.com/office/officeart/2005/8/layout/vProcess5"/>
    <dgm:cxn modelId="{70A30139-C368-4CB1-8750-278E03905582}" type="presParOf" srcId="{A9360FF8-99B2-47F3-957A-2C4A6995851D}" destId="{0FAD4154-2F11-4338-925D-E6589E196427}" srcOrd="10" destOrd="0" presId="urn:microsoft.com/office/officeart/2005/8/layout/vProcess5"/>
    <dgm:cxn modelId="{AB104E9B-FE35-4BEF-A839-944E386847F0}" type="presParOf" srcId="{A9360FF8-99B2-47F3-957A-2C4A6995851D}" destId="{031EAEE8-5EB1-425C-89DD-61F15599DB7C}" srcOrd="11" destOrd="0" presId="urn:microsoft.com/office/officeart/2005/8/layout/vProcess5"/>
    <dgm:cxn modelId="{2D4764CA-3D6B-4C6C-BBCF-8894F49191C3}" type="presParOf" srcId="{A9360FF8-99B2-47F3-957A-2C4A6995851D}" destId="{6B920FCC-927A-4724-8516-1843BC4C3D73}" srcOrd="12" destOrd="0" presId="urn:microsoft.com/office/officeart/2005/8/layout/vProcess5"/>
    <dgm:cxn modelId="{D96964F6-9723-407E-AA67-6C280EDD7CDC}" type="presParOf" srcId="{A9360FF8-99B2-47F3-957A-2C4A6995851D}" destId="{EE40EDF8-94CF-4061-8894-BD38ACAAE9FE}" srcOrd="13" destOrd="0" presId="urn:microsoft.com/office/officeart/2005/8/layout/vProcess5"/>
    <dgm:cxn modelId="{EFF0EFCD-069C-42A0-85F1-E4992221C44C}" type="presParOf" srcId="{A9360FF8-99B2-47F3-957A-2C4A6995851D}" destId="{4A6E7D82-8A89-43A4-BFDA-4547A6EBD95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44BCB-AEBA-4A88-8098-C7E62610BAA0}">
      <dsp:nvSpPr>
        <dsp:cNvPr id="0" name=""/>
        <dsp:cNvSpPr/>
      </dsp:nvSpPr>
      <dsp:spPr>
        <a:xfrm>
          <a:off x="0" y="0"/>
          <a:ext cx="6754844" cy="92824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Stanovení okruhů činností, vyvolávajících náklady (mzdy, materiál, režie výrobní, správní, odbytová …)</a:t>
          </a:r>
        </a:p>
      </dsp:txBody>
      <dsp:txXfrm>
        <a:off x="27187" y="27187"/>
        <a:ext cx="5644588" cy="873874"/>
      </dsp:txXfrm>
    </dsp:sp>
    <dsp:sp modelId="{8596F67C-3E3D-4D7B-8287-A112BB27FE69}">
      <dsp:nvSpPr>
        <dsp:cNvPr id="0" name=""/>
        <dsp:cNvSpPr/>
      </dsp:nvSpPr>
      <dsp:spPr>
        <a:xfrm>
          <a:off x="504420" y="1057171"/>
          <a:ext cx="6754844" cy="92824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Volba druhů kalkulační jednice (předběžná, výsledná, strategická, prodejní, výrobní …)</a:t>
          </a:r>
        </a:p>
      </dsp:txBody>
      <dsp:txXfrm>
        <a:off x="531607" y="1084358"/>
        <a:ext cx="5592688" cy="873874"/>
      </dsp:txXfrm>
    </dsp:sp>
    <dsp:sp modelId="{DAE91450-FB06-4F6A-AF82-68876E922F45}">
      <dsp:nvSpPr>
        <dsp:cNvPr id="0" name=""/>
        <dsp:cNvSpPr/>
      </dsp:nvSpPr>
      <dsp:spPr>
        <a:xfrm>
          <a:off x="766003" y="2114342"/>
          <a:ext cx="7240517" cy="92824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* Přiřazení nákladů k aktivitám prostřednictvím jednic</a:t>
          </a:r>
        </a:p>
      </dsp:txBody>
      <dsp:txXfrm>
        <a:off x="793190" y="2141529"/>
        <a:ext cx="5998712" cy="873874"/>
      </dsp:txXfrm>
    </dsp:sp>
    <dsp:sp modelId="{0F25CE3F-E967-4358-B5F1-90FE4CC19E9B}">
      <dsp:nvSpPr>
        <dsp:cNvPr id="0" name=""/>
        <dsp:cNvSpPr/>
      </dsp:nvSpPr>
      <dsp:spPr>
        <a:xfrm>
          <a:off x="1513260" y="3171514"/>
          <a:ext cx="6754844" cy="92824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* Tvorba kalkulačního vzorce</a:t>
          </a:r>
        </a:p>
      </dsp:txBody>
      <dsp:txXfrm>
        <a:off x="1540447" y="3198701"/>
        <a:ext cx="5592688" cy="873874"/>
      </dsp:txXfrm>
    </dsp:sp>
    <dsp:sp modelId="{E717681B-DC87-4C70-B874-FC9ABD64A062}">
      <dsp:nvSpPr>
        <dsp:cNvPr id="0" name=""/>
        <dsp:cNvSpPr/>
      </dsp:nvSpPr>
      <dsp:spPr>
        <a:xfrm>
          <a:off x="2017680" y="4228685"/>
          <a:ext cx="6754844" cy="928248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Cena</a:t>
          </a:r>
        </a:p>
      </dsp:txBody>
      <dsp:txXfrm>
        <a:off x="2044867" y="4255872"/>
        <a:ext cx="5592688" cy="873874"/>
      </dsp:txXfrm>
    </dsp:sp>
    <dsp:sp modelId="{6FAF4D50-A632-4373-A110-515581DDFCEB}">
      <dsp:nvSpPr>
        <dsp:cNvPr id="0" name=""/>
        <dsp:cNvSpPr/>
      </dsp:nvSpPr>
      <dsp:spPr>
        <a:xfrm>
          <a:off x="6151482" y="678136"/>
          <a:ext cx="603361" cy="603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6287238" y="678136"/>
        <a:ext cx="331849" cy="454029"/>
      </dsp:txXfrm>
    </dsp:sp>
    <dsp:sp modelId="{66AC8974-C688-4FAB-AC56-52231BDE5ABF}">
      <dsp:nvSpPr>
        <dsp:cNvPr id="0" name=""/>
        <dsp:cNvSpPr/>
      </dsp:nvSpPr>
      <dsp:spPr>
        <a:xfrm>
          <a:off x="6655903" y="1735308"/>
          <a:ext cx="603361" cy="603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6791659" y="1735308"/>
        <a:ext cx="331849" cy="454029"/>
      </dsp:txXfrm>
    </dsp:sp>
    <dsp:sp modelId="{AEC7701C-36CD-4429-AD3C-B6E0A0E3286F}">
      <dsp:nvSpPr>
        <dsp:cNvPr id="0" name=""/>
        <dsp:cNvSpPr/>
      </dsp:nvSpPr>
      <dsp:spPr>
        <a:xfrm>
          <a:off x="7160323" y="2777008"/>
          <a:ext cx="603361" cy="603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7296079" y="2777008"/>
        <a:ext cx="331849" cy="454029"/>
      </dsp:txXfrm>
    </dsp:sp>
    <dsp:sp modelId="{85940B01-492B-424F-88DE-67220E3C8FC3}">
      <dsp:nvSpPr>
        <dsp:cNvPr id="0" name=""/>
        <dsp:cNvSpPr/>
      </dsp:nvSpPr>
      <dsp:spPr>
        <a:xfrm>
          <a:off x="7664743" y="3844494"/>
          <a:ext cx="603361" cy="60336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7800499" y="3844494"/>
        <a:ext cx="331849" cy="45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8.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Všeobecný kalkulační vzorec </a:t>
            </a:r>
          </a:p>
        </p:txBody>
      </p:sp>
      <p:pic>
        <p:nvPicPr>
          <p:cNvPr id="6" name="Obrázek 5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21049829-2B15-F65F-94A6-F7481A3A5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42" y="1434712"/>
            <a:ext cx="8220503" cy="490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1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2973028" y="5560884"/>
            <a:ext cx="689081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Jdeme si to zkusit na příkladech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75613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Nejvýznamnější nástroj ekonomického řízení.</a:t>
            </a:r>
            <a:endParaRPr lang="cs-CZ" sz="25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Propočet nákladů, marže, zisku, ceny nebo jiné hodnotové veličiny </a:t>
            </a:r>
            <a:r>
              <a:rPr lang="cs-CZ" sz="2800" b="1" dirty="0"/>
              <a:t>na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2"/>
                </a:solidFill>
              </a:rPr>
              <a:t>výrobek, práci nebo službu případně na činnost nebo operaci (kalkulační jednici).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Zobrazuje ve vzájemné souvislosti jak naturálně, tak hodnotově vyjádřenou jednotkou výkonu. Např. Kč/ks, Kč/litr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Účel kalkulace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75613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Přiřazení nákladů na kalkulační jednici. Za co náklady utrácíme? Za produkt, službu, za zakázku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Přímé náklady </a:t>
            </a:r>
            <a:r>
              <a:rPr lang="cs-CZ" sz="2800" dirty="0"/>
              <a:t>– přiřazení omezených zdrojů jednici výkonu nebo nákladovému středisku. </a:t>
            </a:r>
            <a:r>
              <a:rPr lang="cs-CZ" sz="2800" i="1" dirty="0"/>
              <a:t>Např. náklady na materiál, mzdu.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Nepřímé náklady </a:t>
            </a:r>
            <a:r>
              <a:rPr lang="cs-CZ" sz="2800" dirty="0"/>
              <a:t>- přiřazení omezených zdrojů na koncová střediska. Nelze je přiřadit na jednici výkonu (využijeme kalkulační rozvrhové základny). </a:t>
            </a:r>
            <a:r>
              <a:rPr lang="cs-CZ" sz="2800" i="1" dirty="0"/>
              <a:t>Např. nájemné, wifi atd.</a:t>
            </a:r>
            <a:endParaRPr lang="cs-CZ" sz="25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Kalkulační systém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85888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Soustava kalkulací v podniku, včetně vazeb mezi nimi.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Metodicky sjednocuje celý podnik (v různých typech podniků různý obsah).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 systému řízení nákladů alespoň </a:t>
            </a:r>
            <a:r>
              <a:rPr lang="cs-CZ" sz="2800" b="1" dirty="0"/>
              <a:t>předběžné</a:t>
            </a:r>
            <a:r>
              <a:rPr lang="cs-CZ" sz="2800" dirty="0"/>
              <a:t> a </a:t>
            </a:r>
            <a:r>
              <a:rPr lang="cs-CZ" sz="2800" b="1" dirty="0"/>
              <a:t>výsledné</a:t>
            </a:r>
            <a:r>
              <a:rPr lang="cs-CZ" sz="2800" dirty="0"/>
              <a:t> kalkulace.</a:t>
            </a:r>
            <a:endParaRPr lang="cs-CZ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Klasifikace kalkulací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434712"/>
            <a:ext cx="985888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Podle účelu jejich sestavení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Předběžná: </a:t>
            </a:r>
            <a:r>
              <a:rPr lang="cs-CZ" sz="2800" dirty="0"/>
              <a:t>před vlastním výkonem.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Výsledná: </a:t>
            </a:r>
            <a:r>
              <a:rPr lang="cs-CZ" sz="2800" dirty="0"/>
              <a:t>po skončení výroby/poskytnutí služby či zakázky.</a:t>
            </a:r>
          </a:p>
          <a:p>
            <a:endParaRPr lang="cs-CZ" sz="2800" b="1" dirty="0"/>
          </a:p>
          <a:p>
            <a:r>
              <a:rPr lang="cs-CZ" sz="2800" b="1" dirty="0">
                <a:solidFill>
                  <a:schemeClr val="accent1"/>
                </a:solidFill>
              </a:rPr>
              <a:t>Podle časového horizontu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</a:rPr>
              <a:t>Operativní: </a:t>
            </a:r>
            <a:r>
              <a:rPr lang="cs-CZ" sz="2800" dirty="0"/>
              <a:t>hledisko věcné souvislosti nákladů a výkonů.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1"/>
                </a:solidFill>
              </a:rPr>
              <a:t>Strategická: </a:t>
            </a:r>
            <a:r>
              <a:rPr lang="cs-CZ" sz="2800" dirty="0"/>
              <a:t>rozdělení omezených zdrojů, návratnost.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b="1" dirty="0">
                <a:solidFill>
                  <a:srgbClr val="00B050"/>
                </a:solidFill>
              </a:rPr>
              <a:t>Podle předmětu kalkulace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Nákupní: </a:t>
            </a:r>
            <a:r>
              <a:rPr lang="cs-CZ" sz="2800" dirty="0"/>
              <a:t>hledá nejvýhodnějšího dodavatele, materiál atd.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Prodejní: </a:t>
            </a:r>
            <a:r>
              <a:rPr lang="cs-CZ" sz="2800" dirty="0"/>
              <a:t>hledá nejvýhodnějšího odběratele.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Výrobní: </a:t>
            </a:r>
            <a:r>
              <a:rPr lang="cs-CZ" sz="2800" dirty="0"/>
              <a:t>kalkulace nákladů a ceny.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313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Postup kalkulace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067327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Stanovení okruhu činností </a:t>
            </a:r>
            <a:r>
              <a:rPr lang="cs-CZ" sz="2800" dirty="0"/>
              <a:t>vyvolávajících náklady.</a:t>
            </a:r>
          </a:p>
          <a:p>
            <a:pPr marL="514350" indent="-514350">
              <a:buFont typeface="+mj-lt"/>
              <a:buAutoNum type="arabicPeriod"/>
            </a:pPr>
            <a:endParaRPr lang="cs-CZ" sz="500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Definice kalkulační jednice</a:t>
            </a:r>
            <a:r>
              <a:rPr lang="cs-CZ" sz="2800" dirty="0"/>
              <a:t> (služba, činnost, zakázka …).</a:t>
            </a:r>
          </a:p>
          <a:p>
            <a:pPr marL="514350" indent="-514350">
              <a:buFont typeface="+mj-lt"/>
              <a:buAutoNum type="arabicPeriod"/>
            </a:pPr>
            <a:endParaRPr lang="cs-CZ" sz="500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Přiřazení nákladů zvoleným činnostem </a:t>
            </a:r>
            <a:r>
              <a:rPr lang="cs-CZ" sz="2800" dirty="0"/>
              <a:t>podle nákladové analýzy, které musí respektovat vztah k výsledné kalkulační jednici s cílem zachovat transparentnost nákladů.</a:t>
            </a:r>
          </a:p>
          <a:p>
            <a:pPr marL="514350" indent="-514350">
              <a:buFont typeface="+mj-lt"/>
              <a:buAutoNum type="arabicPeriod"/>
            </a:pPr>
            <a:endParaRPr lang="cs-CZ" sz="5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Sestavení vhodného kalkulačního vzorce </a:t>
            </a:r>
            <a:r>
              <a:rPr lang="cs-CZ" sz="2800" dirty="0"/>
              <a:t>(definice položek dle potřeb podniku), výběr vhodné metody a techniky pro rozdělení režijních nákladů a přiřazení kalkulačním jednicím.</a:t>
            </a:r>
          </a:p>
          <a:p>
            <a:pPr marL="514350" indent="-514350">
              <a:buFont typeface="+mj-lt"/>
              <a:buAutoNum type="arabicPeriod"/>
            </a:pPr>
            <a:endParaRPr lang="cs-CZ" sz="500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Vazby na rozpočtování a plánování, tvorba ceníků a cenové politiky podniku.</a:t>
            </a: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424083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82275D5-3633-D396-BFC0-4403ED71C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107184"/>
              </p:ext>
            </p:extLst>
          </p:nvPr>
        </p:nvGraphicFramePr>
        <p:xfrm>
          <a:off x="2666241" y="1434712"/>
          <a:ext cx="8772525" cy="5156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E02FB733-88EC-8273-418C-158D204D19B8}"/>
              </a:ext>
            </a:extLst>
          </p:cNvPr>
          <p:cNvSpPr txBox="1">
            <a:spLocks/>
          </p:cNvSpPr>
          <p:nvPr/>
        </p:nvSpPr>
        <p:spPr>
          <a:xfrm>
            <a:off x="513839" y="596339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Postup tvorby kalkulace a ceny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792AA64-BBA2-C6C6-496F-7F9107926ACE}"/>
              </a:ext>
            </a:extLst>
          </p:cNvPr>
          <p:cNvSpPr txBox="1"/>
          <p:nvPr/>
        </p:nvSpPr>
        <p:spPr>
          <a:xfrm>
            <a:off x="753234" y="4509253"/>
            <a:ext cx="2875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/>
              <a:t>* Volba technik a metod</a:t>
            </a:r>
          </a:p>
        </p:txBody>
      </p:sp>
    </p:spTree>
    <p:extLst>
      <p:ext uri="{BB962C8B-B14F-4D97-AF65-F5344CB8AC3E}">
        <p14:creationId xmlns:p14="http://schemas.microsoft.com/office/powerpoint/2010/main" val="4070254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Kalkulační systém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8588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Jen znalost výrobních postupů umožní objektivně přiřazovat náklady s využitím principů </a:t>
            </a:r>
            <a:r>
              <a:rPr lang="cs-CZ" sz="2800" u="sng" dirty="0"/>
              <a:t>kauzality</a:t>
            </a:r>
            <a:r>
              <a:rPr lang="cs-CZ" sz="2800" dirty="0"/>
              <a:t> (příčina a její následek).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Použití kalkulací je do jisté míry svázáno s charakterem výrobního procesu.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Neobjektivní vypovídací schopnost může mít negativní následky na hospodaření hodnoceného podnikatelského subjektu.</a:t>
            </a:r>
            <a:endParaRPr lang="cs-CZ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63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 prostým dělením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3" y="1730422"/>
            <a:ext cx="1053039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Pouze u jednodruhové produkce výrobků či nabídky služby.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Vyrábíme jeden druh výrobků – Avast: jeden antivirový software.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Poskytujeme pouze jednu službu – solárium.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Náklady na jednotku </a:t>
            </a:r>
            <a:r>
              <a:rPr lang="cs-CZ" sz="4000" b="1" dirty="0" err="1"/>
              <a:t>n</a:t>
            </a:r>
            <a:r>
              <a:rPr lang="cs-CZ" sz="4000" b="1" baseline="-25000" dirty="0" err="1"/>
              <a:t>j</a:t>
            </a:r>
            <a:r>
              <a:rPr lang="cs-CZ" sz="2800" dirty="0"/>
              <a:t> lze zjistit přímo vydělením nákladů N produkcí Q.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5400" b="1" dirty="0" err="1"/>
              <a:t>N</a:t>
            </a:r>
            <a:r>
              <a:rPr lang="cs-CZ" sz="6600" b="1" baseline="-25000" dirty="0" err="1"/>
              <a:t>j</a:t>
            </a:r>
            <a:r>
              <a:rPr lang="cs-CZ" sz="5400" b="1" baseline="-25000" dirty="0"/>
              <a:t> = </a:t>
            </a:r>
            <a:r>
              <a:rPr lang="cs-CZ" sz="5400" b="1" dirty="0"/>
              <a:t>N</a:t>
            </a:r>
            <a:r>
              <a:rPr lang="cs-CZ" sz="5400" b="1" baseline="-25000" dirty="0"/>
              <a:t> </a:t>
            </a:r>
            <a:r>
              <a:rPr lang="cs-CZ" sz="5400" b="1" baseline="-25000" dirty="0" err="1"/>
              <a:t>áklady</a:t>
            </a:r>
            <a:r>
              <a:rPr lang="cs-CZ" sz="5400" b="1" baseline="-25000" dirty="0"/>
              <a:t> </a:t>
            </a:r>
            <a:r>
              <a:rPr lang="cs-CZ" sz="5400" b="1" dirty="0"/>
              <a:t>/</a:t>
            </a:r>
            <a:r>
              <a:rPr lang="cs-CZ" sz="5400" b="1" baseline="-25000" dirty="0"/>
              <a:t> </a:t>
            </a:r>
            <a:r>
              <a:rPr lang="cs-CZ" sz="5400" b="1" dirty="0"/>
              <a:t>Q</a:t>
            </a:r>
            <a:r>
              <a:rPr lang="cs-CZ" sz="5400" b="1" baseline="-25000" dirty="0"/>
              <a:t> množství 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827932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477</Words>
  <Application>Microsoft Office PowerPoint</Application>
  <PresentationFormat>Širokoúhlá obrazovka</PresentationFormat>
  <Paragraphs>67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Nauka o podniku ~ 8.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99</cp:revision>
  <dcterms:created xsi:type="dcterms:W3CDTF">2023-10-06T10:44:44Z</dcterms:created>
  <dcterms:modified xsi:type="dcterms:W3CDTF">2023-11-19T12:43:31Z</dcterms:modified>
</cp:coreProperties>
</file>