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9" r:id="rId2"/>
    <p:sldId id="282" r:id="rId3"/>
    <p:sldId id="330" r:id="rId4"/>
    <p:sldId id="331" r:id="rId5"/>
    <p:sldId id="332" r:id="rId6"/>
    <p:sldId id="333" r:id="rId7"/>
    <p:sldId id="348" r:id="rId8"/>
    <p:sldId id="334" r:id="rId9"/>
    <p:sldId id="335" r:id="rId10"/>
    <p:sldId id="336" r:id="rId11"/>
    <p:sldId id="337" r:id="rId12"/>
    <p:sldId id="338" r:id="rId13"/>
    <p:sldId id="339" r:id="rId14"/>
    <p:sldId id="340" r:id="rId15"/>
    <p:sldId id="341" r:id="rId16"/>
    <p:sldId id="342" r:id="rId17"/>
    <p:sldId id="343" r:id="rId18"/>
    <p:sldId id="344" r:id="rId19"/>
    <p:sldId id="345" r:id="rId20"/>
    <p:sldId id="346" r:id="rId21"/>
    <p:sldId id="347" r:id="rId22"/>
  </p:sldIdLst>
  <p:sldSz cx="9144000" cy="5143500" type="screen16x9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957" autoAdjust="0"/>
  </p:normalViewPr>
  <p:slideViewPr>
    <p:cSldViewPr>
      <p:cViewPr varScale="1">
        <p:scale>
          <a:sx n="141" d="100"/>
          <a:sy n="141" d="100"/>
        </p:scale>
        <p:origin x="744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21.11.2023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</p:spPr>
        <p:txBody>
          <a:bodyPr lIns="68580" tIns="34290" rIns="68580" bIns="34290" anchor="b"/>
          <a:lstStyle>
            <a:lvl1pPr algn="ctr">
              <a:defRPr sz="45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</p:spPr>
        <p:txBody>
          <a:bodyPr lIns="68580" tIns="34290" rIns="68580" bIns="34290"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F066A928-83BD-4B3B-AB3B-789638C2D817}" type="datetime1">
              <a:rPr lang="cs-CZ" smtClean="0"/>
              <a:t>21.11.2023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3403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lIns="68580" tIns="34290" rIns="68580" bIns="34290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lIns="68580" tIns="34290" rIns="68580" bIns="3429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3E9BAEC6-A37A-4403-B919-4854A6448652}" type="datetimeFigureOut">
              <a:rPr lang="cs-CZ" smtClean="0"/>
              <a:pPr/>
              <a:t>21.11.2023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2DA23C2D-3845-4F8C-9F64-DBE4B5B8108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5671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E9BEFC-7460-43CA-ABAB-6D010B119051}" type="datetimeFigureOut">
              <a:rPr lang="cs-CZ"/>
              <a:pPr>
                <a:defRPr/>
              </a:pPr>
              <a:t>21.11.2023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062774-F072-4EF3-8435-5F5D73D0606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2223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  <p:sldLayoutId id="2147483654" r:id="rId5"/>
    <p:sldLayoutId id="2147483655" r:id="rId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393883" y="385667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500105" y="873903"/>
            <a:ext cx="3222810" cy="1712888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>
              <a:solidFill>
                <a:schemeClr val="bg1"/>
              </a:solidFill>
            </a:endParaRPr>
          </a:p>
          <a:p>
            <a:r>
              <a:rPr lang="cs-CZ" sz="3000" b="1" dirty="0">
                <a:solidFill>
                  <a:schemeClr val="bg1"/>
                </a:solidFill>
              </a:rPr>
              <a:t>Mezinárodní podnikání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4276052" y="1475003"/>
            <a:ext cx="3604568" cy="257673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  <a:cs typeface="Arial" panose="020B0604020202020204" pitchFamily="34" charset="0"/>
              </a:rPr>
              <a:t>Jaká je možnost mezinárodních aktivit?</a:t>
            </a:r>
          </a:p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  <a:cs typeface="Arial" panose="020B0604020202020204" pitchFamily="34" charset="0"/>
              </a:rPr>
              <a:t>Co jsou důvody exportu?</a:t>
            </a: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5459" y="2904565"/>
            <a:ext cx="2702859" cy="438581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cs-CZ" sz="2400" dirty="0">
                <a:solidFill>
                  <a:schemeClr val="bg1"/>
                </a:solidFill>
              </a:rPr>
              <a:t>Struktura přednášky</a:t>
            </a: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558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Způsoby vstupu na zahraniční trh</a:t>
            </a:r>
            <a:endParaRPr lang="en-US" dirty="0"/>
          </a:p>
        </p:txBody>
      </p:sp>
      <p:sp>
        <p:nvSpPr>
          <p:cNvPr id="3" name="Obdélník 2"/>
          <p:cNvSpPr/>
          <p:nvPr/>
        </p:nvSpPr>
        <p:spPr>
          <a:xfrm>
            <a:off x="755576" y="1279089"/>
            <a:ext cx="72008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Rozhodnutí o tom, jak vstoupit na zahraniční trhy, zpočátku limituje potřeba kapitálu a rozhodnutí o vlastnictví (zejména o kapitálový vstup).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b="1" dirty="0"/>
              <a:t>Nekapitálové režimy </a:t>
            </a:r>
            <a:r>
              <a:rPr lang="cs-CZ" dirty="0"/>
              <a:t>jsou formy vstupu na zahraniční trh, které nezahrnují použití kapitálu. Patří sem vývoz a smluvní dohody, jako je např. </a:t>
            </a:r>
            <a:r>
              <a:rPr lang="cs-CZ" dirty="0" err="1"/>
              <a:t>franchising</a:t>
            </a:r>
            <a:r>
              <a:rPr lang="cs-CZ" dirty="0"/>
              <a:t>. Mají tendenci odrážet relativně menší závazky vůči zahraničním trhům a snižují riziko neúspěchu. </a:t>
            </a:r>
          </a:p>
        </p:txBody>
      </p:sp>
    </p:spTree>
    <p:extLst>
      <p:ext uri="{BB962C8B-B14F-4D97-AF65-F5344CB8AC3E}">
        <p14:creationId xmlns:p14="http://schemas.microsoft.com/office/powerpoint/2010/main" val="26347423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Jiné vstupy</a:t>
            </a:r>
            <a:endParaRPr lang="en-US" dirty="0"/>
          </a:p>
        </p:txBody>
      </p:sp>
      <p:sp>
        <p:nvSpPr>
          <p:cNvPr id="3" name="Obdélník 2"/>
          <p:cNvSpPr/>
          <p:nvPr/>
        </p:nvSpPr>
        <p:spPr>
          <a:xfrm>
            <a:off x="539552" y="987574"/>
            <a:ext cx="71287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Kapitálové (přímé vstupy) jsou způsoby vstupu na zahraniční trh, které zahrnují použití kapitálu.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Zahrnují společné podniky (Joint </a:t>
            </a:r>
            <a:r>
              <a:rPr lang="cs-CZ" dirty="0" err="1"/>
              <a:t>Ventures</a:t>
            </a:r>
            <a:r>
              <a:rPr lang="cs-CZ" dirty="0"/>
              <a:t>, JV) a stoprocentní dceřiné společnosti a svědčí o relativně větších závazcích v zahraničí. </a:t>
            </a:r>
          </a:p>
        </p:txBody>
      </p:sp>
    </p:spTree>
    <p:extLst>
      <p:ext uri="{BB962C8B-B14F-4D97-AF65-F5344CB8AC3E}">
        <p14:creationId xmlns:p14="http://schemas.microsoft.com/office/powerpoint/2010/main" val="41594617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Dynamika vstupu</a:t>
            </a:r>
            <a:endParaRPr lang="en-US" dirty="0"/>
          </a:p>
        </p:txBody>
      </p:sp>
      <p:sp>
        <p:nvSpPr>
          <p:cNvPr id="3" name="Obdélník 2"/>
          <p:cNvSpPr/>
          <p:nvPr/>
        </p:nvSpPr>
        <p:spPr>
          <a:xfrm>
            <a:off x="611560" y="987574"/>
            <a:ext cx="777686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dirty="0" err="1"/>
              <a:t>Verbeke</a:t>
            </a:r>
            <a:r>
              <a:rPr lang="cs-CZ" dirty="0"/>
              <a:t> (2013) naznačuje, že existují tři související aspekty dynamiky v režimu vstupu do zahraničí, které tvoří v obchodě:</a:t>
            </a:r>
          </a:p>
          <a:p>
            <a:pPr algn="just"/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Zahraniční distributoři (nadnárodní společnosti navazují dlouhodobé vztahy s místními distributory, i když jsou dominantní v distribuční síti).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Strategičtí alianční partneři (jak si nadnárodní společnosti vybírají plně vlastněné pobočky versus aliance a rozvíjejí porozumění hlavním výhodám a rizikům spojenectví).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Fúze a akvizice (jak mohou mezinárodní fúze a akvizice vytvořit ekonomickou hodnotu pro firmu navzdory výzvám v oblasti předpojatosti managementu, správy a integrace).</a:t>
            </a:r>
          </a:p>
        </p:txBody>
      </p:sp>
    </p:spTree>
    <p:extLst>
      <p:ext uri="{BB962C8B-B14F-4D97-AF65-F5344CB8AC3E}">
        <p14:creationId xmlns:p14="http://schemas.microsoft.com/office/powerpoint/2010/main" val="2670341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</a:t>
            </a:r>
            <a:endParaRPr lang="en-US" dirty="0"/>
          </a:p>
        </p:txBody>
      </p:sp>
      <p:sp>
        <p:nvSpPr>
          <p:cNvPr id="3" name="Obdélník 2"/>
          <p:cNvSpPr/>
          <p:nvPr/>
        </p:nvSpPr>
        <p:spPr>
          <a:xfrm>
            <a:off x="467544" y="1002090"/>
            <a:ext cx="734481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err="1"/>
              <a:t>Starbucks</a:t>
            </a:r>
            <a:r>
              <a:rPr lang="cs-CZ" dirty="0"/>
              <a:t> vstupuje na některé trhy prostřednictvím </a:t>
            </a:r>
            <a:r>
              <a:rPr lang="cs-CZ" dirty="0" err="1"/>
              <a:t>franchisingu</a:t>
            </a:r>
            <a:r>
              <a:rPr lang="cs-CZ" dirty="0"/>
              <a:t>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Ve Velké Británii má více než 200 franšízovaných a licencovaných kaváren a tento počet roste.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Zamysleli jste se někdy, jak byste koupili franšízu </a:t>
            </a:r>
            <a:r>
              <a:rPr lang="cs-CZ" dirty="0" err="1"/>
              <a:t>Starbucks</a:t>
            </a:r>
            <a:r>
              <a:rPr lang="cs-CZ" dirty="0"/>
              <a:t> nebo jinou?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Podívejte se na tento odkaz a dozvíte se více o </a:t>
            </a:r>
            <a:r>
              <a:rPr lang="cs-CZ" dirty="0" err="1"/>
              <a:t>franchisingu</a:t>
            </a:r>
            <a:r>
              <a:rPr lang="cs-CZ" dirty="0"/>
              <a:t>: www.thefranchiseking.com/</a:t>
            </a:r>
            <a:r>
              <a:rPr lang="cs-CZ" dirty="0" err="1"/>
              <a:t>how</a:t>
            </a:r>
            <a:r>
              <a:rPr lang="cs-CZ" dirty="0"/>
              <a:t>-to-</a:t>
            </a:r>
            <a:r>
              <a:rPr lang="cs-CZ" dirty="0" err="1"/>
              <a:t>buy</a:t>
            </a:r>
            <a:r>
              <a:rPr lang="cs-CZ" dirty="0"/>
              <a:t>-a-</a:t>
            </a:r>
            <a:r>
              <a:rPr lang="cs-CZ" dirty="0" err="1"/>
              <a:t>starbucks</a:t>
            </a:r>
            <a:r>
              <a:rPr lang="cs-CZ" dirty="0"/>
              <a:t>-</a:t>
            </a:r>
            <a:r>
              <a:rPr lang="cs-CZ" dirty="0" err="1"/>
              <a:t>franchise</a:t>
            </a:r>
            <a:r>
              <a:rPr lang="cs-CZ" dirty="0"/>
              <a:t>. Které z </a:t>
            </a:r>
            <a:r>
              <a:rPr lang="cs-CZ" dirty="0" err="1"/>
              <a:t>franchisingových</a:t>
            </a:r>
            <a:r>
              <a:rPr lang="cs-CZ" dirty="0"/>
              <a:t> příležitostí na webu se Vám zdají zajímavé a proč?</a:t>
            </a:r>
          </a:p>
        </p:txBody>
      </p:sp>
    </p:spTree>
    <p:extLst>
      <p:ext uri="{BB962C8B-B14F-4D97-AF65-F5344CB8AC3E}">
        <p14:creationId xmlns:p14="http://schemas.microsoft.com/office/powerpoint/2010/main" val="1899990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Formy vstupu</a:t>
            </a:r>
            <a:endParaRPr lang="en-US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2838" y="825094"/>
            <a:ext cx="5578323" cy="3493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0288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Charakteristika vstupů</a:t>
            </a:r>
            <a:endParaRPr lang="en-US" dirty="0"/>
          </a:p>
        </p:txBody>
      </p:sp>
      <p:sp>
        <p:nvSpPr>
          <p:cNvPr id="3" name="Obdélník 2"/>
          <p:cNvSpPr/>
          <p:nvPr/>
        </p:nvSpPr>
        <p:spPr>
          <a:xfrm>
            <a:off x="395536" y="1347614"/>
            <a:ext cx="770485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Zapamatujme si, že Joint </a:t>
            </a:r>
            <a:r>
              <a:rPr lang="cs-CZ" dirty="0" err="1"/>
              <a:t>Ventures</a:t>
            </a:r>
            <a:r>
              <a:rPr lang="cs-CZ" dirty="0"/>
              <a:t> a smluvní dohody vytvářejí na trhu strategické aliance.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U přímého vstupu můžeme říct, že Joint </a:t>
            </a:r>
            <a:r>
              <a:rPr lang="cs-CZ" dirty="0" err="1"/>
              <a:t>Ventures</a:t>
            </a:r>
            <a:r>
              <a:rPr lang="cs-CZ" dirty="0"/>
              <a:t> lze nazvat také částečně vlastněnými pobočkami. U nepřímého vstupu lze rozlišit export, který může být přímý (vývoz jednoho zboží do více zemí) nebo nepřímý (komoditní trh – například pšenice, ropy…).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Mezi smluvní dohody můžeme zařadit </a:t>
            </a:r>
            <a:r>
              <a:rPr lang="cs-CZ" dirty="0" err="1"/>
              <a:t>franchizing</a:t>
            </a:r>
            <a:r>
              <a:rPr lang="cs-CZ" dirty="0"/>
              <a:t>, licencování, vytváření konsorcií, spolupráci ve vědě a výzkumu nebo společném marketingu.</a:t>
            </a:r>
          </a:p>
        </p:txBody>
      </p:sp>
    </p:spTree>
    <p:extLst>
      <p:ext uri="{BB962C8B-B14F-4D97-AF65-F5344CB8AC3E}">
        <p14:creationId xmlns:p14="http://schemas.microsoft.com/office/powerpoint/2010/main" val="1683177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Strategie vstupu na zahraniční trhy</a:t>
            </a:r>
            <a:endParaRPr lang="en-US" dirty="0"/>
          </a:p>
        </p:txBody>
      </p:sp>
      <p:sp>
        <p:nvSpPr>
          <p:cNvPr id="3" name="Obdélník 2"/>
          <p:cNvSpPr/>
          <p:nvPr/>
        </p:nvSpPr>
        <p:spPr>
          <a:xfrm>
            <a:off x="755576" y="987574"/>
            <a:ext cx="309634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Strategie internacionalizace a globalizace jsou řízeny průmyslovými podmínkami, jako je tomu v průmyslovém modelu konfigurace a koordinace (Porter, 1986).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Tento model staví na modelu pěti sil a koncepcích globální integrace a národní odezvy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9F15A34D-2D95-4616-96CC-CB5684D239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6016" y="1177863"/>
            <a:ext cx="4181661" cy="2787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37877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Konfigurace a koordinace</a:t>
            </a:r>
            <a:endParaRPr lang="en-US" dirty="0"/>
          </a:p>
        </p:txBody>
      </p:sp>
      <p:sp>
        <p:nvSpPr>
          <p:cNvPr id="3" name="Obdélník 2"/>
          <p:cNvSpPr/>
          <p:nvPr/>
        </p:nvSpPr>
        <p:spPr>
          <a:xfrm>
            <a:off x="467544" y="1140589"/>
            <a:ext cx="727280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Porter výslovně uznává, že koncentrace činností a geografické rozptýlení se nemusí nutně vzájemně vylučovat. 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V tomto kontextu konfigurace znamená, že se podnik pohybuje  od geograficky koncentrovaných po rozptýlený v mnoha zemích.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Každý podnik se tak musí zamyslet nad tím, kde na světě se činnost provádí a na kolika místech.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Naproti tomu koordinace sahá od nízké integrace napříč trhy až po vysokou globální koordinaci. </a:t>
            </a:r>
          </a:p>
        </p:txBody>
      </p:sp>
    </p:spTree>
    <p:extLst>
      <p:ext uri="{BB962C8B-B14F-4D97-AF65-F5344CB8AC3E}">
        <p14:creationId xmlns:p14="http://schemas.microsoft.com/office/powerpoint/2010/main" val="23239074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Strategie vstupu</a:t>
            </a:r>
            <a:endParaRPr lang="en-US" dirty="0"/>
          </a:p>
        </p:txBody>
      </p:sp>
      <p:sp>
        <p:nvSpPr>
          <p:cNvPr id="3" name="Obdélník 2"/>
          <p:cNvSpPr/>
          <p:nvPr/>
        </p:nvSpPr>
        <p:spPr>
          <a:xfrm>
            <a:off x="611560" y="987574"/>
            <a:ext cx="712879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err="1"/>
              <a:t>Tallman</a:t>
            </a:r>
            <a:r>
              <a:rPr lang="cs-CZ" dirty="0"/>
              <a:t> (2009, s. 182–189) syntetizoval strategie vstupu na trh do těchto čtyř skupin:</a:t>
            </a:r>
          </a:p>
          <a:p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Tržní strategie (nejsou nutné žádné přímé investice: včetně exportu, licencí, franšízy).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Kooperativní strategie vstupu (včetně aliancí a akciových společných podniků).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Vstup prostřednictvím akvizice (fúze „dvou rovných“ a akvizice dominantním partnerem).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Vstup do start-</a:t>
            </a:r>
            <a:r>
              <a:rPr lang="cs-CZ" dirty="0" err="1"/>
              <a:t>upu</a:t>
            </a:r>
            <a:r>
              <a:rPr lang="cs-CZ" dirty="0"/>
              <a:t> (</a:t>
            </a:r>
            <a:r>
              <a:rPr lang="cs-CZ" dirty="0" err="1"/>
              <a:t>greenfields</a:t>
            </a:r>
            <a:r>
              <a:rPr lang="cs-CZ" dirty="0"/>
              <a:t>: budování vlastních operací od nuly s celým vlastnictvím).</a:t>
            </a:r>
          </a:p>
        </p:txBody>
      </p:sp>
    </p:spTree>
    <p:extLst>
      <p:ext uri="{BB962C8B-B14F-4D97-AF65-F5344CB8AC3E}">
        <p14:creationId xmlns:p14="http://schemas.microsoft.com/office/powerpoint/2010/main" val="17548374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Výhody vstupu</a:t>
            </a:r>
            <a:endParaRPr lang="en-US" dirty="0"/>
          </a:p>
        </p:txBody>
      </p:sp>
      <p:sp>
        <p:nvSpPr>
          <p:cNvPr id="3" name="Obdélník 2"/>
          <p:cNvSpPr/>
          <p:nvPr/>
        </p:nvSpPr>
        <p:spPr>
          <a:xfrm>
            <a:off x="755576" y="1059582"/>
            <a:ext cx="705678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b="1" i="1" dirty="0"/>
              <a:t>Výhody prvního iniciátora</a:t>
            </a:r>
            <a:r>
              <a:rPr lang="cs-CZ" dirty="0"/>
              <a:t>: Výhody, které si první iniciátoři užívají, a pozdější iniciátoři ne (např. vlastnické a technologické vedení a předcházení omezeným zdrojům, např. </a:t>
            </a:r>
            <a:r>
              <a:rPr lang="cs-CZ" dirty="0" err="1"/>
              <a:t>eBay</a:t>
            </a:r>
            <a:r>
              <a:rPr lang="cs-CZ" dirty="0"/>
              <a:t> byla první společností, která provedla aukční proces online nebo Coca-Cola byla prvním výrobcem kolových nápojů).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b="1" i="1" dirty="0"/>
              <a:t>Výhody opožděného pohybu</a:t>
            </a:r>
            <a:r>
              <a:rPr lang="cs-CZ" dirty="0"/>
              <a:t>: Výhody spojené s pozdějším pohybem (např. příležitost neomezeně investovat do investic prvního tahače a řešení technologických a tržních nejistot např. čekat, až jiná automobilka vyřeší nejistoty ohledně elektrických vozidel).</a:t>
            </a:r>
          </a:p>
        </p:txBody>
      </p:sp>
    </p:spTree>
    <p:extLst>
      <p:ext uri="{BB962C8B-B14F-4D97-AF65-F5344CB8AC3E}">
        <p14:creationId xmlns:p14="http://schemas.microsoft.com/office/powerpoint/2010/main" val="2634866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70CBB9C0-3952-451F-87B6-3C604461E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9DB8AFB6-564E-486E-BF9A-6855F5478CA1}"/>
              </a:ext>
            </a:extLst>
          </p:cNvPr>
          <p:cNvSpPr/>
          <p:nvPr/>
        </p:nvSpPr>
        <p:spPr>
          <a:xfrm>
            <a:off x="827584" y="1140589"/>
            <a:ext cx="7416824" cy="22621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Jaká je motivace firem odejít do zahraničí? </a:t>
            </a:r>
          </a:p>
          <a:p>
            <a:pPr marL="285750" indent="-285750" algn="just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Proč se někteří naopak rozhodli zůstat v domácím prostředí? Podle </a:t>
            </a:r>
            <a:r>
              <a:rPr lang="cs-CZ" dirty="0" err="1">
                <a:latin typeface="Times New Roman" panose="02020603050405020304" pitchFamily="18" charset="0"/>
                <a:ea typeface="Calibri" panose="020F0502020204030204" pitchFamily="34" charset="0"/>
              </a:rPr>
              <a:t>Penga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 a </a:t>
            </a:r>
            <a:r>
              <a:rPr lang="cs-CZ" dirty="0" err="1">
                <a:latin typeface="Times New Roman" panose="02020603050405020304" pitchFamily="18" charset="0"/>
                <a:ea typeface="Calibri" panose="020F0502020204030204" pitchFamily="34" charset="0"/>
              </a:rPr>
              <a:t>Meyera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 (2019) existují v tomto ohledu dva základní faktory, které ovlivňují rozhodování: </a:t>
            </a:r>
          </a:p>
          <a:p>
            <a:pPr marL="285750" indent="-285750" algn="just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velikost firmy, </a:t>
            </a:r>
          </a:p>
          <a:p>
            <a:pPr marL="285750" indent="-285750" algn="just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velikost domácího trhu. </a:t>
            </a:r>
          </a:p>
          <a:p>
            <a:pPr algn="just">
              <a:spcAft>
                <a:spcPts val="0"/>
              </a:spcAft>
            </a:pPr>
            <a:endParaRPr lang="cs-CZ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18256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Základní strategie dle </a:t>
            </a:r>
            <a:r>
              <a:rPr lang="cs-CZ" dirty="0" err="1"/>
              <a:t>Portera</a:t>
            </a:r>
            <a:r>
              <a:rPr lang="cs-CZ" dirty="0"/>
              <a:t> </a:t>
            </a:r>
            <a:endParaRPr lang="en-US" dirty="0"/>
          </a:p>
        </p:txBody>
      </p:sp>
      <p:sp>
        <p:nvSpPr>
          <p:cNvPr id="3" name="Obdélník 2"/>
          <p:cNvSpPr/>
          <p:nvPr/>
        </p:nvSpPr>
        <p:spPr>
          <a:xfrm>
            <a:off x="539552" y="1131590"/>
            <a:ext cx="696652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FF0000"/>
                </a:solidFill>
              </a:rPr>
              <a:t>Mezinárodní strategie </a:t>
            </a:r>
            <a:r>
              <a:rPr lang="cs-CZ" dirty="0"/>
              <a:t>kladou důraz na domácí úspory z rozsahu, přičemž většina produkce je založena na domácím provozu a slouží mu, zatímco na mezinárodní trhy slouží převážně příležitostný vývoz - což vyžaduje malou mezinárodní koordinaci mezi trhy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FF0000"/>
                </a:solidFill>
              </a:rPr>
              <a:t>Strategie pro více domácností </a:t>
            </a:r>
            <a:r>
              <a:rPr lang="cs-CZ" dirty="0"/>
              <a:t>se vztahují na průmyslová odvětví s rozptýlenou konfigurací a nízkými koordinačními charakteristikami, která upřednostňují národní responzivní strategie, s aktivitami široce rozšířenými a provozovanými nezávisle - většina místních trhů je obsluhována místní produkcí.</a:t>
            </a:r>
          </a:p>
        </p:txBody>
      </p:sp>
    </p:spTree>
    <p:extLst>
      <p:ext uri="{BB962C8B-B14F-4D97-AF65-F5344CB8AC3E}">
        <p14:creationId xmlns:p14="http://schemas.microsoft.com/office/powerpoint/2010/main" val="11727507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Základní strategie dle </a:t>
            </a:r>
            <a:r>
              <a:rPr lang="cs-CZ" dirty="0" err="1"/>
              <a:t>Portera</a:t>
            </a:r>
            <a:r>
              <a:rPr lang="cs-CZ" dirty="0"/>
              <a:t> 2 </a:t>
            </a:r>
            <a:endParaRPr lang="en-US" dirty="0"/>
          </a:p>
        </p:txBody>
      </p:sp>
      <p:sp>
        <p:nvSpPr>
          <p:cNvPr id="3" name="Obdélník 2"/>
          <p:cNvSpPr/>
          <p:nvPr/>
        </p:nvSpPr>
        <p:spPr>
          <a:xfrm>
            <a:off x="539552" y="1131590"/>
            <a:ext cx="696652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FF0000"/>
                </a:solidFill>
              </a:rPr>
              <a:t>Jednoduchá globální strategie</a:t>
            </a:r>
            <a:r>
              <a:rPr lang="cs-CZ" dirty="0"/>
              <a:t> se týká průmyslových odvětví náchylných k vysoké koncentraci a vysoké koordinaci, v nichž jsou činnosti často soustředěny na domácím trhu a dalších významných trzích - kombinují výhody umístění s úsporami z rozsahu a jsou koordinovány napříč trhy.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FF0000"/>
                </a:solidFill>
              </a:rPr>
              <a:t>Komplexní globální integrace</a:t>
            </a:r>
            <a:r>
              <a:rPr lang="cs-CZ" dirty="0"/>
              <a:t> se týká průmyslových odvětví s rozptýlenou konfigurací a vysokou koordinací - zde manažeři vyvažují požadavky na efektivitu s požadavky z místa na přizpůsobení a výhody komparativní výhody z umístění různých fází výroby na různých místech.</a:t>
            </a:r>
          </a:p>
        </p:txBody>
      </p:sp>
    </p:spTree>
    <p:extLst>
      <p:ext uri="{BB962C8B-B14F-4D97-AF65-F5344CB8AC3E}">
        <p14:creationId xmlns:p14="http://schemas.microsoft.com/office/powerpoint/2010/main" val="2875872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Motivace</a:t>
            </a:r>
            <a:endParaRPr lang="en-US" dirty="0"/>
          </a:p>
        </p:txBody>
      </p:sp>
      <p:sp>
        <p:nvSpPr>
          <p:cNvPr id="3" name="Obdélník 2"/>
          <p:cNvSpPr/>
          <p:nvPr/>
        </p:nvSpPr>
        <p:spPr>
          <a:xfrm>
            <a:off x="611560" y="1417588"/>
            <a:ext cx="784887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Velké podniky na malém domácím trhu budou pravděpodobně nadšenějšími internacionály, avšak na druhé straně spektra jsou malé podniky na velkém domácím trhu, u nichž je pravděpodobné, že zůstanou doma nebo budou „příležitostnými internacionály“ kvůli své relativně špatné zdrojové základně a velké velikosti jejich domácího trhu.</a:t>
            </a:r>
          </a:p>
        </p:txBody>
      </p:sp>
    </p:spTree>
    <p:extLst>
      <p:ext uri="{BB962C8B-B14F-4D97-AF65-F5344CB8AC3E}">
        <p14:creationId xmlns:p14="http://schemas.microsoft.com/office/powerpoint/2010/main" val="2715522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Obdélník 2"/>
          <p:cNvSpPr/>
          <p:nvPr/>
        </p:nvSpPr>
        <p:spPr>
          <a:xfrm>
            <a:off x="539552" y="1279089"/>
            <a:ext cx="7704856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sz="2200" dirty="0"/>
              <a:t>Vstup na zahraniční trh zahrnuje strategická rozhodnutí o tom, kde, jak a kdy vstoupit na zahraniční trh. Podle </a:t>
            </a:r>
            <a:r>
              <a:rPr lang="cs-CZ" sz="2200" dirty="0" err="1"/>
              <a:t>Penga</a:t>
            </a:r>
            <a:r>
              <a:rPr lang="cs-CZ" sz="2200" dirty="0"/>
              <a:t> a </a:t>
            </a:r>
            <a:r>
              <a:rPr lang="cs-CZ" sz="2200" dirty="0" err="1"/>
              <a:t>Meyera</a:t>
            </a:r>
            <a:r>
              <a:rPr lang="cs-CZ" sz="2200" dirty="0"/>
              <a:t> (2019) je základem každého rozhodnutí soubor strategických úvah, které zahrnují tři oblasti:</a:t>
            </a:r>
          </a:p>
          <a:p>
            <a:pPr algn="just"/>
            <a:r>
              <a:rPr lang="cs-CZ" sz="2200" dirty="0"/>
              <a:t>•	</a:t>
            </a:r>
            <a:r>
              <a:rPr lang="cs-CZ" sz="2200" i="1" dirty="0"/>
              <a:t>úvahy o míře konkurenceschopnosti, </a:t>
            </a:r>
          </a:p>
          <a:p>
            <a:pPr algn="just"/>
            <a:r>
              <a:rPr lang="cs-CZ" sz="2200" i="1" dirty="0"/>
              <a:t>•	úvahy o konkrétních aktivech založených na zdrojích, </a:t>
            </a:r>
          </a:p>
          <a:p>
            <a:pPr algn="just"/>
            <a:r>
              <a:rPr lang="cs-CZ" sz="2200" i="1" dirty="0"/>
              <a:t>•	úvahy o rizicích zemí.</a:t>
            </a:r>
          </a:p>
        </p:txBody>
      </p:sp>
    </p:spTree>
    <p:extLst>
      <p:ext uri="{BB962C8B-B14F-4D97-AF65-F5344CB8AC3E}">
        <p14:creationId xmlns:p14="http://schemas.microsoft.com/office/powerpoint/2010/main" val="2341169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768752" cy="507703"/>
          </a:xfrm>
        </p:spPr>
        <p:txBody>
          <a:bodyPr/>
          <a:lstStyle/>
          <a:p>
            <a:r>
              <a:rPr lang="en-US" dirty="0" err="1"/>
              <a:t>Faktory</a:t>
            </a:r>
            <a:r>
              <a:rPr lang="en-US" dirty="0"/>
              <a:t> </a:t>
            </a:r>
            <a:r>
              <a:rPr lang="en-US" dirty="0" err="1"/>
              <a:t>ovlivňující</a:t>
            </a:r>
            <a:r>
              <a:rPr lang="en-US" dirty="0"/>
              <a:t> </a:t>
            </a:r>
            <a:r>
              <a:rPr lang="en-US" dirty="0" err="1"/>
              <a:t>vstup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zahraniční</a:t>
            </a:r>
            <a:r>
              <a:rPr lang="en-US" dirty="0"/>
              <a:t> </a:t>
            </a:r>
            <a:r>
              <a:rPr lang="en-US" dirty="0" err="1"/>
              <a:t>trh</a:t>
            </a:r>
            <a:endParaRPr lang="en-US" dirty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1331135"/>
              </p:ext>
            </p:extLst>
          </p:nvPr>
        </p:nvGraphicFramePr>
        <p:xfrm>
          <a:off x="628650" y="1275607"/>
          <a:ext cx="7886700" cy="2743200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26294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294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278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7929">
                <a:tc gridSpan="3"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800" spc="-30" dirty="0">
                          <a:effectLst/>
                        </a:rPr>
                        <a:t>Vstup na zahraniční trh (kde, jak, kdy)</a:t>
                      </a:r>
                      <a:endParaRPr lang="en-GB" sz="1800" spc="-3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5858"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800" spc="-30" dirty="0">
                          <a:effectLst/>
                        </a:rPr>
                        <a:t>Rozhodnutí o riziku země</a:t>
                      </a:r>
                      <a:endParaRPr lang="en-GB" sz="1800" spc="-30" dirty="0">
                        <a:effectLst/>
                      </a:endParaRPr>
                    </a:p>
                    <a:p>
                      <a:pPr marL="0" indent="0" algn="ctr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800" spc="-30" dirty="0">
                          <a:effectLst/>
                        </a:rPr>
                        <a:t> </a:t>
                      </a:r>
                      <a:endParaRPr lang="en-GB" sz="1800" spc="-3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800" spc="-30" dirty="0">
                          <a:effectLst/>
                        </a:rPr>
                        <a:t>Dostupnost zdrojů založená na</a:t>
                      </a:r>
                      <a:endParaRPr lang="en-GB" sz="1800" spc="-30" dirty="0">
                        <a:effectLst/>
                      </a:endParaRPr>
                    </a:p>
                    <a:p>
                      <a:pPr marL="0" indent="0" algn="ctr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800" spc="-30" dirty="0">
                          <a:effectLst/>
                        </a:rPr>
                        <a:t> </a:t>
                      </a:r>
                      <a:endParaRPr lang="en-GB" sz="1800" spc="-3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800" spc="-30">
                          <a:effectLst/>
                        </a:rPr>
                        <a:t>Míra konkurenceschopnosti</a:t>
                      </a:r>
                      <a:endParaRPr lang="en-GB" sz="1800" spc="-3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07575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cs-CZ" sz="1800" spc="-30">
                          <a:effectLst/>
                        </a:rPr>
                        <a:t>regulace podnikání</a:t>
                      </a:r>
                      <a:endParaRPr lang="en-GB" sz="1800" spc="-30">
                        <a:effectLst/>
                      </a:endParaRPr>
                    </a:p>
                    <a:p>
                      <a:pPr marL="0" lvl="0" indent="0" algn="ctr"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cs-CZ" sz="1800" spc="-30">
                          <a:effectLst/>
                        </a:rPr>
                        <a:t>obchodní bariéry</a:t>
                      </a:r>
                      <a:endParaRPr lang="en-GB" sz="1800" spc="-30">
                        <a:effectLst/>
                      </a:endParaRPr>
                    </a:p>
                    <a:p>
                      <a:pPr marL="0" lvl="0" indent="0" algn="ctr"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cs-CZ" sz="1800" spc="-30">
                          <a:effectLst/>
                        </a:rPr>
                        <a:t>kulturní rizika</a:t>
                      </a:r>
                      <a:endParaRPr lang="en-GB" sz="1800" spc="-30">
                        <a:effectLst/>
                      </a:endParaRPr>
                    </a:p>
                    <a:p>
                      <a:pPr marL="0" lvl="0" indent="0" algn="ctr"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cs-CZ" sz="1800" spc="-30">
                          <a:effectLst/>
                        </a:rPr>
                        <a:t>měnová rizika</a:t>
                      </a:r>
                      <a:endParaRPr lang="en-GB" sz="1800" spc="-30">
                        <a:effectLst/>
                      </a:endParaRPr>
                    </a:p>
                    <a:p>
                      <a:pPr marL="0" lvl="0" indent="0" algn="ctr"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cs-CZ" sz="1800" spc="-30">
                          <a:effectLst/>
                        </a:rPr>
                        <a:t>politická rizika</a:t>
                      </a:r>
                      <a:endParaRPr lang="en-GB" sz="1800" spc="-30">
                        <a:effectLst/>
                      </a:endParaRPr>
                    </a:p>
                    <a:p>
                      <a:pPr marL="0" indent="0" algn="ctr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800" spc="-30">
                          <a:effectLst/>
                        </a:rPr>
                        <a:t> </a:t>
                      </a:r>
                      <a:endParaRPr lang="en-GB" sz="1800" spc="-3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cs-CZ" sz="1800" spc="-30" dirty="0">
                          <a:effectLst/>
                        </a:rPr>
                        <a:t>regulace podnikání</a:t>
                      </a:r>
                      <a:endParaRPr lang="en-GB" sz="1800" spc="-30" dirty="0">
                        <a:effectLst/>
                      </a:endParaRPr>
                    </a:p>
                    <a:p>
                      <a:pPr marL="0" lvl="0" indent="0" algn="ctr"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cs-CZ" sz="1800" spc="-30" dirty="0">
                          <a:effectLst/>
                        </a:rPr>
                        <a:t>obchodní bariéry</a:t>
                      </a:r>
                      <a:endParaRPr lang="en-GB" sz="1800" spc="-30" dirty="0">
                        <a:effectLst/>
                      </a:endParaRPr>
                    </a:p>
                    <a:p>
                      <a:pPr marL="0" lvl="0" indent="0" algn="ctr"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cs-CZ" sz="1800" spc="-30" dirty="0">
                          <a:effectLst/>
                        </a:rPr>
                        <a:t>kulturní rizika</a:t>
                      </a:r>
                      <a:endParaRPr lang="en-GB" sz="1800" spc="-30" dirty="0">
                        <a:effectLst/>
                      </a:endParaRPr>
                    </a:p>
                    <a:p>
                      <a:pPr marL="0" lvl="0" indent="0" algn="ctr"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cs-CZ" sz="1800" spc="-30" dirty="0">
                          <a:effectLst/>
                        </a:rPr>
                        <a:t>měnová rizika</a:t>
                      </a:r>
                      <a:endParaRPr lang="en-GB" sz="1800" spc="-30" dirty="0">
                        <a:effectLst/>
                      </a:endParaRPr>
                    </a:p>
                    <a:p>
                      <a:pPr marL="0" lvl="0" indent="0" algn="ctr"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cs-CZ" sz="1800" spc="-30" dirty="0">
                          <a:effectLst/>
                        </a:rPr>
                        <a:t>politická rizika</a:t>
                      </a:r>
                      <a:endParaRPr lang="en-GB" sz="1800" spc="-30" dirty="0">
                        <a:effectLst/>
                      </a:endParaRPr>
                    </a:p>
                    <a:p>
                      <a:pPr marL="0" indent="0" algn="ctr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800" spc="-30" dirty="0">
                          <a:effectLst/>
                        </a:rPr>
                        <a:t> </a:t>
                      </a:r>
                      <a:endParaRPr lang="en-GB" sz="1800" spc="-3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cs-CZ" sz="1800" spc="-30" dirty="0">
                          <a:effectLst/>
                        </a:rPr>
                        <a:t>rivalita mezi podniky</a:t>
                      </a:r>
                      <a:endParaRPr lang="en-GB" sz="1800" spc="-30" dirty="0">
                        <a:effectLst/>
                      </a:endParaRPr>
                    </a:p>
                    <a:p>
                      <a:pPr marL="0" lvl="0" indent="0" algn="ctr"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cs-CZ" sz="1800" spc="-30" dirty="0">
                          <a:effectLst/>
                        </a:rPr>
                        <a:t>vstupní bariéry</a:t>
                      </a:r>
                      <a:endParaRPr lang="en-GB" sz="1800" spc="-30" dirty="0">
                        <a:effectLst/>
                      </a:endParaRPr>
                    </a:p>
                    <a:p>
                      <a:pPr marL="0" lvl="0" indent="0" algn="ctr"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cs-CZ" sz="1800" spc="-30" dirty="0">
                          <a:effectLst/>
                        </a:rPr>
                        <a:t>vyjednávací síla dodavatelů</a:t>
                      </a:r>
                      <a:endParaRPr lang="en-GB" sz="1800" spc="-30" dirty="0">
                        <a:effectLst/>
                      </a:endParaRPr>
                    </a:p>
                    <a:p>
                      <a:pPr marL="0" lvl="0" indent="0" algn="ctr"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cs-CZ" sz="1800" spc="-30" dirty="0">
                          <a:effectLst/>
                        </a:rPr>
                        <a:t>vyjednávací síla odběratelů</a:t>
                      </a:r>
                      <a:endParaRPr lang="en-GB" sz="1800" spc="-30" dirty="0">
                        <a:effectLst/>
                      </a:endParaRPr>
                    </a:p>
                    <a:p>
                      <a:pPr marL="0" lvl="0" indent="0" algn="ctr"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cs-CZ" sz="1800" spc="-30" dirty="0">
                          <a:effectLst/>
                        </a:rPr>
                        <a:t>substituty</a:t>
                      </a:r>
                      <a:endParaRPr lang="en-GB" sz="1800" spc="-30" dirty="0">
                        <a:effectLst/>
                      </a:endParaRPr>
                    </a:p>
                    <a:p>
                      <a:pPr marL="0" indent="0" algn="ctr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cs-CZ" sz="1800" spc="-30" dirty="0">
                          <a:effectLst/>
                        </a:rPr>
                        <a:t> </a:t>
                      </a:r>
                      <a:endParaRPr lang="en-GB" sz="1800" spc="-3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55920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Na jaký trh vstoupit a jak</a:t>
            </a:r>
            <a:endParaRPr lang="en-US" dirty="0"/>
          </a:p>
        </p:txBody>
      </p:sp>
      <p:sp>
        <p:nvSpPr>
          <p:cNvPr id="3" name="Obdélník 2"/>
          <p:cNvSpPr/>
          <p:nvPr/>
        </p:nvSpPr>
        <p:spPr>
          <a:xfrm>
            <a:off x="467544" y="1131590"/>
            <a:ext cx="763284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b="1" dirty="0"/>
              <a:t>Specifické výhody umístění a strategické cíle</a:t>
            </a:r>
            <a:r>
              <a:rPr lang="cs-CZ" dirty="0"/>
              <a:t>. Příznivá místa v určitých zemích mohou firmám, které tam působí, poskytnout konkrétní výhody. Je třeba je sladit se strategickými cíli: hledáním zdrojů, trhu, efektivity nebo inovací.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b="1" dirty="0"/>
              <a:t>Kulturní či institucionální vzdálenosti a místa zahraničního vstupu</a:t>
            </a:r>
            <a:r>
              <a:rPr lang="cs-CZ" dirty="0"/>
              <a:t>. Kulturní vzdá-lenost můžeme definovat jako rozdíl mezi dvěma kulturami v určitých identifikovatelných dimenzích, jako je individualismus nebo maskulinita.</a:t>
            </a:r>
          </a:p>
        </p:txBody>
      </p:sp>
    </p:spTree>
    <p:extLst>
      <p:ext uri="{BB962C8B-B14F-4D97-AF65-F5344CB8AC3E}">
        <p14:creationId xmlns:p14="http://schemas.microsoft.com/office/powerpoint/2010/main" val="22039318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52EA263-8C02-42D3-B0AF-D9516A059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E172FA9D-DD90-42DD-8054-C571BBD5A55D}"/>
              </a:ext>
            </a:extLst>
          </p:cNvPr>
          <p:cNvSpPr txBox="1"/>
          <p:nvPr/>
        </p:nvSpPr>
        <p:spPr>
          <a:xfrm>
            <a:off x="683568" y="1131590"/>
            <a:ext cx="662473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3000" dirty="0"/>
              <a:t>Kde najdeme informace o riziku země?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3000" dirty="0"/>
              <a:t>Kde najdeme informace o rozdílech v kultuře?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BF8BBD9C-ED8B-406E-84FB-0906352A1E1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2211710"/>
            <a:ext cx="2931790" cy="2304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28372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Myšlenkové směry</a:t>
            </a:r>
            <a:endParaRPr lang="en-US" dirty="0"/>
          </a:p>
        </p:txBody>
      </p:sp>
      <p:sp>
        <p:nvSpPr>
          <p:cNvPr id="3" name="Obdélník 2"/>
          <p:cNvSpPr/>
          <p:nvPr/>
        </p:nvSpPr>
        <p:spPr>
          <a:xfrm>
            <a:off x="611560" y="1275606"/>
            <a:ext cx="712879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dirty="0"/>
              <a:t>V této souvislosti se objevily dva myšlenkové směry týkající se konceptů vzdálenosti a mezinárodního obchodu.</a:t>
            </a:r>
          </a:p>
          <a:p>
            <a:pPr algn="just"/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FF0000"/>
                </a:solidFill>
              </a:rPr>
              <a:t>Kulturní blízkost</a:t>
            </a:r>
            <a:r>
              <a:rPr lang="cs-CZ" dirty="0"/>
              <a:t>.  Tento přístup tvrdí, že firmy vstoupí do kulturně podobných zemí během své první etapy internacionalizace a že mohou získat větší důvěru ve vstup do kulturně vzdálených zemí v pozdějších fázích (</a:t>
            </a:r>
            <a:r>
              <a:rPr lang="cs-CZ" dirty="0" err="1"/>
              <a:t>Peng</a:t>
            </a:r>
            <a:r>
              <a:rPr lang="cs-CZ" dirty="0"/>
              <a:t> a </a:t>
            </a:r>
            <a:r>
              <a:rPr lang="cs-CZ" dirty="0" err="1"/>
              <a:t>Meyer</a:t>
            </a:r>
            <a:r>
              <a:rPr lang="cs-CZ" dirty="0"/>
              <a:t>, 2019).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FF0000"/>
                </a:solidFill>
              </a:rPr>
              <a:t>Trhy a efektivita</a:t>
            </a:r>
            <a:r>
              <a:rPr lang="cs-CZ" dirty="0"/>
              <a:t>. Režim vstupu a načasování jsou také zásadní, jako jsou trhy a efektivita, jsou důležitější než kulturní a institucionální úvahy.</a:t>
            </a:r>
          </a:p>
        </p:txBody>
      </p:sp>
    </p:spTree>
    <p:extLst>
      <p:ext uri="{BB962C8B-B14F-4D97-AF65-F5344CB8AC3E}">
        <p14:creationId xmlns:p14="http://schemas.microsoft.com/office/powerpoint/2010/main" val="658823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Motivy</a:t>
            </a:r>
            <a:r>
              <a:rPr lang="en-US" dirty="0"/>
              <a:t> </a:t>
            </a:r>
            <a:r>
              <a:rPr lang="en-US" dirty="0" err="1"/>
              <a:t>vstupu</a:t>
            </a:r>
            <a:br>
              <a:rPr lang="en-US" dirty="0"/>
            </a:br>
            <a:endParaRPr lang="en-US" dirty="0"/>
          </a:p>
        </p:txBody>
      </p:sp>
      <p:sp>
        <p:nvSpPr>
          <p:cNvPr id="3" name="Obdélník 2"/>
          <p:cNvSpPr/>
          <p:nvPr/>
        </p:nvSpPr>
        <p:spPr>
          <a:xfrm>
            <a:off x="611560" y="915566"/>
            <a:ext cx="6768752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Hledání naturálních zdrojů – motivací k obchodování je vlastnictví přírodních zdrojů a využití dopravy či komunikací k tomu, aby se dostaly ke koncovým zákazníkům (např. dodávky plynu).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Hledání nových trhů – motivací je vidina silné poptávky na trhu po určitém zboží a ochota zákazníků si za ně zaplatit.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Hledání efektivnosti – motivací jsou úspory z rozsahu a úspory nákladů výroby či na pracovní sílu. (výroba textilu v Bangladéši)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Hledání inovací – motivace je spolupráce s inovativními partnery, podniky a univerzitami na společných projektech.</a:t>
            </a:r>
          </a:p>
        </p:txBody>
      </p:sp>
    </p:spTree>
    <p:extLst>
      <p:ext uri="{BB962C8B-B14F-4D97-AF65-F5344CB8AC3E}">
        <p14:creationId xmlns:p14="http://schemas.microsoft.com/office/powerpoint/2010/main" val="657397536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2464</TotalTime>
  <Words>1319</Words>
  <Application>Microsoft Office PowerPoint</Application>
  <PresentationFormat>Předvádění na obrazovce (16:9)</PresentationFormat>
  <Paragraphs>103</Paragraphs>
  <Slides>21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6" baseType="lpstr">
      <vt:lpstr>Arial</vt:lpstr>
      <vt:lpstr>Calibri</vt:lpstr>
      <vt:lpstr>Symbol</vt:lpstr>
      <vt:lpstr>Times New Roman</vt:lpstr>
      <vt:lpstr>SLU</vt:lpstr>
      <vt:lpstr>Prezentace aplikace PowerPoint</vt:lpstr>
      <vt:lpstr>Prezentace aplikace PowerPoint</vt:lpstr>
      <vt:lpstr>Motivace</vt:lpstr>
      <vt:lpstr>Prezentace aplikace PowerPoint</vt:lpstr>
      <vt:lpstr>Faktory ovlivňující vstup na zahraniční trh</vt:lpstr>
      <vt:lpstr>Na jaký trh vstoupit a jak</vt:lpstr>
      <vt:lpstr>Prezentace aplikace PowerPoint</vt:lpstr>
      <vt:lpstr>Myšlenkové směry</vt:lpstr>
      <vt:lpstr>Motivy vstupu </vt:lpstr>
      <vt:lpstr>Způsoby vstupu na zahraniční trh</vt:lpstr>
      <vt:lpstr>Jiné vstupy</vt:lpstr>
      <vt:lpstr>Dynamika vstupu</vt:lpstr>
      <vt:lpstr>Příklad</vt:lpstr>
      <vt:lpstr>Formy vstupu</vt:lpstr>
      <vt:lpstr>Charakteristika vstupů</vt:lpstr>
      <vt:lpstr>Strategie vstupu na zahraniční trhy</vt:lpstr>
      <vt:lpstr>Konfigurace a koordinace</vt:lpstr>
      <vt:lpstr>Strategie vstupu</vt:lpstr>
      <vt:lpstr>Výhody vstupu</vt:lpstr>
      <vt:lpstr>Základní strategie dle Portera </vt:lpstr>
      <vt:lpstr>Základní strategie dle Portera 2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s2</cp:lastModifiedBy>
  <cp:revision>66</cp:revision>
  <cp:lastPrinted>2018-03-27T09:30:31Z</cp:lastPrinted>
  <dcterms:created xsi:type="dcterms:W3CDTF">2016-07-06T15:42:34Z</dcterms:created>
  <dcterms:modified xsi:type="dcterms:W3CDTF">2023-11-21T13:26:47Z</dcterms:modified>
</cp:coreProperties>
</file>