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340" r:id="rId3"/>
    <p:sldId id="347" r:id="rId4"/>
    <p:sldId id="348" r:id="rId5"/>
    <p:sldId id="361" r:id="rId6"/>
    <p:sldId id="349" r:id="rId7"/>
    <p:sldId id="350" r:id="rId8"/>
    <p:sldId id="351" r:id="rId9"/>
    <p:sldId id="364" r:id="rId10"/>
    <p:sldId id="360" r:id="rId11"/>
    <p:sldId id="362" r:id="rId12"/>
    <p:sldId id="363" r:id="rId13"/>
    <p:sldId id="365" r:id="rId14"/>
    <p:sldId id="366" r:id="rId15"/>
    <p:sldId id="367" r:id="rId16"/>
    <p:sldId id="368" r:id="rId17"/>
    <p:sldId id="369" r:id="rId18"/>
    <p:sldId id="370" r:id="rId19"/>
  </p:sldIdLst>
  <p:sldSz cx="9144000" cy="5143500" type="screen16x9"/>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07871"/>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Styl Středně sytá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Bez stylu, mřížka tabulky">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Styl Světlá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Styl Světlá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49" autoAdjust="0"/>
    <p:restoredTop sz="94660"/>
  </p:normalViewPr>
  <p:slideViewPr>
    <p:cSldViewPr>
      <p:cViewPr varScale="1">
        <p:scale>
          <a:sx n="141" d="100"/>
          <a:sy n="141" d="100"/>
        </p:scale>
        <p:origin x="144" y="19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D4954F75-53B8-494E-9CAC-FA5464EAA3D2}" type="datetimeFigureOut">
              <a:rPr lang="cs-CZ" smtClean="0"/>
              <a:t>20.10.2022</a:t>
            </a:fld>
            <a:endParaRPr lang="cs-CZ"/>
          </a:p>
        </p:txBody>
      </p:sp>
      <p:sp>
        <p:nvSpPr>
          <p:cNvPr id="4" name="Zástupný symbol pro zápatí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253ABF00-4210-4AC7-93DD-E53A328AF982}" type="slidenum">
              <a:rPr lang="cs-CZ" smtClean="0"/>
              <a:t>‹#›</a:t>
            </a:fld>
            <a:endParaRPr lang="cs-CZ"/>
          </a:p>
        </p:txBody>
      </p:sp>
    </p:spTree>
    <p:extLst>
      <p:ext uri="{BB962C8B-B14F-4D97-AF65-F5344CB8AC3E}">
        <p14:creationId xmlns:p14="http://schemas.microsoft.com/office/powerpoint/2010/main" val="34464405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A6097986-0C26-47DE-8982-7AD2B6842259}" type="datetimeFigureOut">
              <a:rPr lang="cs-CZ" smtClean="0"/>
              <a:t>20.10.2022</a:t>
            </a:fld>
            <a:endParaRPr lang="cs-CZ" dirty="0"/>
          </a:p>
        </p:txBody>
      </p:sp>
      <p:sp>
        <p:nvSpPr>
          <p:cNvPr id="4" name="Zástupný symbol pro obrázek snímku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dirty="0"/>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dirty="0">
                <a:cs typeface="Times New Roman" panose="02020603050405020304" pitchFamily="18" charset="0"/>
              </a:rPr>
              <a:t>Prostor pro doplňující informace, poznámky</a:t>
            </a: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215516"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395536" y="2067694"/>
            <a:ext cx="5112568" cy="864096"/>
          </a:xfrm>
          <a:prstGeom prst="rect">
            <a:avLst/>
          </a:prstGeom>
        </p:spPr>
        <p:txBody>
          <a:bodyPr anchor="t">
            <a:normAutofit/>
          </a:bodyPr>
          <a:lstStyle/>
          <a:p>
            <a:pPr>
              <a:spcBef>
                <a:spcPts val="0"/>
              </a:spcBef>
              <a:defRPr/>
            </a:pPr>
            <a:r>
              <a:rPr lang="cs-CZ" b="1" dirty="0">
                <a:solidFill>
                  <a:schemeClr val="bg1"/>
                </a:solidFill>
                <a:latin typeface="Arial" pitchFamily="34" charset="0"/>
                <a:cs typeface="Arial" pitchFamily="34" charset="0"/>
              </a:rPr>
              <a:t>Podnikání</a:t>
            </a:r>
          </a:p>
        </p:txBody>
      </p:sp>
      <p:sp>
        <p:nvSpPr>
          <p:cNvPr id="13" name="Podnadpis 2"/>
          <p:cNvSpPr txBox="1">
            <a:spLocks/>
          </p:cNvSpPr>
          <p:nvPr/>
        </p:nvSpPr>
        <p:spPr>
          <a:xfrm>
            <a:off x="6372200" y="4371950"/>
            <a:ext cx="2556284" cy="64807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sk-SK" altLang="cs-CZ" sz="1600" b="1" dirty="0">
                <a:solidFill>
                  <a:srgbClr val="307871"/>
                </a:solidFill>
                <a:latin typeface="Times New Roman" panose="02020603050405020304" pitchFamily="18" charset="0"/>
                <a:cs typeface="Times New Roman" panose="02020603050405020304" pitchFamily="18" charset="0"/>
              </a:rPr>
              <a:t>Dominik Salat</a:t>
            </a:r>
            <a:br>
              <a:rPr lang="en-GB" altLang="cs-CZ" sz="1600" b="1" dirty="0">
                <a:solidFill>
                  <a:srgbClr val="307871"/>
                </a:solidFill>
                <a:latin typeface="Times New Roman" panose="02020603050405020304" pitchFamily="18" charset="0"/>
                <a:cs typeface="Times New Roman" panose="02020603050405020304" pitchFamily="18" charset="0"/>
              </a:rPr>
            </a:br>
            <a:r>
              <a:rPr lang="sk-SK" altLang="cs-CZ" sz="1050" dirty="0">
                <a:solidFill>
                  <a:srgbClr val="307871"/>
                </a:solidFill>
                <a:cs typeface="Times New Roman" panose="02020603050405020304" pitchFamily="18" charset="0"/>
              </a:rPr>
              <a:t>salat</a:t>
            </a:r>
            <a:r>
              <a:rPr lang="cs-CZ" sz="1050" dirty="0">
                <a:solidFill>
                  <a:srgbClr val="307871"/>
                </a:solidFill>
              </a:rPr>
              <a:t>@opf.slu.cz</a:t>
            </a:r>
            <a:endParaRPr lang="cs-CZ" altLang="cs-CZ" sz="1600" dirty="0">
              <a:solidFill>
                <a:srgbClr val="307871"/>
              </a:solidFill>
              <a:cs typeface="Times New Roman" panose="02020603050405020304" pitchFamily="18" charset="0"/>
            </a:endParaRPr>
          </a:p>
          <a:p>
            <a:pPr algn="r"/>
            <a:endParaRPr lang="cs-CZ" altLang="cs-CZ" sz="900" dirty="0">
              <a:solidFill>
                <a:srgbClr val="307871"/>
              </a:solidFill>
              <a:latin typeface="Times New Roman" panose="02020603050405020304" pitchFamily="18" charset="0"/>
              <a:cs typeface="Times New Roman" panose="02020603050405020304" pitchFamily="18" charset="0"/>
            </a:endParaRPr>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68169" y="555694"/>
            <a:ext cx="1938460" cy="1512000"/>
          </a:xfrm>
          <a:prstGeom prst="rect">
            <a:avLst/>
          </a:prstGeom>
        </p:spPr>
      </p:pic>
    </p:spTree>
    <p:extLst>
      <p:ext uri="{BB962C8B-B14F-4D97-AF65-F5344CB8AC3E}">
        <p14:creationId xmlns:p14="http://schemas.microsoft.com/office/powerpoint/2010/main" val="280633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6DB85BD-3A6B-411D-80CD-0765A11E225A}"/>
              </a:ext>
            </a:extLst>
          </p:cNvPr>
          <p:cNvSpPr>
            <a:spLocks noGrp="1"/>
          </p:cNvSpPr>
          <p:nvPr>
            <p:ph type="title"/>
          </p:nvPr>
        </p:nvSpPr>
        <p:spPr/>
        <p:txBody>
          <a:bodyPr/>
          <a:lstStyle/>
          <a:p>
            <a:r>
              <a:rPr lang="cs-CZ" b="1" dirty="0"/>
              <a:t>PEST analýza</a:t>
            </a:r>
            <a:endParaRPr lang="sk-SK" b="1" dirty="0"/>
          </a:p>
        </p:txBody>
      </p:sp>
      <p:sp>
        <p:nvSpPr>
          <p:cNvPr id="3" name="TextovéPole 2">
            <a:extLst>
              <a:ext uri="{FF2B5EF4-FFF2-40B4-BE49-F238E27FC236}">
                <a16:creationId xmlns:a16="http://schemas.microsoft.com/office/drawing/2014/main" id="{53471EFD-01D5-4E72-8A6C-903827FCBD86}"/>
              </a:ext>
            </a:extLst>
          </p:cNvPr>
          <p:cNvSpPr txBox="1"/>
          <p:nvPr/>
        </p:nvSpPr>
        <p:spPr>
          <a:xfrm>
            <a:off x="228101" y="987574"/>
            <a:ext cx="8424936" cy="3416320"/>
          </a:xfrm>
          <a:prstGeom prst="rect">
            <a:avLst/>
          </a:prstGeom>
          <a:noFill/>
        </p:spPr>
        <p:txBody>
          <a:bodyPr wrap="square" rtlCol="0">
            <a:spAutoFit/>
          </a:bodyPr>
          <a:lstStyle/>
          <a:p>
            <a:r>
              <a:rPr lang="cs-CZ" dirty="0"/>
              <a:t>Za klíčové součásti makrookolí označuje Srpová et al. (2010, s. 131) faktory politické a legislativní, ekonomické, sociální a kulturní i technologické. Analýza dělí vlivy makrookolí do čtyř základných skupin a označuje se PEST analýza.</a:t>
            </a:r>
          </a:p>
          <a:p>
            <a:endParaRPr lang="cs-CZ" dirty="0"/>
          </a:p>
          <a:p>
            <a:r>
              <a:rPr lang="cs-CZ" dirty="0"/>
              <a:t>Politicko-právní faktory (P) – tyto faktory tvoří společenský systém, v němž firmy uskutečňují svou činnost. Systém je dán mocenským zájmem politických stran a vývojem politické situace v zemi a jejím okolí.</a:t>
            </a:r>
          </a:p>
          <a:p>
            <a:endParaRPr lang="cs-CZ" dirty="0"/>
          </a:p>
          <a:p>
            <a:r>
              <a:rPr lang="cs-CZ" dirty="0"/>
              <a:t>Ekonomické faktory (E) – tyto činitele vycházejí z ekonomické situace země a hospodářské politiky státu. Patří sem následující makroekonomické faktory: tempo růstu ekonomiky, nezaměstnanost, fáze hospodářského cyklu, inflace, vývoj HDP, daňové podmínky, úroveň příjmů a výdajů státního rozpočtu, výše úrokových sazeb apod.</a:t>
            </a:r>
          </a:p>
        </p:txBody>
      </p:sp>
    </p:spTree>
    <p:extLst>
      <p:ext uri="{BB962C8B-B14F-4D97-AF65-F5344CB8AC3E}">
        <p14:creationId xmlns:p14="http://schemas.microsoft.com/office/powerpoint/2010/main" val="2026733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5C947B42-54C1-4A48-A870-8A98D4C1C08C}"/>
              </a:ext>
            </a:extLst>
          </p:cNvPr>
          <p:cNvSpPr txBox="1"/>
          <p:nvPr/>
        </p:nvSpPr>
        <p:spPr>
          <a:xfrm>
            <a:off x="255917" y="1419622"/>
            <a:ext cx="3672408" cy="2585323"/>
          </a:xfrm>
          <a:prstGeom prst="rect">
            <a:avLst/>
          </a:prstGeom>
          <a:noFill/>
        </p:spPr>
        <p:txBody>
          <a:bodyPr wrap="square" rtlCol="0">
            <a:spAutoFit/>
          </a:bodyPr>
          <a:lstStyle/>
          <a:p>
            <a:r>
              <a:rPr lang="cs-CZ" dirty="0"/>
              <a:t>Sociální a kulturní faktory (S) – jsou dány společnosti, její strukturou, sociální skladbou obyvatelstva, společenskými a kulturními zvyky </a:t>
            </a:r>
          </a:p>
          <a:p>
            <a:endParaRPr lang="sk-SK" dirty="0"/>
          </a:p>
          <a:p>
            <a:r>
              <a:rPr lang="cs-CZ" dirty="0"/>
              <a:t>Technické a technologické faktory (T) – tyto faktory představují inovační potenciál země, tempo technologických změn</a:t>
            </a:r>
          </a:p>
        </p:txBody>
      </p:sp>
      <p:pic>
        <p:nvPicPr>
          <p:cNvPr id="3074" name="Picture 2" descr="STEP (PEST) analýza – WikiKnihovna">
            <a:extLst>
              <a:ext uri="{FF2B5EF4-FFF2-40B4-BE49-F238E27FC236}">
                <a16:creationId xmlns:a16="http://schemas.microsoft.com/office/drawing/2014/main" id="{538606BE-7AAB-4DF4-8B5D-E493F38262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920" y="1015790"/>
            <a:ext cx="4534183" cy="35721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25452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F607342-3B3E-4F95-864F-438084EFA7E8}"/>
              </a:ext>
            </a:extLst>
          </p:cNvPr>
          <p:cNvSpPr>
            <a:spLocks noGrp="1"/>
          </p:cNvSpPr>
          <p:nvPr>
            <p:ph type="title"/>
          </p:nvPr>
        </p:nvSpPr>
        <p:spPr/>
        <p:txBody>
          <a:bodyPr/>
          <a:lstStyle/>
          <a:p>
            <a:r>
              <a:rPr lang="cs-CZ" b="1" dirty="0"/>
              <a:t>Analýza mikroprostředí</a:t>
            </a:r>
            <a:endParaRPr lang="sk-SK" b="1" dirty="0"/>
          </a:p>
        </p:txBody>
      </p:sp>
      <p:sp>
        <p:nvSpPr>
          <p:cNvPr id="3" name="TextovéPole 2">
            <a:extLst>
              <a:ext uri="{FF2B5EF4-FFF2-40B4-BE49-F238E27FC236}">
                <a16:creationId xmlns:a16="http://schemas.microsoft.com/office/drawing/2014/main" id="{32357DEC-B09A-4CD7-AEC7-41BD96AFCDCB}"/>
              </a:ext>
            </a:extLst>
          </p:cNvPr>
          <p:cNvSpPr txBox="1"/>
          <p:nvPr/>
        </p:nvSpPr>
        <p:spPr>
          <a:xfrm>
            <a:off x="683568" y="1694587"/>
            <a:ext cx="7272808" cy="1754326"/>
          </a:xfrm>
          <a:prstGeom prst="rect">
            <a:avLst/>
          </a:prstGeom>
          <a:noFill/>
        </p:spPr>
        <p:txBody>
          <a:bodyPr wrap="square" rtlCol="0">
            <a:spAutoFit/>
          </a:bodyPr>
          <a:lstStyle/>
          <a:p>
            <a:r>
              <a:rPr lang="cs-CZ" dirty="0"/>
              <a:t>Na tohle okolí už může mít podnik přece jen určitý vliv, i když je zpravidla nedokáže úplně ovládat a měnit k obrazu svému. I analýza mikrookolí má své oblíbené a časem prověřené nástroje a i v tomto případě platí, že není důležité, pro který nástroj se rozhodneme, ale že nezapomeneme na žádný podstatný faktor, který by mohl náš podnik zásadně ovlivnit nebo se kterým je potřeba nějakým způsobem pracovat. </a:t>
            </a:r>
          </a:p>
        </p:txBody>
      </p:sp>
    </p:spTree>
    <p:extLst>
      <p:ext uri="{BB962C8B-B14F-4D97-AF65-F5344CB8AC3E}">
        <p14:creationId xmlns:p14="http://schemas.microsoft.com/office/powerpoint/2010/main" val="886705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9A4FE2D-73DB-4E51-84A7-3CE0CA75922A}"/>
              </a:ext>
            </a:extLst>
          </p:cNvPr>
          <p:cNvSpPr>
            <a:spLocks noGrp="1"/>
          </p:cNvSpPr>
          <p:nvPr>
            <p:ph type="title"/>
          </p:nvPr>
        </p:nvSpPr>
        <p:spPr/>
        <p:txBody>
          <a:bodyPr/>
          <a:lstStyle/>
          <a:p>
            <a:r>
              <a:rPr lang="cs-CZ" b="1" dirty="0"/>
              <a:t>Analýza konkurence</a:t>
            </a:r>
            <a:endParaRPr lang="sk-SK" b="1" dirty="0"/>
          </a:p>
        </p:txBody>
      </p:sp>
      <p:sp>
        <p:nvSpPr>
          <p:cNvPr id="3" name="TextovéPole 2">
            <a:extLst>
              <a:ext uri="{FF2B5EF4-FFF2-40B4-BE49-F238E27FC236}">
                <a16:creationId xmlns:a16="http://schemas.microsoft.com/office/drawing/2014/main" id="{7E2EB129-242F-4A84-B943-8A2693D220CB}"/>
              </a:ext>
            </a:extLst>
          </p:cNvPr>
          <p:cNvSpPr txBox="1"/>
          <p:nvPr/>
        </p:nvSpPr>
        <p:spPr>
          <a:xfrm>
            <a:off x="467544" y="1491630"/>
            <a:ext cx="7632848" cy="2308324"/>
          </a:xfrm>
          <a:prstGeom prst="rect">
            <a:avLst/>
          </a:prstGeom>
          <a:noFill/>
        </p:spPr>
        <p:txBody>
          <a:bodyPr wrap="square" rtlCol="0">
            <a:spAutoFit/>
          </a:bodyPr>
          <a:lstStyle/>
          <a:p>
            <a:r>
              <a:rPr lang="cs-CZ" dirty="0"/>
              <a:t>Smyslem analýzy je nalézt příležitosti pro identifikaci a rozvoj konkurenční výhody, která nám pomůže se na trhu odlišit. Dalším důvodem pro provedení analýzy konkurence je zjistit, zda je třeba sledovat konkurenční prostředí, a pokud ano, jak často (měsíčně, půlročně, ...). Jsou obory, ve kterých je vysoká koncentrace konkurence (např. restaurace, maloobchod s potravinami, e-</a:t>
            </a:r>
            <a:r>
              <a:rPr lang="cs-CZ" dirty="0" err="1"/>
              <a:t>shopy</a:t>
            </a:r>
            <a:r>
              <a:rPr lang="cs-CZ" dirty="0"/>
              <a:t> s parfémy) a kde by provedení analýzy konkurence vyžadovalo velkou časovou kapacitu a podrobnou znalost specifik každého konkurenta. Konečný výsledek by však v samotném plánu přinesl jen málo podstatnou přidanou hodnotu.</a:t>
            </a:r>
          </a:p>
        </p:txBody>
      </p:sp>
    </p:spTree>
    <p:extLst>
      <p:ext uri="{BB962C8B-B14F-4D97-AF65-F5344CB8AC3E}">
        <p14:creationId xmlns:p14="http://schemas.microsoft.com/office/powerpoint/2010/main" val="31639494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7641B2-9D5F-4FE4-80AC-F1B91FF66424}"/>
              </a:ext>
            </a:extLst>
          </p:cNvPr>
          <p:cNvSpPr>
            <a:spLocks noGrp="1"/>
          </p:cNvSpPr>
          <p:nvPr>
            <p:ph type="title"/>
          </p:nvPr>
        </p:nvSpPr>
        <p:spPr>
          <a:xfrm>
            <a:off x="251520" y="195486"/>
            <a:ext cx="5040560" cy="507703"/>
          </a:xfrm>
        </p:spPr>
        <p:txBody>
          <a:bodyPr/>
          <a:lstStyle/>
          <a:p>
            <a:r>
              <a:rPr lang="cs-CZ" b="1" dirty="0"/>
              <a:t>Analýza zainteresovaných subjektů</a:t>
            </a:r>
            <a:endParaRPr lang="sk-SK" b="1" dirty="0"/>
          </a:p>
        </p:txBody>
      </p:sp>
      <p:sp>
        <p:nvSpPr>
          <p:cNvPr id="3" name="TextovéPole 2">
            <a:extLst>
              <a:ext uri="{FF2B5EF4-FFF2-40B4-BE49-F238E27FC236}">
                <a16:creationId xmlns:a16="http://schemas.microsoft.com/office/drawing/2014/main" id="{DDC4BAC4-48FB-4C44-8FA9-D1E34C53D05B}"/>
              </a:ext>
            </a:extLst>
          </p:cNvPr>
          <p:cNvSpPr txBox="1"/>
          <p:nvPr/>
        </p:nvSpPr>
        <p:spPr>
          <a:xfrm>
            <a:off x="395536" y="1347614"/>
            <a:ext cx="8568952" cy="2585323"/>
          </a:xfrm>
          <a:prstGeom prst="rect">
            <a:avLst/>
          </a:prstGeom>
          <a:noFill/>
        </p:spPr>
        <p:txBody>
          <a:bodyPr wrap="square" rtlCol="0">
            <a:spAutoFit/>
          </a:bodyPr>
          <a:lstStyle/>
          <a:p>
            <a:r>
              <a:rPr lang="cs-CZ" dirty="0"/>
              <a:t>Pro osoby a organizace, které dohromady tvoří okolní prostředí firmy, používáme obecné označení zainteresované subjekty. Řízení zainteresovaných subjektů pak představuje způsob, jak identifikovat a sladit zájmy zainteresovaných osob a skupin ve prospěch našeho podnikání. Efektivní identifikaci, analýze a řízení zainteresovaných subjektů může pomoci tzv. mapa zainteresovaných subjektů. Tato „mapa“ dělí zainteresované subjekty podle míry jejich zájmu o naše podnikání či konkrétní projekt a vlivu, který mohou mít na jeho zdar či nezdar. Zároveň ukazuje základní směry, jak s těmito osobami, organizacemi a zájmovými skupinami nakládat. Klíčovými jsou ti, kteří mají velký zájem na našem podnikání a zároveň velký vliv.</a:t>
            </a:r>
          </a:p>
        </p:txBody>
      </p:sp>
    </p:spTree>
    <p:extLst>
      <p:ext uri="{BB962C8B-B14F-4D97-AF65-F5344CB8AC3E}">
        <p14:creationId xmlns:p14="http://schemas.microsoft.com/office/powerpoint/2010/main" val="3303431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DDE61B-33E5-4CA9-A223-6DF00F80B4F0}"/>
              </a:ext>
            </a:extLst>
          </p:cNvPr>
          <p:cNvSpPr>
            <a:spLocks noGrp="1"/>
          </p:cNvSpPr>
          <p:nvPr>
            <p:ph type="title"/>
          </p:nvPr>
        </p:nvSpPr>
        <p:spPr>
          <a:xfrm>
            <a:off x="251520" y="195486"/>
            <a:ext cx="5112568" cy="507703"/>
          </a:xfrm>
        </p:spPr>
        <p:txBody>
          <a:bodyPr/>
          <a:lstStyle/>
          <a:p>
            <a:r>
              <a:rPr lang="cs-CZ" b="1" dirty="0"/>
              <a:t>Analýza zainteresovaných subjektů</a:t>
            </a:r>
            <a:endParaRPr lang="sk-SK" dirty="0"/>
          </a:p>
        </p:txBody>
      </p:sp>
      <p:pic>
        <p:nvPicPr>
          <p:cNvPr id="4" name="Obrázek 3">
            <a:extLst>
              <a:ext uri="{FF2B5EF4-FFF2-40B4-BE49-F238E27FC236}">
                <a16:creationId xmlns:a16="http://schemas.microsoft.com/office/drawing/2014/main" id="{280CC739-5F66-41F5-B414-7C5A363A37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568" y="843558"/>
            <a:ext cx="7400372" cy="3528392"/>
          </a:xfrm>
          <a:prstGeom prst="rect">
            <a:avLst/>
          </a:prstGeom>
        </p:spPr>
      </p:pic>
    </p:spTree>
    <p:extLst>
      <p:ext uri="{BB962C8B-B14F-4D97-AF65-F5344CB8AC3E}">
        <p14:creationId xmlns:p14="http://schemas.microsoft.com/office/powerpoint/2010/main" val="1593930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C9A1DB-657B-4580-8C67-8DC102B1AFDB}"/>
              </a:ext>
            </a:extLst>
          </p:cNvPr>
          <p:cNvSpPr>
            <a:spLocks noGrp="1"/>
          </p:cNvSpPr>
          <p:nvPr>
            <p:ph type="title"/>
          </p:nvPr>
        </p:nvSpPr>
        <p:spPr/>
        <p:txBody>
          <a:bodyPr/>
          <a:lstStyle/>
          <a:p>
            <a:r>
              <a:rPr lang="cs-CZ" b="1" dirty="0"/>
              <a:t>Analýza odvětví</a:t>
            </a:r>
            <a:endParaRPr lang="sk-SK" b="1" dirty="0"/>
          </a:p>
        </p:txBody>
      </p:sp>
      <p:sp>
        <p:nvSpPr>
          <p:cNvPr id="3" name="TextovéPole 2">
            <a:extLst>
              <a:ext uri="{FF2B5EF4-FFF2-40B4-BE49-F238E27FC236}">
                <a16:creationId xmlns:a16="http://schemas.microsoft.com/office/drawing/2014/main" id="{FD01EB6D-DCD6-402D-A98A-BC098F6D1F7A}"/>
              </a:ext>
            </a:extLst>
          </p:cNvPr>
          <p:cNvSpPr txBox="1"/>
          <p:nvPr/>
        </p:nvSpPr>
        <p:spPr>
          <a:xfrm>
            <a:off x="539552" y="2067694"/>
            <a:ext cx="8280920" cy="1200329"/>
          </a:xfrm>
          <a:prstGeom prst="rect">
            <a:avLst/>
          </a:prstGeom>
          <a:noFill/>
        </p:spPr>
        <p:txBody>
          <a:bodyPr wrap="square" rtlCol="0">
            <a:spAutoFit/>
          </a:bodyPr>
          <a:lstStyle/>
          <a:p>
            <a:r>
              <a:rPr lang="cs-CZ" dirty="0"/>
              <a:t>Odvětví je definováno jako skupina firem zásobujících určitý trh. Při definování trhu musí firma zvážit také hranice odvětví. Hranice odvětví jsou dány na straně poptávky možností substituce výrobků i služeb za jiné a na straně nabídky jednoduchostí, s níž může firma přemístit výrobky a služby na nové tržní segmenty. </a:t>
            </a:r>
          </a:p>
        </p:txBody>
      </p:sp>
    </p:spTree>
    <p:extLst>
      <p:ext uri="{BB962C8B-B14F-4D97-AF65-F5344CB8AC3E}">
        <p14:creationId xmlns:p14="http://schemas.microsoft.com/office/powerpoint/2010/main" val="18878721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7E8BF9E-F296-45D6-843B-A256A0824BD5}"/>
              </a:ext>
            </a:extLst>
          </p:cNvPr>
          <p:cNvSpPr>
            <a:spLocks noGrp="1"/>
          </p:cNvSpPr>
          <p:nvPr>
            <p:ph type="title"/>
          </p:nvPr>
        </p:nvSpPr>
        <p:spPr/>
        <p:txBody>
          <a:bodyPr/>
          <a:lstStyle/>
          <a:p>
            <a:r>
              <a:rPr lang="cs-CZ" b="1" dirty="0"/>
              <a:t>Zdroje informací</a:t>
            </a:r>
            <a:endParaRPr lang="sk-SK" b="1" dirty="0"/>
          </a:p>
        </p:txBody>
      </p:sp>
      <p:sp>
        <p:nvSpPr>
          <p:cNvPr id="3" name="TextovéPole 2">
            <a:extLst>
              <a:ext uri="{FF2B5EF4-FFF2-40B4-BE49-F238E27FC236}">
                <a16:creationId xmlns:a16="http://schemas.microsoft.com/office/drawing/2014/main" id="{80BDD610-096E-4644-96D7-2A45890E4753}"/>
              </a:ext>
            </a:extLst>
          </p:cNvPr>
          <p:cNvSpPr txBox="1"/>
          <p:nvPr/>
        </p:nvSpPr>
        <p:spPr>
          <a:xfrm>
            <a:off x="467544" y="987574"/>
            <a:ext cx="8424936" cy="2862322"/>
          </a:xfrm>
          <a:prstGeom prst="rect">
            <a:avLst/>
          </a:prstGeom>
          <a:noFill/>
        </p:spPr>
        <p:txBody>
          <a:bodyPr wrap="square" rtlCol="0">
            <a:spAutoFit/>
          </a:bodyPr>
          <a:lstStyle/>
          <a:p>
            <a:pPr marL="285750" indent="-285750">
              <a:buFont typeface="Wingdings" panose="05000000000000000000" pitchFamily="2" charset="2"/>
              <a:buChar char="v"/>
            </a:pPr>
            <a:r>
              <a:rPr lang="pt-BR" dirty="0"/>
              <a:t>Webový portál</a:t>
            </a:r>
            <a:r>
              <a:rPr lang="cs-CZ" dirty="0"/>
              <a:t> </a:t>
            </a:r>
            <a:r>
              <a:rPr lang="pt-BR" dirty="0"/>
              <a:t>businessinfo.cz</a:t>
            </a:r>
            <a:endParaRPr lang="cs-CZ" dirty="0"/>
          </a:p>
          <a:p>
            <a:pPr marL="285750" indent="-285750">
              <a:buFont typeface="Wingdings" panose="05000000000000000000" pitchFamily="2" charset="2"/>
              <a:buChar char="v"/>
            </a:pPr>
            <a:r>
              <a:rPr lang="sk-SK" dirty="0"/>
              <a:t>Webový portál podnikatel.cz</a:t>
            </a:r>
          </a:p>
          <a:p>
            <a:pPr marL="285750" indent="-285750">
              <a:buFont typeface="Wingdings" panose="05000000000000000000" pitchFamily="2" charset="2"/>
              <a:buChar char="v"/>
            </a:pPr>
            <a:r>
              <a:rPr lang="sk-SK" dirty="0"/>
              <a:t>Webový portál mfcr.cz</a:t>
            </a:r>
          </a:p>
          <a:p>
            <a:pPr marL="285750" indent="-285750">
              <a:buFont typeface="Wingdings" panose="05000000000000000000" pitchFamily="2" charset="2"/>
              <a:buChar char="v"/>
            </a:pPr>
            <a:r>
              <a:rPr lang="sk-SK" dirty="0"/>
              <a:t>Webový portál mpo.cz</a:t>
            </a:r>
          </a:p>
          <a:p>
            <a:pPr marL="285750" indent="-285750">
              <a:buFont typeface="Wingdings" panose="05000000000000000000" pitchFamily="2" charset="2"/>
              <a:buChar char="v"/>
            </a:pPr>
            <a:r>
              <a:rPr lang="sk-SK" dirty="0"/>
              <a:t>Webový portál czso.cz</a:t>
            </a:r>
          </a:p>
          <a:p>
            <a:pPr marL="285750" indent="-285750">
              <a:buFont typeface="Wingdings" panose="05000000000000000000" pitchFamily="2" charset="2"/>
              <a:buChar char="v"/>
            </a:pPr>
            <a:r>
              <a:rPr lang="cs-CZ" dirty="0"/>
              <a:t>Vlastní analýzy</a:t>
            </a:r>
          </a:p>
          <a:p>
            <a:pPr marL="285750" indent="-285750">
              <a:buFont typeface="Wingdings" panose="05000000000000000000" pitchFamily="2" charset="2"/>
              <a:buChar char="v"/>
            </a:pPr>
            <a:r>
              <a:rPr lang="cs-CZ" dirty="0"/>
              <a:t>Google</a:t>
            </a:r>
          </a:p>
          <a:p>
            <a:pPr marL="285750" indent="-285750">
              <a:buFont typeface="Wingdings" panose="05000000000000000000" pitchFamily="2" charset="2"/>
              <a:buChar char="v"/>
            </a:pPr>
            <a:r>
              <a:rPr lang="cs-CZ" dirty="0"/>
              <a:t>Google trends</a:t>
            </a:r>
          </a:p>
          <a:p>
            <a:pPr marL="285750" indent="-285750">
              <a:buFont typeface="Wingdings" panose="05000000000000000000" pitchFamily="2" charset="2"/>
              <a:buChar char="v"/>
            </a:pPr>
            <a:r>
              <a:rPr lang="cs-CZ" dirty="0"/>
              <a:t>Potřebná legislativa</a:t>
            </a:r>
          </a:p>
          <a:p>
            <a:pPr marL="285750" indent="-285750">
              <a:buFont typeface="Wingdings" panose="05000000000000000000" pitchFamily="2" charset="2"/>
              <a:buChar char="v"/>
            </a:pPr>
            <a:r>
              <a:rPr lang="cs-CZ" dirty="0"/>
              <a:t>Tisk</a:t>
            </a:r>
          </a:p>
        </p:txBody>
      </p:sp>
    </p:spTree>
    <p:extLst>
      <p:ext uri="{BB962C8B-B14F-4D97-AF65-F5344CB8AC3E}">
        <p14:creationId xmlns:p14="http://schemas.microsoft.com/office/powerpoint/2010/main" val="15864594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a:extLst>
              <a:ext uri="{FF2B5EF4-FFF2-40B4-BE49-F238E27FC236}">
                <a16:creationId xmlns:a16="http://schemas.microsoft.com/office/drawing/2014/main" id="{95FB0C7E-2221-4409-8E12-DDB2D60D549E}"/>
              </a:ext>
            </a:extLst>
          </p:cNvPr>
          <p:cNvSpPr txBox="1"/>
          <p:nvPr/>
        </p:nvSpPr>
        <p:spPr>
          <a:xfrm>
            <a:off x="647564" y="1563638"/>
            <a:ext cx="7848872" cy="1323439"/>
          </a:xfrm>
          <a:prstGeom prst="rect">
            <a:avLst/>
          </a:prstGeom>
          <a:noFill/>
        </p:spPr>
        <p:txBody>
          <a:bodyPr wrap="square" rtlCol="0">
            <a:spAutoFit/>
          </a:bodyPr>
          <a:lstStyle/>
          <a:p>
            <a:pPr algn="ctr"/>
            <a:r>
              <a:rPr lang="cs-CZ" sz="4000" dirty="0"/>
              <a:t>Budoucí týden praktická analýza konkurence v terénu.</a:t>
            </a:r>
            <a:endParaRPr lang="sk-SK" sz="4000" dirty="0"/>
          </a:p>
        </p:txBody>
      </p:sp>
    </p:spTree>
    <p:extLst>
      <p:ext uri="{BB962C8B-B14F-4D97-AF65-F5344CB8AC3E}">
        <p14:creationId xmlns:p14="http://schemas.microsoft.com/office/powerpoint/2010/main" val="2709189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7243E102-A7EF-45AE-A20F-2996E207041B}"/>
              </a:ext>
            </a:extLst>
          </p:cNvPr>
          <p:cNvSpPr>
            <a:spLocks noGrp="1"/>
          </p:cNvSpPr>
          <p:nvPr>
            <p:ph type="title"/>
          </p:nvPr>
        </p:nvSpPr>
        <p:spPr>
          <a:xfrm>
            <a:off x="251520" y="195486"/>
            <a:ext cx="2448272" cy="507703"/>
          </a:xfrm>
        </p:spPr>
        <p:txBody>
          <a:bodyPr/>
          <a:lstStyle/>
          <a:p>
            <a:r>
              <a:rPr lang="cs-CZ" b="1" dirty="0"/>
              <a:t>Řešení</a:t>
            </a:r>
            <a:endParaRPr lang="sk-SK" b="1" dirty="0"/>
          </a:p>
        </p:txBody>
      </p:sp>
      <p:sp>
        <p:nvSpPr>
          <p:cNvPr id="4" name="TextovéPole 3">
            <a:extLst>
              <a:ext uri="{FF2B5EF4-FFF2-40B4-BE49-F238E27FC236}">
                <a16:creationId xmlns:a16="http://schemas.microsoft.com/office/drawing/2014/main" id="{48B84AB2-C9C8-450A-A19A-BFD8D92DA3F8}"/>
              </a:ext>
            </a:extLst>
          </p:cNvPr>
          <p:cNvSpPr txBox="1"/>
          <p:nvPr/>
        </p:nvSpPr>
        <p:spPr>
          <a:xfrm>
            <a:off x="395536" y="1347614"/>
            <a:ext cx="3312368" cy="2585323"/>
          </a:xfrm>
          <a:prstGeom prst="rect">
            <a:avLst/>
          </a:prstGeom>
          <a:noFill/>
        </p:spPr>
        <p:txBody>
          <a:bodyPr wrap="square" rtlCol="0">
            <a:spAutoFit/>
          </a:bodyPr>
          <a:lstStyle/>
          <a:p>
            <a:r>
              <a:rPr lang="cs-CZ" dirty="0"/>
              <a:t>Řešit byste měli primárně takové problémy zákazníků, které je trápí nejvíce. V takovém případě bude významně jednodušší jim nabízet vaše řešení. A čím lépe budete vědět, co představuje hlavní problémy zákazníků, tím efektivněji se můžete zaměřit na jejich řešení.</a:t>
            </a:r>
          </a:p>
        </p:txBody>
      </p:sp>
      <p:pic>
        <p:nvPicPr>
          <p:cNvPr id="2" name="Picture 2" descr="Primát.cz - tabulka řešení problémů pro inženýry :-) | Facebook">
            <a:extLst>
              <a:ext uri="{FF2B5EF4-FFF2-40B4-BE49-F238E27FC236}">
                <a16:creationId xmlns:a16="http://schemas.microsoft.com/office/drawing/2014/main" id="{EAD9932C-B333-4E81-A492-309E74FC384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478" b="10870"/>
          <a:stretch/>
        </p:blipFill>
        <p:spPr bwMode="auto">
          <a:xfrm>
            <a:off x="3779912" y="1210563"/>
            <a:ext cx="4900057" cy="3240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2656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A03FB1-7038-4089-8D89-814371B446F7}"/>
              </a:ext>
            </a:extLst>
          </p:cNvPr>
          <p:cNvSpPr>
            <a:spLocks noGrp="1"/>
          </p:cNvSpPr>
          <p:nvPr>
            <p:ph type="title"/>
          </p:nvPr>
        </p:nvSpPr>
        <p:spPr>
          <a:xfrm>
            <a:off x="251520" y="195486"/>
            <a:ext cx="4320480" cy="507703"/>
          </a:xfrm>
        </p:spPr>
        <p:txBody>
          <a:bodyPr/>
          <a:lstStyle/>
          <a:p>
            <a:r>
              <a:rPr lang="cs-CZ" b="1" dirty="0"/>
              <a:t>Problém při řešení problémů</a:t>
            </a:r>
          </a:p>
        </p:txBody>
      </p:sp>
      <p:sp>
        <p:nvSpPr>
          <p:cNvPr id="3" name="TextovéPole 2">
            <a:extLst>
              <a:ext uri="{FF2B5EF4-FFF2-40B4-BE49-F238E27FC236}">
                <a16:creationId xmlns:a16="http://schemas.microsoft.com/office/drawing/2014/main" id="{83398B54-58E4-41EA-A3D9-8B2F4DABE26F}"/>
              </a:ext>
            </a:extLst>
          </p:cNvPr>
          <p:cNvSpPr txBox="1"/>
          <p:nvPr/>
        </p:nvSpPr>
        <p:spPr>
          <a:xfrm>
            <a:off x="539552" y="1279088"/>
            <a:ext cx="2808312" cy="2585323"/>
          </a:xfrm>
          <a:prstGeom prst="rect">
            <a:avLst/>
          </a:prstGeom>
          <a:noFill/>
        </p:spPr>
        <p:txBody>
          <a:bodyPr wrap="square" rtlCol="0">
            <a:spAutoFit/>
          </a:bodyPr>
          <a:lstStyle/>
          <a:p>
            <a:r>
              <a:rPr lang="cs-CZ" dirty="0"/>
              <a:t>Většina lidí je zamilována do svého řešení a nevidí nic jiného. Odpoutejte se od toho a namísto bezhlavého prosazování svého řešení se zaměřte na hlavní problémy vašeho zákazníka a vytvořte minimální životaschopný produkt (službu).</a:t>
            </a:r>
          </a:p>
        </p:txBody>
      </p:sp>
      <p:pic>
        <p:nvPicPr>
          <p:cNvPr id="2050" name="Picture 2" descr="The Russian food cat - Album on Imgur">
            <a:extLst>
              <a:ext uri="{FF2B5EF4-FFF2-40B4-BE49-F238E27FC236}">
                <a16:creationId xmlns:a16="http://schemas.microsoft.com/office/drawing/2014/main" id="{2D554C9E-667F-4D0B-9796-BAB2CE62D1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7926" y="771550"/>
            <a:ext cx="3816424" cy="3816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1699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1520" y="195486"/>
            <a:ext cx="4680520" cy="507703"/>
          </a:xfrm>
        </p:spPr>
        <p:txBody>
          <a:bodyPr/>
          <a:lstStyle/>
          <a:p>
            <a:r>
              <a:rPr lang="cs-CZ" b="1" dirty="0"/>
              <a:t>Minimální životaschopný produkt</a:t>
            </a:r>
            <a:endParaRPr lang="cs-CZ" sz="2000" dirty="0">
              <a:solidFill>
                <a:srgbClr val="000000"/>
              </a:solidFill>
            </a:endParaRPr>
          </a:p>
        </p:txBody>
      </p:sp>
      <p:sp>
        <p:nvSpPr>
          <p:cNvPr id="4" name="AutoShape 2" descr="MladýPodnikatel.cz">
            <a:extLst>
              <a:ext uri="{FF2B5EF4-FFF2-40B4-BE49-F238E27FC236}">
                <a16:creationId xmlns:a16="http://schemas.microsoft.com/office/drawing/2014/main" id="{26C552CB-6794-4A88-8FF1-2141BD80BF31}"/>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sp>
        <p:nvSpPr>
          <p:cNvPr id="6" name="TextovéPole 5">
            <a:extLst>
              <a:ext uri="{FF2B5EF4-FFF2-40B4-BE49-F238E27FC236}">
                <a16:creationId xmlns:a16="http://schemas.microsoft.com/office/drawing/2014/main" id="{79C57A6A-52DA-4437-8EB8-4C682BC7F171}"/>
              </a:ext>
            </a:extLst>
          </p:cNvPr>
          <p:cNvSpPr txBox="1"/>
          <p:nvPr/>
        </p:nvSpPr>
        <p:spPr>
          <a:xfrm>
            <a:off x="899592" y="1602254"/>
            <a:ext cx="6840760" cy="2031325"/>
          </a:xfrm>
          <a:prstGeom prst="rect">
            <a:avLst/>
          </a:prstGeom>
          <a:noFill/>
        </p:spPr>
        <p:txBody>
          <a:bodyPr wrap="square" rtlCol="0">
            <a:spAutoFit/>
          </a:bodyPr>
          <a:lstStyle/>
          <a:p>
            <a:r>
              <a:rPr lang="cs-CZ" dirty="0"/>
              <a:t>Minimální životaschopný produkt je funkční řešení hlavních problémů zákazníků, na němž otestujete, jestli budou mít zákazníci o váš produkt zájem. Takové řešení nemusí být automatizované. Mělo by obsahovat minimální množství funkcionalit nezbytných pro řešení problémů. Právě díky prodejům minimálního životaschopného produktu může být váš produkt pro investory atraktivnější, protože budete moci investorovi doložit, že je o produkt reálný zájem.</a:t>
            </a:r>
            <a:endParaRPr lang="cs-CZ" sz="2400" dirty="0"/>
          </a:p>
        </p:txBody>
      </p:sp>
    </p:spTree>
    <p:extLst>
      <p:ext uri="{BB962C8B-B14F-4D97-AF65-F5344CB8AC3E}">
        <p14:creationId xmlns:p14="http://schemas.microsoft.com/office/powerpoint/2010/main" val="150302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00C4DBC9-B9D8-488A-A5BA-2579E875532F}"/>
              </a:ext>
            </a:extLst>
          </p:cNvPr>
          <p:cNvSpPr txBox="1"/>
          <p:nvPr/>
        </p:nvSpPr>
        <p:spPr>
          <a:xfrm>
            <a:off x="1115616" y="915566"/>
            <a:ext cx="5976664" cy="2862322"/>
          </a:xfrm>
          <a:prstGeom prst="rect">
            <a:avLst/>
          </a:prstGeom>
          <a:noFill/>
        </p:spPr>
        <p:txBody>
          <a:bodyPr wrap="square" rtlCol="0">
            <a:spAutoFit/>
          </a:bodyPr>
          <a:lstStyle/>
          <a:p>
            <a:r>
              <a:rPr lang="cs-CZ" dirty="0"/>
              <a:t>Prodej minimálního životaschopného produktu testujte na zákaznících z řad prvních vlaštovek. Takoví zákazníci vám odpustí určité nedostatky a budou ochotni vám poskytnout zpětnou vazbu.</a:t>
            </a:r>
          </a:p>
          <a:p>
            <a:r>
              <a:rPr lang="cs-CZ" dirty="0"/>
              <a:t>Testování minimálního životaschopného produktu u prvních vlaštovek může ukázat, že produkt (služba) by v takové podobě neměl být vytvářen, protože o něj není zájem. Pokud se vám totiž nepovede produkt prodat zákazníkům z řad prvních vlaštovek, je velice nepravděpodobné, že budete úspěšní u ostatních.</a:t>
            </a:r>
          </a:p>
        </p:txBody>
      </p:sp>
    </p:spTree>
    <p:extLst>
      <p:ext uri="{BB962C8B-B14F-4D97-AF65-F5344CB8AC3E}">
        <p14:creationId xmlns:p14="http://schemas.microsoft.com/office/powerpoint/2010/main" val="1941122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MladýPodnikatel.cz">
            <a:extLst>
              <a:ext uri="{FF2B5EF4-FFF2-40B4-BE49-F238E27FC236}">
                <a16:creationId xmlns:a16="http://schemas.microsoft.com/office/drawing/2014/main" id="{26C552CB-6794-4A88-8FF1-2141BD80BF31}"/>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pic>
        <p:nvPicPr>
          <p:cNvPr id="12" name="Google Shape;64;p15">
            <a:extLst>
              <a:ext uri="{FF2B5EF4-FFF2-40B4-BE49-F238E27FC236}">
                <a16:creationId xmlns:a16="http://schemas.microsoft.com/office/drawing/2014/main" id="{4ABAF7F3-3ADD-4FFF-A243-B9FC1E51C544}"/>
              </a:ext>
            </a:extLst>
          </p:cNvPr>
          <p:cNvPicPr preferRelativeResize="0"/>
          <p:nvPr/>
        </p:nvPicPr>
        <p:blipFill rotWithShape="1">
          <a:blip r:embed="rId2">
            <a:alphaModFix/>
          </a:blip>
          <a:srcRect r="1722" b="5717"/>
          <a:stretch/>
        </p:blipFill>
        <p:spPr>
          <a:xfrm>
            <a:off x="251520" y="264046"/>
            <a:ext cx="7488832" cy="4310608"/>
          </a:xfrm>
          <a:prstGeom prst="rect">
            <a:avLst/>
          </a:prstGeom>
          <a:noFill/>
          <a:ln>
            <a:noFill/>
          </a:ln>
        </p:spPr>
      </p:pic>
    </p:spTree>
    <p:extLst>
      <p:ext uri="{BB962C8B-B14F-4D97-AF65-F5344CB8AC3E}">
        <p14:creationId xmlns:p14="http://schemas.microsoft.com/office/powerpoint/2010/main" val="3776365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a:extLst>
              <a:ext uri="{FF2B5EF4-FFF2-40B4-BE49-F238E27FC236}">
                <a16:creationId xmlns:a16="http://schemas.microsoft.com/office/drawing/2014/main" id="{E6A90325-9999-4FA1-A45A-D460EB478317}"/>
              </a:ext>
            </a:extLst>
          </p:cNvPr>
          <p:cNvSpPr txBox="1"/>
          <p:nvPr/>
        </p:nvSpPr>
        <p:spPr>
          <a:xfrm>
            <a:off x="683568" y="1635646"/>
            <a:ext cx="8136904" cy="1754326"/>
          </a:xfrm>
          <a:prstGeom prst="rect">
            <a:avLst/>
          </a:prstGeom>
          <a:noFill/>
        </p:spPr>
        <p:txBody>
          <a:bodyPr wrap="square" rtlCol="0">
            <a:spAutoFit/>
          </a:bodyPr>
          <a:lstStyle/>
          <a:p>
            <a:r>
              <a:rPr lang="cs-CZ" dirty="0"/>
              <a:t>Zákazníka nejvíce zajímá, jak váš produkt či služba vyřeší jeho hlavní problémy. Věnujte se proto pouze jim. Pokud budete řešit pouze některé z hlavních problémů, nemusí být produkt (služba) pro zákazníka dostatečná. Pokud budete naopak řešit drobné či zástupné problémy, ztrácíte čas a krátí se vám zdroje. Čím lépe se vám tedy podaří pochopit problémy zákazníků, tím snazší pro vás bude navrhnout vhodné řešení.</a:t>
            </a:r>
            <a:endParaRPr lang="cs-CZ" sz="2400" dirty="0"/>
          </a:p>
        </p:txBody>
      </p:sp>
    </p:spTree>
    <p:extLst>
      <p:ext uri="{BB962C8B-B14F-4D97-AF65-F5344CB8AC3E}">
        <p14:creationId xmlns:p14="http://schemas.microsoft.com/office/powerpoint/2010/main" val="2787315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a:extLst>
              <a:ext uri="{FF2B5EF4-FFF2-40B4-BE49-F238E27FC236}">
                <a16:creationId xmlns:a16="http://schemas.microsoft.com/office/drawing/2014/main" id="{AC24B2C5-DE30-4405-AC4E-C20891334AF1}"/>
              </a:ext>
            </a:extLst>
          </p:cNvPr>
          <p:cNvSpPr/>
          <p:nvPr/>
        </p:nvSpPr>
        <p:spPr>
          <a:xfrm>
            <a:off x="215516"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5" name="TextovéPole 4">
            <a:extLst>
              <a:ext uri="{FF2B5EF4-FFF2-40B4-BE49-F238E27FC236}">
                <a16:creationId xmlns:a16="http://schemas.microsoft.com/office/drawing/2014/main" id="{0E871110-3BB5-468A-9526-8C168A2575F5}"/>
              </a:ext>
            </a:extLst>
          </p:cNvPr>
          <p:cNvSpPr txBox="1"/>
          <p:nvPr/>
        </p:nvSpPr>
        <p:spPr>
          <a:xfrm>
            <a:off x="1043608" y="1419622"/>
            <a:ext cx="3960440" cy="1938992"/>
          </a:xfrm>
          <a:prstGeom prst="rect">
            <a:avLst/>
          </a:prstGeom>
          <a:noFill/>
        </p:spPr>
        <p:txBody>
          <a:bodyPr wrap="square" rtlCol="0">
            <a:spAutoFit/>
          </a:bodyPr>
          <a:lstStyle/>
          <a:p>
            <a:r>
              <a:rPr lang="cs-CZ" sz="6000" b="1" dirty="0">
                <a:solidFill>
                  <a:schemeClr val="bg1"/>
                </a:solidFill>
              </a:rPr>
              <a:t>Analýza prostředí</a:t>
            </a:r>
            <a:endParaRPr lang="sk-SK" sz="6000" b="1" dirty="0">
              <a:solidFill>
                <a:schemeClr val="bg1"/>
              </a:solidFill>
            </a:endParaRPr>
          </a:p>
        </p:txBody>
      </p:sp>
      <p:sp>
        <p:nvSpPr>
          <p:cNvPr id="6" name="TextovéPole 5">
            <a:extLst>
              <a:ext uri="{FF2B5EF4-FFF2-40B4-BE49-F238E27FC236}">
                <a16:creationId xmlns:a16="http://schemas.microsoft.com/office/drawing/2014/main" id="{D4E2F147-2DCE-4006-8FEE-0C5F9719B28F}"/>
              </a:ext>
            </a:extLst>
          </p:cNvPr>
          <p:cNvSpPr txBox="1"/>
          <p:nvPr/>
        </p:nvSpPr>
        <p:spPr>
          <a:xfrm>
            <a:off x="6239471" y="2446775"/>
            <a:ext cx="2664296" cy="923330"/>
          </a:xfrm>
          <a:prstGeom prst="rect">
            <a:avLst/>
          </a:prstGeom>
          <a:noFill/>
        </p:spPr>
        <p:txBody>
          <a:bodyPr wrap="square" rtlCol="0">
            <a:spAutoFit/>
          </a:bodyPr>
          <a:lstStyle/>
          <a:p>
            <a:pPr marL="285750" indent="-285750">
              <a:buFont typeface="Wingdings" panose="05000000000000000000" pitchFamily="2" charset="2"/>
              <a:buChar char="v"/>
            </a:pPr>
            <a:r>
              <a:rPr lang="cs-CZ" dirty="0"/>
              <a:t>Makroprostředí</a:t>
            </a:r>
          </a:p>
          <a:p>
            <a:pPr marL="285750" indent="-285750">
              <a:buFont typeface="Wingdings" panose="05000000000000000000" pitchFamily="2" charset="2"/>
              <a:buChar char="v"/>
            </a:pPr>
            <a:endParaRPr lang="cs-CZ" dirty="0"/>
          </a:p>
          <a:p>
            <a:pPr marL="285750" indent="-285750">
              <a:buFont typeface="Wingdings" panose="05000000000000000000" pitchFamily="2" charset="2"/>
              <a:buChar char="v"/>
            </a:pPr>
            <a:r>
              <a:rPr lang="cs-CZ" dirty="0"/>
              <a:t>Mikroprostředí</a:t>
            </a:r>
            <a:endParaRPr lang="sk-SK" dirty="0"/>
          </a:p>
        </p:txBody>
      </p:sp>
    </p:spTree>
    <p:extLst>
      <p:ext uri="{BB962C8B-B14F-4D97-AF65-F5344CB8AC3E}">
        <p14:creationId xmlns:p14="http://schemas.microsoft.com/office/powerpoint/2010/main" val="3186626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E60734C-7B66-4210-B5EA-C6123FD0E453}"/>
              </a:ext>
            </a:extLst>
          </p:cNvPr>
          <p:cNvSpPr>
            <a:spLocks noGrp="1"/>
          </p:cNvSpPr>
          <p:nvPr>
            <p:ph type="title"/>
          </p:nvPr>
        </p:nvSpPr>
        <p:spPr/>
        <p:txBody>
          <a:bodyPr/>
          <a:lstStyle/>
          <a:p>
            <a:r>
              <a:rPr lang="cs-CZ" b="1" dirty="0"/>
              <a:t>Analýza makroprostředí</a:t>
            </a:r>
            <a:endParaRPr lang="sk-SK" b="1" dirty="0"/>
          </a:p>
        </p:txBody>
      </p:sp>
      <p:sp>
        <p:nvSpPr>
          <p:cNvPr id="3" name="TextovéPole 2">
            <a:extLst>
              <a:ext uri="{FF2B5EF4-FFF2-40B4-BE49-F238E27FC236}">
                <a16:creationId xmlns:a16="http://schemas.microsoft.com/office/drawing/2014/main" id="{1D79BC68-50F8-4AB0-9BCE-D4DAFC970DA7}"/>
              </a:ext>
            </a:extLst>
          </p:cNvPr>
          <p:cNvSpPr txBox="1"/>
          <p:nvPr/>
        </p:nvSpPr>
        <p:spPr>
          <a:xfrm>
            <a:off x="539552" y="987574"/>
            <a:ext cx="7344816" cy="2862322"/>
          </a:xfrm>
          <a:prstGeom prst="rect">
            <a:avLst/>
          </a:prstGeom>
          <a:noFill/>
        </p:spPr>
        <p:txBody>
          <a:bodyPr wrap="square" rtlCol="0">
            <a:spAutoFit/>
          </a:bodyPr>
          <a:lstStyle/>
          <a:p>
            <a:r>
              <a:rPr lang="cs-CZ" dirty="0"/>
              <a:t>Makroprostředí představuje nejširší okolí podniku. Patří sem faktory, subjekty a okolnosti, které podnik svojí činností nemůže ovlivnit, ale na druhou stranu mají na (ne)úspěch celého projektu významný vliv. Když zvážíme aspekty významu a neovlivnitelnosti, ukazuje se, že pro každý podnik je makroprostředí jinak obsáhlé, zahrnuje trochu jiné faktory a sahá i geograficky jinak daleko. Pro některé podniky bude do makroprostředí spadat oblast jednoho města, jiné budou analyzovat globální ekonomické trendy a odlišnosti legislativy napříč světadíly. Pro jakýkoliv podnik je důležité identifikovat a vyhodnotit všechny neovlivnitelné okolnosti, jež mohou mít na výsledek podnikání významný dopad. A hlavně na žádné nezapomenout. </a:t>
            </a:r>
          </a:p>
        </p:txBody>
      </p:sp>
    </p:spTree>
    <p:extLst>
      <p:ext uri="{BB962C8B-B14F-4D97-AF65-F5344CB8AC3E}">
        <p14:creationId xmlns:p14="http://schemas.microsoft.com/office/powerpoint/2010/main" val="11919455"/>
      </p:ext>
    </p:extLst>
  </p:cSld>
  <p:clrMapOvr>
    <a:masterClrMapping/>
  </p:clrMapOvr>
</p:sld>
</file>

<file path=ppt/theme/theme1.xml><?xml version="1.0" encoding="utf-8"?>
<a:theme xmlns:a="http://schemas.openxmlformats.org/drawingml/2006/main" name="SLU">
  <a:themeElements>
    <a:clrScheme name="Vlastní 1">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307871"/>
      </a:accent6>
      <a:hlink>
        <a:srgbClr val="307871"/>
      </a:hlink>
      <a:folHlink>
        <a:srgbClr val="307871"/>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6470</TotalTime>
  <Words>1020</Words>
  <Application>Microsoft Office PowerPoint</Application>
  <PresentationFormat>Předvádění na obrazovce (16:9)</PresentationFormat>
  <Paragraphs>47</Paragraphs>
  <Slides>18</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18</vt:i4>
      </vt:variant>
    </vt:vector>
  </HeadingPairs>
  <TitlesOfParts>
    <vt:vector size="23" baseType="lpstr">
      <vt:lpstr>Arial</vt:lpstr>
      <vt:lpstr>Calibri</vt:lpstr>
      <vt:lpstr>Times New Roman</vt:lpstr>
      <vt:lpstr>Wingdings</vt:lpstr>
      <vt:lpstr>SLU</vt:lpstr>
      <vt:lpstr>Podnikání</vt:lpstr>
      <vt:lpstr>Řešení</vt:lpstr>
      <vt:lpstr>Problém při řešení problémů</vt:lpstr>
      <vt:lpstr>Minimální životaschopný produkt</vt:lpstr>
      <vt:lpstr>Prezentace aplikace PowerPoint</vt:lpstr>
      <vt:lpstr>Prezentace aplikace PowerPoint</vt:lpstr>
      <vt:lpstr>Prezentace aplikace PowerPoint</vt:lpstr>
      <vt:lpstr>Prezentace aplikace PowerPoint</vt:lpstr>
      <vt:lpstr>Analýza makroprostředí</vt:lpstr>
      <vt:lpstr>PEST analýza</vt:lpstr>
      <vt:lpstr>Prezentace aplikace PowerPoint</vt:lpstr>
      <vt:lpstr>Analýza mikroprostředí</vt:lpstr>
      <vt:lpstr>Analýza konkurence</vt:lpstr>
      <vt:lpstr>Analýza zainteresovaných subjektů</vt:lpstr>
      <vt:lpstr>Analýza zainteresovaných subjektů</vt:lpstr>
      <vt:lpstr>Analýza odvětví</vt:lpstr>
      <vt:lpstr>Zdroje informací</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Dominik</cp:lastModifiedBy>
  <cp:revision>164</cp:revision>
  <cp:lastPrinted>2019-03-07T11:05:56Z</cp:lastPrinted>
  <dcterms:created xsi:type="dcterms:W3CDTF">2016-07-06T15:42:34Z</dcterms:created>
  <dcterms:modified xsi:type="dcterms:W3CDTF">2022-10-20T11:54:09Z</dcterms:modified>
</cp:coreProperties>
</file>