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92" r:id="rId2"/>
    <p:sldId id="307" r:id="rId3"/>
    <p:sldId id="308" r:id="rId4"/>
    <p:sldId id="309" r:id="rId5"/>
    <p:sldId id="312" r:id="rId6"/>
    <p:sldId id="313" r:id="rId7"/>
    <p:sldId id="314" r:id="rId8"/>
    <p:sldId id="316" r:id="rId9"/>
    <p:sldId id="317" r:id="rId10"/>
    <p:sldId id="318" r:id="rId11"/>
    <p:sldId id="320" r:id="rId12"/>
    <p:sldId id="259" r:id="rId13"/>
    <p:sldId id="282" r:id="rId14"/>
    <p:sldId id="260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7" autoAdjust="0"/>
  </p:normalViewPr>
  <p:slideViewPr>
    <p:cSldViewPr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03.11.2024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078D35-712B-43C7-90B8-DD70062B54C8}" type="slidenum">
              <a:rPr lang="cs-CZ" smtClean="0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6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03.11.2024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lIns="68580" tIns="34290" rIns="68580" bIns="3429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3E9BAEC6-A37A-4403-B919-4854A6448652}" type="datetimeFigureOut">
              <a:rPr lang="cs-CZ" smtClean="0"/>
              <a:pPr/>
              <a:t>03.11.2024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67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10287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485900"/>
            <a:ext cx="4038600" cy="291465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4038600" cy="291465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>
          <a:xfrm>
            <a:off x="6553200" y="4686300"/>
            <a:ext cx="2133600" cy="342900"/>
          </a:xfrm>
        </p:spPr>
        <p:txBody>
          <a:bodyPr/>
          <a:lstStyle>
            <a:lvl1pPr>
              <a:defRPr/>
            </a:lvl1pPr>
          </a:lstStyle>
          <a:p>
            <a:fld id="{4F2CC5E6-5B94-4CBE-8052-CDD75BED82B6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50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Provozní management   podniku 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816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Jiný pohled na růst podle Greinera, 1972 (v citaci Barrow,1996)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4294967295"/>
          </p:nvPr>
        </p:nvSpPr>
        <p:spPr>
          <a:xfrm>
            <a:off x="629816" y="1149296"/>
            <a:ext cx="8316416" cy="2174875"/>
          </a:xfrm>
          <a:prstGeom prst="rect">
            <a:avLst/>
          </a:prstGeom>
        </p:spPr>
        <p:txBody>
          <a:bodyPr/>
          <a:lstStyle/>
          <a:p>
            <a:r>
              <a:rPr lang="cs-CZ" sz="1800" dirty="0"/>
              <a:t>Růst zamezuje krizi – slovo krize vyvozuje z čínského překladu slova , které znamená nebezpečné okolnosti.</a:t>
            </a:r>
          </a:p>
          <a:p>
            <a:r>
              <a:rPr lang="cs-CZ" sz="1800" dirty="0"/>
              <a:t>slovo "krize" je tvořeno znakem pro "nebezpečí" a "příležitost“</a:t>
            </a:r>
          </a:p>
          <a:p>
            <a:r>
              <a:rPr lang="cs-CZ" sz="1800" dirty="0"/>
              <a:t>čínské pojetí krize se nejvíce přibližuje jejich vnímání krize jako příležitosti sdělit nikoliv svou pravdu, ale svou odpovědnost</a:t>
            </a:r>
          </a:p>
        </p:txBody>
      </p:sp>
      <p:pic>
        <p:nvPicPr>
          <p:cNvPr id="12292" name="Picture 3" descr="kriz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6767" y="3321844"/>
            <a:ext cx="3069431" cy="1660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2690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Churchill a Lewisová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 r="6216" b="7237"/>
          <a:stretch>
            <a:fillRect/>
          </a:stretch>
        </p:blipFill>
        <p:spPr bwMode="auto">
          <a:xfrm>
            <a:off x="1796653" y="803673"/>
            <a:ext cx="5805488" cy="365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258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000" b="1" dirty="0">
                <a:solidFill>
                  <a:schemeClr val="bg1"/>
                </a:solidFill>
              </a:rPr>
              <a:t>KRIZOVÉ ŘÍZENÍ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5767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Co je krize?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Jak je definována?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Co je podstatou krizového plánu?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Vliv prostředí na MSP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4294967295"/>
          </p:nvPr>
        </p:nvSpPr>
        <p:spPr>
          <a:xfrm>
            <a:off x="628650" y="940594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dirty="0"/>
              <a:t>Současné podnikatelské prostředí se vyznačuje nestabilitou, neurčitostí. Těmto nejistým, nepředvídatelným podmínkám se musí přizpůsobit podnikatelé a do svých manažerských aktivit musí promítnout některé nové praktiky. </a:t>
            </a:r>
          </a:p>
          <a:p>
            <a:pPr eaLnBrk="1" hangingPunct="1"/>
            <a:r>
              <a:rPr lang="cs-CZ" dirty="0"/>
              <a:t>Vliv rizika</a:t>
            </a:r>
          </a:p>
          <a:p>
            <a:pPr eaLnBrk="1" hangingPunct="1">
              <a:buFont typeface="Arial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3031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700" b="1" dirty="0"/>
              <a:t>Jednoduchý model „Kritických faktorů úspěchu MSP“ - </a:t>
            </a:r>
            <a:r>
              <a:rPr lang="cs-CZ" sz="2700" b="1" dirty="0" err="1"/>
              <a:t>Vodáčkovi</a:t>
            </a:r>
            <a:r>
              <a:rPr lang="cs-CZ" dirty="0"/>
              <a:t> </a:t>
            </a:r>
          </a:p>
        </p:txBody>
      </p:sp>
      <p:grpSp>
        <p:nvGrpSpPr>
          <p:cNvPr id="2" name="Group 31"/>
          <p:cNvGrpSpPr>
            <a:grpSpLocks noChangeAspect="1"/>
          </p:cNvGrpSpPr>
          <p:nvPr/>
        </p:nvGrpSpPr>
        <p:grpSpPr bwMode="auto">
          <a:xfrm>
            <a:off x="1547664" y="1054149"/>
            <a:ext cx="6264696" cy="3515470"/>
            <a:chOff x="2918" y="6489"/>
            <a:chExt cx="6480" cy="4176"/>
          </a:xfrm>
        </p:grpSpPr>
        <p:sp>
          <p:nvSpPr>
            <p:cNvPr id="38944" name="AutoShape 32"/>
            <p:cNvSpPr>
              <a:spLocks noChangeAspect="1" noChangeArrowheads="1"/>
            </p:cNvSpPr>
            <p:nvPr/>
          </p:nvSpPr>
          <p:spPr bwMode="auto">
            <a:xfrm>
              <a:off x="2918" y="6489"/>
              <a:ext cx="6480" cy="4176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45" name="Rectangle 33"/>
            <p:cNvSpPr>
              <a:spLocks noChangeArrowheads="1"/>
            </p:cNvSpPr>
            <p:nvPr/>
          </p:nvSpPr>
          <p:spPr bwMode="auto">
            <a:xfrm>
              <a:off x="3206" y="7209"/>
              <a:ext cx="6048" cy="33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 sz="1650" dirty="0"/>
            </a:p>
          </p:txBody>
        </p:sp>
        <p:sp>
          <p:nvSpPr>
            <p:cNvPr id="38946" name="Rectangle 34"/>
            <p:cNvSpPr>
              <a:spLocks noChangeArrowheads="1"/>
            </p:cNvSpPr>
            <p:nvPr/>
          </p:nvSpPr>
          <p:spPr bwMode="auto">
            <a:xfrm>
              <a:off x="5078" y="7497"/>
              <a:ext cx="144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50" b="1" dirty="0"/>
                <a:t>Lídři</a:t>
              </a:r>
            </a:p>
          </p:txBody>
        </p:sp>
        <p:sp>
          <p:nvSpPr>
            <p:cNvPr id="38947" name="Rectangle 35"/>
            <p:cNvSpPr>
              <a:spLocks noChangeArrowheads="1"/>
            </p:cNvSpPr>
            <p:nvPr/>
          </p:nvSpPr>
          <p:spPr bwMode="auto">
            <a:xfrm>
              <a:off x="3350" y="8217"/>
              <a:ext cx="144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50" b="1" dirty="0"/>
                <a:t>Strategie</a:t>
              </a:r>
            </a:p>
          </p:txBody>
        </p:sp>
        <p:sp>
          <p:nvSpPr>
            <p:cNvPr id="38948" name="Rectangle 36"/>
            <p:cNvSpPr>
              <a:spLocks noChangeArrowheads="1"/>
            </p:cNvSpPr>
            <p:nvPr/>
          </p:nvSpPr>
          <p:spPr bwMode="auto">
            <a:xfrm>
              <a:off x="3350" y="9081"/>
              <a:ext cx="144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50" b="1"/>
                <a:t>Pracovníci</a:t>
              </a:r>
            </a:p>
          </p:txBody>
        </p:sp>
        <p:sp>
          <p:nvSpPr>
            <p:cNvPr id="38949" name="Rectangle 37"/>
            <p:cNvSpPr>
              <a:spLocks noChangeArrowheads="1"/>
            </p:cNvSpPr>
            <p:nvPr/>
          </p:nvSpPr>
          <p:spPr bwMode="auto">
            <a:xfrm>
              <a:off x="6806" y="8217"/>
              <a:ext cx="158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50" b="1" dirty="0"/>
                <a:t>Struktura</a:t>
              </a:r>
            </a:p>
          </p:txBody>
        </p:sp>
        <p:sp>
          <p:nvSpPr>
            <p:cNvPr id="38950" name="Rectangle 38"/>
            <p:cNvSpPr>
              <a:spLocks noChangeArrowheads="1"/>
            </p:cNvSpPr>
            <p:nvPr/>
          </p:nvSpPr>
          <p:spPr bwMode="auto">
            <a:xfrm>
              <a:off x="6806" y="9081"/>
              <a:ext cx="158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50" b="1" dirty="0"/>
                <a:t>Procesy</a:t>
              </a:r>
            </a:p>
          </p:txBody>
        </p:sp>
        <p:sp>
          <p:nvSpPr>
            <p:cNvPr id="38951" name="Rectangle 39"/>
            <p:cNvSpPr>
              <a:spLocks noChangeArrowheads="1"/>
            </p:cNvSpPr>
            <p:nvPr/>
          </p:nvSpPr>
          <p:spPr bwMode="auto">
            <a:xfrm>
              <a:off x="5078" y="9945"/>
              <a:ext cx="158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50" b="1"/>
                <a:t>IS/IT</a:t>
              </a:r>
            </a:p>
          </p:txBody>
        </p:sp>
        <p:sp>
          <p:nvSpPr>
            <p:cNvPr id="38952" name="Line 40"/>
            <p:cNvSpPr>
              <a:spLocks noChangeShapeType="1"/>
            </p:cNvSpPr>
            <p:nvPr/>
          </p:nvSpPr>
          <p:spPr bwMode="auto">
            <a:xfrm>
              <a:off x="5798" y="7929"/>
              <a:ext cx="0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53" name="Line 41"/>
            <p:cNvSpPr>
              <a:spLocks noChangeShapeType="1"/>
            </p:cNvSpPr>
            <p:nvPr/>
          </p:nvSpPr>
          <p:spPr bwMode="auto">
            <a:xfrm flipH="1">
              <a:off x="3926" y="7641"/>
              <a:ext cx="1152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54" name="Line 42"/>
            <p:cNvSpPr>
              <a:spLocks noChangeShapeType="1"/>
            </p:cNvSpPr>
            <p:nvPr/>
          </p:nvSpPr>
          <p:spPr bwMode="auto">
            <a:xfrm>
              <a:off x="3926" y="8649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55" name="Line 43"/>
            <p:cNvSpPr>
              <a:spLocks noChangeShapeType="1"/>
            </p:cNvSpPr>
            <p:nvPr/>
          </p:nvSpPr>
          <p:spPr bwMode="auto">
            <a:xfrm>
              <a:off x="4070" y="9513"/>
              <a:ext cx="100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56" name="Line 44"/>
            <p:cNvSpPr>
              <a:spLocks noChangeShapeType="1"/>
            </p:cNvSpPr>
            <p:nvPr/>
          </p:nvSpPr>
          <p:spPr bwMode="auto">
            <a:xfrm>
              <a:off x="6518" y="7641"/>
              <a:ext cx="1152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57" name="Line 45"/>
            <p:cNvSpPr>
              <a:spLocks noChangeShapeType="1"/>
            </p:cNvSpPr>
            <p:nvPr/>
          </p:nvSpPr>
          <p:spPr bwMode="auto">
            <a:xfrm>
              <a:off x="7670" y="8649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58" name="Line 46"/>
            <p:cNvSpPr>
              <a:spLocks noChangeShapeType="1"/>
            </p:cNvSpPr>
            <p:nvPr/>
          </p:nvSpPr>
          <p:spPr bwMode="auto">
            <a:xfrm flipH="1">
              <a:off x="6662" y="9513"/>
              <a:ext cx="1008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59" name="Line 47"/>
            <p:cNvSpPr>
              <a:spLocks noChangeShapeType="1"/>
            </p:cNvSpPr>
            <p:nvPr/>
          </p:nvSpPr>
          <p:spPr bwMode="auto">
            <a:xfrm>
              <a:off x="4790" y="8361"/>
              <a:ext cx="20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0" name="Line 48"/>
            <p:cNvSpPr>
              <a:spLocks noChangeShapeType="1"/>
            </p:cNvSpPr>
            <p:nvPr/>
          </p:nvSpPr>
          <p:spPr bwMode="auto">
            <a:xfrm>
              <a:off x="4790" y="9369"/>
              <a:ext cx="20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1" name="Line 49"/>
            <p:cNvSpPr>
              <a:spLocks noChangeShapeType="1"/>
            </p:cNvSpPr>
            <p:nvPr/>
          </p:nvSpPr>
          <p:spPr bwMode="auto">
            <a:xfrm>
              <a:off x="4790" y="8361"/>
              <a:ext cx="2016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2" name="Line 50"/>
            <p:cNvSpPr>
              <a:spLocks noChangeShapeType="1"/>
            </p:cNvSpPr>
            <p:nvPr/>
          </p:nvSpPr>
          <p:spPr bwMode="auto">
            <a:xfrm flipV="1">
              <a:off x="4790" y="8361"/>
              <a:ext cx="2016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3" name="Line 51"/>
            <p:cNvSpPr>
              <a:spLocks noChangeShapeType="1"/>
            </p:cNvSpPr>
            <p:nvPr/>
          </p:nvSpPr>
          <p:spPr bwMode="auto">
            <a:xfrm>
              <a:off x="4790" y="8505"/>
              <a:ext cx="864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4" name="Line 52"/>
            <p:cNvSpPr>
              <a:spLocks noChangeShapeType="1"/>
            </p:cNvSpPr>
            <p:nvPr/>
          </p:nvSpPr>
          <p:spPr bwMode="auto">
            <a:xfrm flipH="1">
              <a:off x="6086" y="8505"/>
              <a:ext cx="72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5" name="Line 53"/>
            <p:cNvSpPr>
              <a:spLocks noChangeShapeType="1"/>
            </p:cNvSpPr>
            <p:nvPr/>
          </p:nvSpPr>
          <p:spPr bwMode="auto">
            <a:xfrm flipV="1">
              <a:off x="4790" y="7929"/>
              <a:ext cx="720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6" name="Line 54"/>
            <p:cNvSpPr>
              <a:spLocks noChangeShapeType="1"/>
            </p:cNvSpPr>
            <p:nvPr/>
          </p:nvSpPr>
          <p:spPr bwMode="auto">
            <a:xfrm>
              <a:off x="6086" y="7929"/>
              <a:ext cx="720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38967" name="Text Box 55"/>
            <p:cNvSpPr txBox="1">
              <a:spLocks noChangeArrowheads="1"/>
            </p:cNvSpPr>
            <p:nvPr/>
          </p:nvSpPr>
          <p:spPr bwMode="auto">
            <a:xfrm>
              <a:off x="7443" y="9657"/>
              <a:ext cx="1955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650" b="1" dirty="0"/>
                <a:t>Kulturní</a:t>
              </a:r>
              <a:r>
                <a:rPr lang="cs-CZ" sz="900" b="1" dirty="0"/>
                <a:t>, </a:t>
              </a:r>
              <a:r>
                <a:rPr lang="cs-CZ" sz="1650" b="1" dirty="0"/>
                <a:t>znalostní a inovační zázemí</a:t>
              </a:r>
            </a:p>
          </p:txBody>
        </p:sp>
        <p:sp>
          <p:nvSpPr>
            <p:cNvPr id="38968" name="Text Box 56"/>
            <p:cNvSpPr txBox="1">
              <a:spLocks noChangeArrowheads="1"/>
            </p:cNvSpPr>
            <p:nvPr/>
          </p:nvSpPr>
          <p:spPr bwMode="auto">
            <a:xfrm>
              <a:off x="3062" y="6633"/>
              <a:ext cx="5904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 dirty="0"/>
                <a:t>Vnější pozitivní, neutrální a negativní kooperativní prostředí…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6106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ve firmě a riziko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Jednou z nejdůležitějších podmínek úspěchu firmy je  schopnost správné reakce na změnu.</a:t>
            </a:r>
          </a:p>
          <a:p>
            <a:r>
              <a:rPr lang="cs-CZ" dirty="0"/>
              <a:t>Každá změna je iniciována určitými faktory.</a:t>
            </a:r>
          </a:p>
          <a:p>
            <a:r>
              <a:rPr lang="cs-CZ" dirty="0"/>
              <a:t>S každou změnou ve firmě je spojeno </a:t>
            </a:r>
            <a:r>
              <a:rPr lang="cs-CZ" b="1" dirty="0"/>
              <a:t>riziko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292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100" b="1" dirty="0"/>
              <a:t>Nebezpečí </a:t>
            </a:r>
            <a:r>
              <a:rPr lang="cs-CZ" sz="2100" dirty="0"/>
              <a:t>je prvotní příčina, tedy to, co je příčinou  vzniku škody.</a:t>
            </a:r>
          </a:p>
          <a:p>
            <a:pPr>
              <a:lnSpc>
                <a:spcPct val="90000"/>
              </a:lnSpc>
            </a:pPr>
            <a:r>
              <a:rPr lang="cs-CZ" sz="2100" dirty="0"/>
              <a:t>Činitelům, které mohou  ovlivnit výsledek našeho jednání, konání, naší aktivity, tedy i podnikání, často říkáme </a:t>
            </a:r>
            <a:r>
              <a:rPr lang="cs-CZ" sz="2100" b="1" dirty="0"/>
              <a:t>rizika</a:t>
            </a:r>
          </a:p>
          <a:p>
            <a:pPr>
              <a:lnSpc>
                <a:spcPct val="90000"/>
              </a:lnSpc>
            </a:pPr>
            <a:r>
              <a:rPr lang="cs-CZ" sz="2100" b="1" dirty="0"/>
              <a:t>Hazard</a:t>
            </a:r>
            <a:r>
              <a:rPr lang="cs-CZ" sz="2100" dirty="0"/>
              <a:t> je výrazné podcenění rizika a záměrné nerespektování předpisů např. bezpečnostních často s vědomím „risk je zisk“ a v oblasti podnikání nemá co dělat.</a:t>
            </a:r>
          </a:p>
        </p:txBody>
      </p:sp>
    </p:spTree>
    <p:extLst>
      <p:ext uri="{BB962C8B-B14F-4D97-AF65-F5344CB8AC3E}">
        <p14:creationId xmlns:p14="http://schemas.microsoft.com/office/powerpoint/2010/main" val="504741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0450"/>
            <a:ext cx="6172200" cy="3340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>Základní členění rizik: 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riziko fyzické.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Riziko morální. 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Riziko finanční.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700" dirty="0"/>
              <a:t>Další možná členění (všeobecná a osobní či subjektivní).</a:t>
            </a:r>
            <a:r>
              <a:rPr lang="cs-CZ" dirty="0"/>
              <a:t> </a:t>
            </a:r>
          </a:p>
          <a:p>
            <a:pPr>
              <a:lnSpc>
                <a:spcPct val="90000"/>
              </a:lnSpc>
            </a:pPr>
            <a:r>
              <a:rPr lang="cs-CZ" dirty="0"/>
              <a:t>Definice?</a:t>
            </a:r>
          </a:p>
        </p:txBody>
      </p:sp>
    </p:spTree>
    <p:extLst>
      <p:ext uri="{BB962C8B-B14F-4D97-AF65-F5344CB8AC3E}">
        <p14:creationId xmlns:p14="http://schemas.microsoft.com/office/powerpoint/2010/main" val="419737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9632" y="1131590"/>
            <a:ext cx="6172200" cy="3340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1800" dirty="0"/>
              <a:t>Definice; </a:t>
            </a:r>
          </a:p>
          <a:p>
            <a:pPr lvl="1">
              <a:lnSpc>
                <a:spcPct val="90000"/>
              </a:lnSpc>
            </a:pPr>
            <a:r>
              <a:rPr lang="cs-CZ" sz="1500" dirty="0"/>
              <a:t>Pravděpodobnost či možnost vzniku ztráty, obecně nezdaru.</a:t>
            </a:r>
          </a:p>
          <a:p>
            <a:pPr lvl="1">
              <a:lnSpc>
                <a:spcPct val="90000"/>
              </a:lnSpc>
            </a:pPr>
            <a:r>
              <a:rPr lang="cs-CZ" sz="1500" dirty="0"/>
              <a:t>Variabilita možných výsledků nebo nejistota jejich dosažení.</a:t>
            </a:r>
          </a:p>
          <a:p>
            <a:pPr lvl="1">
              <a:lnSpc>
                <a:spcPct val="90000"/>
              </a:lnSpc>
            </a:pPr>
            <a:r>
              <a:rPr lang="cs-CZ" sz="1500" dirty="0"/>
              <a:t>Odchýlení skutečných a očekávaných výsledků.</a:t>
            </a:r>
          </a:p>
          <a:p>
            <a:pPr lvl="1">
              <a:lnSpc>
                <a:spcPct val="90000"/>
              </a:lnSpc>
            </a:pPr>
            <a:r>
              <a:rPr lang="cs-CZ" sz="1500" dirty="0"/>
              <a:t>Pravděpodobnost jakéhokoliv výsledku, odlišného od výsledku očekávaného.</a:t>
            </a:r>
          </a:p>
          <a:p>
            <a:pPr lvl="1">
              <a:lnSpc>
                <a:spcPct val="90000"/>
              </a:lnSpc>
            </a:pPr>
            <a:r>
              <a:rPr lang="cs-CZ" sz="1500" dirty="0"/>
              <a:t>Nebezpečí chybného rozhodnutí.</a:t>
            </a:r>
          </a:p>
          <a:p>
            <a:pPr lvl="1">
              <a:lnSpc>
                <a:spcPct val="90000"/>
              </a:lnSpc>
            </a:pPr>
            <a:r>
              <a:rPr lang="cs-CZ" sz="1500" dirty="0"/>
              <a:t>Možnost vzniku ztráty nebo zisku, atd.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Analýza rizik;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Měření;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Klasifikace;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Řízení rizik.</a:t>
            </a:r>
          </a:p>
        </p:txBody>
      </p:sp>
    </p:spTree>
    <p:extLst>
      <p:ext uri="{BB962C8B-B14F-4D97-AF65-F5344CB8AC3E}">
        <p14:creationId xmlns:p14="http://schemas.microsoft.com/office/powerpoint/2010/main" val="3754881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000" dirty="0"/>
              <a:t>Analýza rizik z pravidla zahrnuje: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sz="2800" dirty="0"/>
              <a:t>Identifikace aktiv (aktivum je vše co má pro daný subjekt hodnotu, která může být zmenšena působením hrozby).</a:t>
            </a:r>
          </a:p>
          <a:p>
            <a:r>
              <a:rPr lang="cs-CZ" sz="2800" dirty="0"/>
              <a:t>Stanovení hodnoty aktiv.</a:t>
            </a:r>
          </a:p>
          <a:p>
            <a:r>
              <a:rPr lang="cs-CZ" sz="2800" dirty="0"/>
              <a:t>Identifikace hrozeb a slabin.</a:t>
            </a:r>
          </a:p>
          <a:p>
            <a:r>
              <a:rPr lang="cs-CZ" sz="2800" dirty="0"/>
              <a:t>Stanovení závažnosti hrozeb a míra zranitelnosti (citlivost a kritičnost).</a:t>
            </a:r>
          </a:p>
        </p:txBody>
      </p:sp>
    </p:spTree>
    <p:extLst>
      <p:ext uri="{BB962C8B-B14F-4D97-AF65-F5344CB8AC3E}">
        <p14:creationId xmlns:p14="http://schemas.microsoft.com/office/powerpoint/2010/main" val="112185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Řízení v MSP vyžaduje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4294967295"/>
          </p:nvPr>
        </p:nvSpPr>
        <p:spPr>
          <a:xfrm>
            <a:off x="1257300" y="1059582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sz="2200" i="1" dirty="0"/>
              <a:t>Základní vyznávané hodnoty</a:t>
            </a:r>
            <a:endParaRPr lang="cs-CZ" sz="2200" dirty="0"/>
          </a:p>
          <a:p>
            <a:r>
              <a:rPr lang="cs-CZ" sz="2200" i="1" dirty="0"/>
              <a:t>Sledovat smysl existence podniku</a:t>
            </a:r>
            <a:endParaRPr lang="cs-CZ" sz="2200" dirty="0"/>
          </a:p>
          <a:p>
            <a:r>
              <a:rPr lang="cs-CZ" sz="2200" i="1" dirty="0"/>
              <a:t>Definovat poslání, politiku</a:t>
            </a:r>
            <a:endParaRPr lang="cs-CZ" sz="2200" dirty="0"/>
          </a:p>
          <a:p>
            <a:r>
              <a:rPr lang="cs-CZ" sz="2200" i="1" dirty="0"/>
              <a:t>Nastavení hodnotícího systému</a:t>
            </a:r>
          </a:p>
          <a:p>
            <a:r>
              <a:rPr lang="cs-CZ" sz="2200" i="1" dirty="0"/>
              <a:t>firemní strategie</a:t>
            </a:r>
            <a:endParaRPr lang="cs-CZ" sz="2200" dirty="0"/>
          </a:p>
          <a:p>
            <a:r>
              <a:rPr lang="cs-CZ" sz="2200" i="1" dirty="0"/>
              <a:t>Plány a cíle</a:t>
            </a:r>
          </a:p>
          <a:p>
            <a:r>
              <a:rPr lang="cs-CZ" sz="2200" i="1" dirty="0"/>
              <a:t>Znát základní manažerské funkce – plánování, organizování, vedení lidí a kontrola</a:t>
            </a:r>
          </a:p>
        </p:txBody>
      </p:sp>
    </p:spTree>
    <p:extLst>
      <p:ext uri="{BB962C8B-B14F-4D97-AF65-F5344CB8AC3E}">
        <p14:creationId xmlns:p14="http://schemas.microsoft.com/office/powerpoint/2010/main" val="2327004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analýzy rizik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sz="2800" dirty="0"/>
              <a:t>Kvalitativní (metoda účelových interview – metoda </a:t>
            </a:r>
            <a:r>
              <a:rPr lang="cs-CZ" sz="2800" dirty="0" err="1"/>
              <a:t>Delphi</a:t>
            </a:r>
            <a:r>
              <a:rPr lang="cs-CZ" sz="2800" dirty="0"/>
              <a:t>).</a:t>
            </a:r>
          </a:p>
          <a:p>
            <a:r>
              <a:rPr lang="cs-CZ" sz="2800" dirty="0"/>
              <a:t>Kvantitativní (zkoumání modelů určitého systému).</a:t>
            </a:r>
          </a:p>
        </p:txBody>
      </p:sp>
    </p:spTree>
    <p:extLst>
      <p:ext uri="{BB962C8B-B14F-4D97-AF65-F5344CB8AC3E}">
        <p14:creationId xmlns:p14="http://schemas.microsoft.com/office/powerpoint/2010/main" val="4176331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 – základní oblasti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8650" y="1275606"/>
            <a:ext cx="7886700" cy="326231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1800" dirty="0"/>
              <a:t>Přírodní katastrofy a havárie (tzv. technologická rizika).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Rizika ochrany životního prostředí.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Finanční rizika (investiční, pojišťovací).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Projektová rizika.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Obchodní rizika (marketingové, strategické, managementu, rozpočtové…).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Technické riziko.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Organizační riziko.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Právní rizika.</a:t>
            </a:r>
          </a:p>
        </p:txBody>
      </p:sp>
    </p:spTree>
    <p:extLst>
      <p:ext uri="{BB962C8B-B14F-4D97-AF65-F5344CB8AC3E}">
        <p14:creationId xmlns:p14="http://schemas.microsoft.com/office/powerpoint/2010/main" val="833239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8650" y="1275606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sz="2100" dirty="0"/>
              <a:t>Proces při němž se subjekt řízení snaží zamezit působení již existujících a budoucích rizik a navrhuje řešení, která pomáhají eliminovat účinek nežádoucích vlivů.</a:t>
            </a:r>
          </a:p>
          <a:p>
            <a:r>
              <a:rPr lang="cs-CZ" sz="2100" dirty="0"/>
              <a:t>Jedná se tedy o rozhodovací proces vycházející z analýzy rizika s cílem minimalizace rizika.</a:t>
            </a:r>
          </a:p>
          <a:p>
            <a:r>
              <a:rPr lang="cs-CZ" sz="2100" dirty="0"/>
              <a:t>Snahou je najít optimální řešení.</a:t>
            </a:r>
          </a:p>
        </p:txBody>
      </p:sp>
    </p:spTree>
    <p:extLst>
      <p:ext uri="{BB962C8B-B14F-4D97-AF65-F5344CB8AC3E}">
        <p14:creationId xmlns:p14="http://schemas.microsoft.com/office/powerpoint/2010/main" val="733890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Metody snižování podnikatelského rizika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058863"/>
            <a:ext cx="8892480" cy="367347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800" dirty="0"/>
              <a:t>Ofenzivní řízení firmy.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Retence rizik.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Redukce rizika.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Přesun rizika na jiné podnikatelské subjekty (transfer rizika).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Diverzifikace.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Pojištění.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Vyhýbání se rizikům.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Získávání dodatečných informací.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Vytváření rezerv.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Metody sítové analýzy, operační analýzy.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Metody prognózování.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Expertní systémy.</a:t>
            </a:r>
          </a:p>
        </p:txBody>
      </p:sp>
    </p:spTree>
    <p:extLst>
      <p:ext uri="{BB962C8B-B14F-4D97-AF65-F5344CB8AC3E}">
        <p14:creationId xmlns:p14="http://schemas.microsoft.com/office/powerpoint/2010/main" val="1672553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cs-CZ" sz="3000" dirty="0"/>
              <a:t>Doporučené metody pro </a:t>
            </a:r>
            <a:r>
              <a:rPr lang="cs-CZ" sz="3000" b="1" dirty="0"/>
              <a:t>obecné řešení</a:t>
            </a:r>
            <a:r>
              <a:rPr lang="cs-CZ" sz="3000" dirty="0"/>
              <a:t> problému rizika ve firmě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576" y="1372474"/>
            <a:ext cx="8491215" cy="151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100" dirty="0"/>
              <a:t>Přesunout (transfer rizika),</a:t>
            </a:r>
          </a:p>
          <a:p>
            <a:pPr>
              <a:lnSpc>
                <a:spcPct val="90000"/>
              </a:lnSpc>
            </a:pPr>
            <a:r>
              <a:rPr lang="cs-CZ" sz="2100" dirty="0"/>
              <a:t>zadržet (retence rizika),</a:t>
            </a:r>
          </a:p>
          <a:p>
            <a:pPr>
              <a:lnSpc>
                <a:spcPct val="90000"/>
              </a:lnSpc>
            </a:pPr>
            <a:r>
              <a:rPr lang="cs-CZ" sz="2100" dirty="0"/>
              <a:t>vyhnout se,</a:t>
            </a:r>
          </a:p>
          <a:p>
            <a:pPr>
              <a:lnSpc>
                <a:spcPct val="90000"/>
              </a:lnSpc>
            </a:pPr>
            <a:r>
              <a:rPr lang="cs-CZ" sz="2100" dirty="0"/>
              <a:t>redukovat.</a:t>
            </a:r>
          </a:p>
        </p:txBody>
      </p:sp>
      <p:graphicFrame>
        <p:nvGraphicFramePr>
          <p:cNvPr id="8232" name="Group 4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73892585"/>
              </p:ext>
            </p:extLst>
          </p:nvPr>
        </p:nvGraphicFramePr>
        <p:xfrm>
          <a:off x="1763688" y="2787774"/>
          <a:ext cx="6218635" cy="1730455"/>
        </p:xfrm>
        <a:graphic>
          <a:graphicData uri="http://schemas.openxmlformats.org/drawingml/2006/table">
            <a:tbl>
              <a:tblPr/>
              <a:tblGrid>
                <a:gridCol w="2072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2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cs-CZ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Vysoká pravděpodobnost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Nízká pravděpodobnost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Vysoká tvrdost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Vyhnutí se riziku, redukce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Pojištění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Nízká tvrdost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Retence a redukce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Retence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07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</a:t>
            </a:r>
            <a:r>
              <a:rPr lang="cs-CZ" b="1" dirty="0"/>
              <a:t>právní rizika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8650" y="1059582"/>
            <a:ext cx="7886700" cy="3262312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cs-CZ" dirty="0"/>
              <a:t>Nevhodné interní právní normy.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cs-CZ" dirty="0"/>
              <a:t>Nevhodné smlouvy s dodavateli či odběrateli.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cs-CZ" b="1" dirty="0"/>
              <a:t>Neošetření ochrany autorských děl.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cs-CZ" dirty="0"/>
              <a:t>Neošetření ochrany osobních údajů.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cs-CZ" dirty="0"/>
              <a:t>Jiné porušování obecně závazných právních předpisů.</a:t>
            </a:r>
          </a:p>
        </p:txBody>
      </p:sp>
    </p:spTree>
    <p:extLst>
      <p:ext uri="{BB962C8B-B14F-4D97-AF65-F5344CB8AC3E}">
        <p14:creationId xmlns:p14="http://schemas.microsoft.com/office/powerpoint/2010/main" val="2835708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dirty="0"/>
              <a:t>Krizí podniku v oblasti MSP nazýváme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347614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sz="2800" dirty="0"/>
              <a:t>Narušení rovnováhy, které může ohrozit dosahování cíle podniku nebo dokonce vést k ohrožení jeho další existence.</a:t>
            </a:r>
          </a:p>
          <a:p>
            <a:pPr eaLnBrk="1" hangingPunct="1"/>
            <a:r>
              <a:rPr lang="cs-CZ" sz="2800" dirty="0"/>
              <a:t>Následkem je: ztráta disponibilního zisku, nedostatek výrobních prostředků, či úplná ztráta funkčnosti.</a:t>
            </a:r>
          </a:p>
        </p:txBody>
      </p:sp>
    </p:spTree>
    <p:extLst>
      <p:ext uri="{BB962C8B-B14F-4D97-AF65-F5344CB8AC3E}">
        <p14:creationId xmlns:p14="http://schemas.microsoft.com/office/powerpoint/2010/main" val="21305677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Co může vyvolat krizi?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sz="3000" i="1" dirty="0"/>
              <a:t>Nereálný business plán</a:t>
            </a:r>
            <a:endParaRPr lang="cs-CZ" sz="3000" dirty="0"/>
          </a:p>
          <a:p>
            <a:pPr eaLnBrk="1" hangingPunct="1"/>
            <a:r>
              <a:rPr lang="cs-CZ" sz="3000" i="1" dirty="0"/>
              <a:t>zastavení investic</a:t>
            </a:r>
            <a:r>
              <a:rPr lang="cs-CZ" sz="3000" dirty="0"/>
              <a:t> z důvodu dobrého prodeje současné produkce</a:t>
            </a:r>
          </a:p>
          <a:p>
            <a:pPr eaLnBrk="1" hangingPunct="1"/>
            <a:r>
              <a:rPr lang="cs-CZ" sz="3000" i="1" dirty="0"/>
              <a:t>rozprodávání ziskové části podniku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22013913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42FC94DA-2C87-4D29-8E92-DFADD854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/>
          <p:nvPr/>
        </p:nvPicPr>
        <p:blipFill>
          <a:blip r:embed="rId2" cstate="print"/>
          <a:srcRect l="12846" r="15799"/>
          <a:stretch>
            <a:fillRect/>
          </a:stretch>
        </p:blipFill>
        <p:spPr bwMode="auto">
          <a:xfrm>
            <a:off x="3378994" y="1578769"/>
            <a:ext cx="2921198" cy="2613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95842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Dva směry krizového řízení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cs-CZ" i="1" dirty="0"/>
              <a:t>Revitalizovat organizaci</a:t>
            </a:r>
            <a:endParaRPr lang="cs-CZ" dirty="0"/>
          </a:p>
          <a:p>
            <a:pPr eaLnBrk="1" hangingPunct="1">
              <a:lnSpc>
                <a:spcPct val="200000"/>
              </a:lnSpc>
            </a:pPr>
            <a:r>
              <a:rPr lang="cs-CZ" i="1" dirty="0"/>
              <a:t>Likvidovat podnik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422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Specifikum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sz="2400" dirty="0"/>
              <a:t>Často splývá role vlastníka, podnikatele, manažera – vlastní ale také se o podnik stará…</a:t>
            </a:r>
          </a:p>
          <a:p>
            <a:r>
              <a:rPr lang="cs-CZ" sz="2400" dirty="0"/>
              <a:t>Dle Mikoláše:</a:t>
            </a:r>
          </a:p>
          <a:p>
            <a:r>
              <a:rPr lang="cs-CZ" sz="2400" dirty="0"/>
              <a:t>Manažer: umocňuje vlastnictví a transformuje cíle </a:t>
            </a:r>
          </a:p>
          <a:p>
            <a:r>
              <a:rPr lang="cs-CZ" sz="2400" dirty="0"/>
              <a:t>Vlastník  je garantem celistvosti, potenciálu  podniku</a:t>
            </a:r>
          </a:p>
          <a:p>
            <a:r>
              <a:rPr lang="cs-CZ" sz="2400" dirty="0"/>
              <a:t> jako podnikatel vložil prostředky</a:t>
            </a:r>
          </a:p>
        </p:txBody>
      </p:sp>
    </p:spTree>
    <p:extLst>
      <p:ext uri="{BB962C8B-B14F-4D97-AF65-F5344CB8AC3E}">
        <p14:creationId xmlns:p14="http://schemas.microsoft.com/office/powerpoint/2010/main" val="2066182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Chci-li revitalizovat udělám: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sz="2800" dirty="0"/>
              <a:t>radikální kroky pro </a:t>
            </a:r>
            <a:r>
              <a:rPr lang="cs-CZ" sz="2800" b="1" dirty="0"/>
              <a:t>odhalení vnitřních rezerv</a:t>
            </a:r>
            <a:r>
              <a:rPr lang="cs-CZ" sz="2800" dirty="0"/>
              <a:t>,</a:t>
            </a:r>
          </a:p>
          <a:p>
            <a:pPr eaLnBrk="1" hangingPunct="1"/>
            <a:r>
              <a:rPr lang="cs-CZ" sz="2800" dirty="0"/>
              <a:t>po přechodnou dobu </a:t>
            </a:r>
            <a:r>
              <a:rPr lang="cs-CZ" sz="2800" b="1" dirty="0"/>
              <a:t>razantní personální politika</a:t>
            </a:r>
            <a:r>
              <a:rPr lang="cs-CZ" sz="2800" dirty="0"/>
              <a:t> bez výjimek,</a:t>
            </a:r>
          </a:p>
          <a:p>
            <a:pPr eaLnBrk="1" hangingPunct="1"/>
            <a:r>
              <a:rPr lang="cs-CZ" sz="2800" dirty="0"/>
              <a:t>zavedení </a:t>
            </a:r>
            <a:r>
              <a:rPr lang="cs-CZ" sz="2800" b="1" dirty="0"/>
              <a:t>interních standardů</a:t>
            </a:r>
            <a:r>
              <a:rPr lang="cs-CZ" sz="2800" dirty="0"/>
              <a:t>.</a:t>
            </a:r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3706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Rychlost</a:t>
            </a:r>
          </a:p>
          <a:p>
            <a:r>
              <a:rPr lang="cs-CZ" dirty="0"/>
              <a:t>Pomoc odborníků</a:t>
            </a:r>
          </a:p>
          <a:p>
            <a:r>
              <a:rPr lang="cs-CZ" dirty="0"/>
              <a:t>Záchrana celku</a:t>
            </a:r>
          </a:p>
        </p:txBody>
      </p:sp>
    </p:spTree>
    <p:extLst>
      <p:ext uri="{BB962C8B-B14F-4D97-AF65-F5344CB8AC3E}">
        <p14:creationId xmlns:p14="http://schemas.microsoft.com/office/powerpoint/2010/main" val="24583961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Jak předcházet krizi – nástroje 1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b="1" dirty="0"/>
              <a:t>Interní audit</a:t>
            </a:r>
          </a:p>
          <a:p>
            <a:pPr eaLnBrk="1" hangingPunct="1"/>
            <a:r>
              <a:rPr lang="cs-CZ" sz="1500" dirty="0"/>
              <a:t>provádění </a:t>
            </a:r>
            <a:r>
              <a:rPr lang="cs-CZ" sz="1500" b="1" dirty="0"/>
              <a:t>permanentní analýzy podniku</a:t>
            </a:r>
            <a:r>
              <a:rPr lang="cs-CZ" sz="1500" dirty="0"/>
              <a:t>,</a:t>
            </a:r>
          </a:p>
          <a:p>
            <a:pPr eaLnBrk="1" hangingPunct="1"/>
            <a:r>
              <a:rPr lang="cs-CZ" sz="1500" b="1" dirty="0"/>
              <a:t>kontrola plnění podnikových norem</a:t>
            </a:r>
            <a:r>
              <a:rPr lang="cs-CZ" sz="1500" dirty="0"/>
              <a:t> a rozhodnutí vedení podniku, </a:t>
            </a:r>
          </a:p>
          <a:p>
            <a:pPr eaLnBrk="1" hangingPunct="1"/>
            <a:r>
              <a:rPr lang="cs-CZ" sz="1500" dirty="0"/>
              <a:t>informování vedení podniku </a:t>
            </a:r>
            <a:r>
              <a:rPr lang="cs-CZ" sz="1500" b="1" dirty="0"/>
              <a:t>o zjištěných odchylkách a anomáliích</a:t>
            </a:r>
            <a:r>
              <a:rPr lang="cs-CZ" sz="1500" dirty="0"/>
              <a:t>,</a:t>
            </a:r>
          </a:p>
          <a:p>
            <a:pPr eaLnBrk="1" hangingPunct="1"/>
            <a:r>
              <a:rPr lang="cs-CZ" sz="1500" b="1" dirty="0"/>
              <a:t>vyhodnocování využití disponibilních zdrojů</a:t>
            </a:r>
            <a:r>
              <a:rPr lang="cs-CZ" sz="1500" dirty="0"/>
              <a:t> včetně lidských pro dosahování podnikových cílů,</a:t>
            </a:r>
          </a:p>
          <a:p>
            <a:pPr eaLnBrk="1" hangingPunct="1"/>
            <a:r>
              <a:rPr lang="cs-CZ" sz="1500" dirty="0"/>
              <a:t>spolupráce s externí auditorskou společností,</a:t>
            </a:r>
          </a:p>
          <a:p>
            <a:pPr eaLnBrk="1" hangingPunct="1"/>
            <a:r>
              <a:rPr lang="cs-CZ" sz="1500" b="1" dirty="0"/>
              <a:t>zpracování odborných studií</a:t>
            </a:r>
            <a:r>
              <a:rPr lang="cs-CZ" sz="1500" dirty="0"/>
              <a:t> a analýz na základě požadavků vrcholového vedení zaměřených na řešení problémů a dosahování podnikových cílů .</a:t>
            </a:r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6227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Jak předcházet krizi – nástroje 2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b="1" dirty="0"/>
              <a:t>Controlling</a:t>
            </a:r>
            <a:endParaRPr lang="cs-CZ" dirty="0"/>
          </a:p>
          <a:p>
            <a:pPr eaLnBrk="1" hangingPunct="1"/>
            <a:r>
              <a:rPr lang="cs-CZ" sz="1800" dirty="0"/>
              <a:t>jde o </a:t>
            </a:r>
            <a:r>
              <a:rPr lang="cs-CZ" sz="1800" b="1" dirty="0"/>
              <a:t>systém pravidel</a:t>
            </a:r>
            <a:endParaRPr lang="cs-CZ" sz="1800" dirty="0"/>
          </a:p>
          <a:p>
            <a:pPr eaLnBrk="1" hangingPunct="1"/>
            <a:r>
              <a:rPr lang="cs-CZ" sz="1800" dirty="0"/>
              <a:t>napomáhá dosažení podnikových cílů,</a:t>
            </a:r>
          </a:p>
          <a:p>
            <a:pPr eaLnBrk="1" hangingPunct="1"/>
            <a:r>
              <a:rPr lang="cs-CZ" sz="1800" b="1" dirty="0"/>
              <a:t>zabraňuje nečekaným negativním jevům</a:t>
            </a:r>
            <a:r>
              <a:rPr lang="cs-CZ" sz="1800" dirty="0"/>
              <a:t>,</a:t>
            </a:r>
          </a:p>
          <a:p>
            <a:pPr eaLnBrk="1" hangingPunct="1"/>
            <a:r>
              <a:rPr lang="cs-CZ" sz="1800" b="1" dirty="0"/>
              <a:t>včas varuje</a:t>
            </a:r>
            <a:r>
              <a:rPr lang="cs-CZ" sz="1800" dirty="0"/>
              <a:t>, objeví-li se nebezpečí vyžadující určitá příslušná opatření.</a:t>
            </a:r>
          </a:p>
          <a:p>
            <a:pPr eaLnBrk="1" hangingPunct="1">
              <a:buFont typeface="Arial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4017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Jak předcházet krizi – nástroje 3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b="1" dirty="0"/>
              <a:t>Vnitřní kontrola</a:t>
            </a:r>
            <a:endParaRPr lang="cs-CZ" dirty="0"/>
          </a:p>
          <a:p>
            <a:pPr eaLnBrk="1" hangingPunct="1"/>
            <a:r>
              <a:rPr lang="cs-CZ" dirty="0"/>
              <a:t>jedná se o </a:t>
            </a:r>
            <a:r>
              <a:rPr lang="cs-CZ" b="1" dirty="0"/>
              <a:t>soubor metod a postupů</a:t>
            </a:r>
            <a:r>
              <a:rPr lang="cs-CZ" dirty="0"/>
              <a:t>, které jsou aplikovány v rámci </a:t>
            </a:r>
            <a:r>
              <a:rPr lang="cs-CZ" b="1" dirty="0"/>
              <a:t>kontroly řízení podniku</a:t>
            </a:r>
            <a:endParaRPr lang="cs-CZ" dirty="0"/>
          </a:p>
          <a:p>
            <a:pPr eaLnBrk="1" hangingPunct="1"/>
            <a:r>
              <a:rPr lang="cs-CZ" dirty="0"/>
              <a:t>jejich úkolem je působit preventivně</a:t>
            </a:r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34429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dirty="0"/>
              <a:t>I podnik typu MSP by měl mít krizový plán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4294967295"/>
          </p:nvPr>
        </p:nvSpPr>
        <p:spPr>
          <a:xfrm>
            <a:off x="611560" y="1131590"/>
            <a:ext cx="7668344" cy="352266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sz="2200" i="1" dirty="0"/>
              <a:t>1. etapa -Vyhlášení krizového stavu a zajištění pořádku</a:t>
            </a:r>
            <a:endParaRPr lang="cs-CZ" sz="2200" dirty="0"/>
          </a:p>
          <a:p>
            <a:pPr eaLnBrk="1" hangingPunct="1"/>
            <a:r>
              <a:rPr lang="cs-CZ" sz="2200" i="1" dirty="0"/>
              <a:t>2. etapa - Zastavení pádu</a:t>
            </a:r>
          </a:p>
          <a:p>
            <a:pPr eaLnBrk="1" hangingPunct="1"/>
            <a:r>
              <a:rPr lang="cs-CZ" sz="2200" i="1" dirty="0"/>
              <a:t>3. etapa - Trvalý tlak</a:t>
            </a:r>
            <a:endParaRPr lang="cs-CZ" sz="2200" dirty="0"/>
          </a:p>
          <a:p>
            <a:pPr eaLnBrk="1" hangingPunct="1"/>
            <a:r>
              <a:rPr lang="cs-CZ" sz="2200" dirty="0"/>
              <a:t> </a:t>
            </a:r>
            <a:r>
              <a:rPr lang="cs-CZ" sz="2200" i="1" dirty="0"/>
              <a:t>4. etapa - Restrukturalizace a návrat ke standardnímu řízení</a:t>
            </a:r>
            <a:endParaRPr lang="cs-CZ" sz="2200" dirty="0"/>
          </a:p>
          <a:p>
            <a:pPr eaLnBrk="1" hangingPunct="1"/>
            <a:endParaRPr lang="cs-CZ" sz="1500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64051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ovéPole 3"/>
          <p:cNvSpPr txBox="1">
            <a:spLocks noChangeArrowheads="1"/>
          </p:cNvSpPr>
          <p:nvPr/>
        </p:nvSpPr>
        <p:spPr bwMode="auto">
          <a:xfrm>
            <a:off x="6554391" y="1125142"/>
            <a:ext cx="1178719" cy="71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350"/>
              <a:t>Hálek, V. Krizový management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3659" y="214313"/>
            <a:ext cx="4968551" cy="478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7F9FC144-4EB9-4057-9DAB-83E2CD493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3148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A0063C7E-9638-4945-B14D-FFB0295A6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827584" y="4561931"/>
            <a:ext cx="6172200" cy="5619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z="900" b="1" dirty="0" err="1"/>
              <a:t>Hnilica</a:t>
            </a:r>
            <a:r>
              <a:rPr lang="cs-CZ" sz="900" dirty="0"/>
              <a:t>, J. </a:t>
            </a:r>
            <a:r>
              <a:rPr lang="cs-CZ" sz="900" b="1" dirty="0"/>
              <a:t>Fotr</a:t>
            </a:r>
            <a:r>
              <a:rPr lang="cs-CZ" sz="900" dirty="0"/>
              <a:t>, J. Aplikovaná analýza rizika ve finančním managementu a investičním rozhodování. Praha : GRADA </a:t>
            </a:r>
            <a:r>
              <a:rPr lang="cs-CZ" sz="900" dirty="0" err="1"/>
              <a:t>Publishing</a:t>
            </a:r>
            <a:r>
              <a:rPr lang="cs-CZ" sz="900" dirty="0"/>
              <a:t>, 2009. ISBN 978-80-247-2560-4.</a:t>
            </a:r>
          </a:p>
          <a:p>
            <a:endParaRPr lang="cs-CZ" dirty="0"/>
          </a:p>
        </p:txBody>
      </p:sp>
      <p:pic>
        <p:nvPicPr>
          <p:cNvPr id="4" name="Obrázek 0" descr="chart.jpg"/>
          <p:cNvPicPr/>
          <p:nvPr/>
        </p:nvPicPr>
        <p:blipFill>
          <a:blip r:embed="rId2" cstate="print"/>
          <a:srcRect l="22813" t="11401" r="4478" b="4559"/>
          <a:stretch>
            <a:fillRect/>
          </a:stretch>
        </p:blipFill>
        <p:spPr bwMode="auto">
          <a:xfrm>
            <a:off x="2627785" y="141480"/>
            <a:ext cx="3726413" cy="415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33859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 manažera/vlastníka 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940594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sz="2800" dirty="0"/>
              <a:t>Při standardním řízení - k</a:t>
            </a:r>
            <a:r>
              <a:rPr lang="pl-PL" sz="2800" dirty="0"/>
              <a:t>aždý je odpovědný za svou oblast,</a:t>
            </a:r>
            <a:r>
              <a:rPr lang="cs-CZ" sz="2800" dirty="0"/>
              <a:t>řídí především své přímé podřízené.</a:t>
            </a:r>
          </a:p>
          <a:p>
            <a:r>
              <a:rPr lang="cs-CZ" sz="2800" dirty="0"/>
              <a:t>Při krizovém </a:t>
            </a:r>
            <a:r>
              <a:rPr lang="cs-CZ" sz="2800" dirty="0" err="1"/>
              <a:t>řízení-Jsou</a:t>
            </a:r>
            <a:r>
              <a:rPr lang="cs-CZ" sz="2800" dirty="0"/>
              <a:t> aktivní ke všem lidem, kteří jsou nápomocni v řešení problémů bez rozdílu úrovně. Důraz se klade na odstranění příčin problémů.</a:t>
            </a:r>
          </a:p>
        </p:txBody>
      </p:sp>
    </p:spTree>
    <p:extLst>
      <p:ext uri="{BB962C8B-B14F-4D97-AF65-F5344CB8AC3E}">
        <p14:creationId xmlns:p14="http://schemas.microsoft.com/office/powerpoint/2010/main" val="30751169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Kroky k zachování podniku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Mimosoudní – dohoda, jak fungovat dál</a:t>
            </a:r>
          </a:p>
          <a:p>
            <a:r>
              <a:rPr lang="cs-CZ" dirty="0"/>
              <a:t>Soudní –vyrovnání se s věřiteli</a:t>
            </a:r>
          </a:p>
        </p:txBody>
      </p:sp>
    </p:spTree>
    <p:extLst>
      <p:ext uri="{BB962C8B-B14F-4D97-AF65-F5344CB8AC3E}">
        <p14:creationId xmlns:p14="http://schemas.microsoft.com/office/powerpoint/2010/main" val="35958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Základní funkce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231900"/>
            <a:ext cx="5175250" cy="3395663"/>
          </a:xfrm>
          <a:prstGeom prst="rect">
            <a:avLst/>
          </a:prstGeom>
        </p:spPr>
        <p:txBody>
          <a:bodyPr/>
          <a:lstStyle/>
          <a:p>
            <a:r>
              <a:rPr lang="cs-CZ" sz="2400" dirty="0"/>
              <a:t>Plánování – zanedbává se</a:t>
            </a:r>
          </a:p>
          <a:p>
            <a:r>
              <a:rPr lang="cs-CZ" sz="2400" dirty="0"/>
              <a:t>Organizování – nesystematičnost a improvizace, přesto je to těžiště činnosti</a:t>
            </a:r>
          </a:p>
          <a:p>
            <a:r>
              <a:rPr lang="cs-CZ" sz="2400" dirty="0"/>
              <a:t>Využívání zdrojů – vysoká pružnost navázána často na zakázkovou činnost</a:t>
            </a:r>
          </a:p>
          <a:p>
            <a:r>
              <a:rPr lang="cs-CZ" sz="2400" dirty="0"/>
              <a:t>Kontrola – v rukou majitele, kumulace úloh</a:t>
            </a:r>
          </a:p>
          <a:p>
            <a:endParaRPr lang="cs-CZ" sz="2400" dirty="0"/>
          </a:p>
          <a:p>
            <a:endParaRPr lang="cs-CZ" dirty="0"/>
          </a:p>
        </p:txBody>
      </p:sp>
      <p:pic>
        <p:nvPicPr>
          <p:cNvPr id="5124" name="Picture 3" descr="C:\Users\Sebestici\AppData\Local\Microsoft\Windows\Temporary Internet Files\Content.IE5\PBSFQ7LR\MCj039837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5766" y="857251"/>
            <a:ext cx="1653778" cy="1660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93810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Mimosoudní metody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Revitalizace </a:t>
            </a:r>
          </a:p>
          <a:p>
            <a:r>
              <a:rPr lang="cs-CZ" dirty="0"/>
              <a:t>Restrukturalizace (sanace, reorganizace) - Nehledají se místa, která je třeba léčit, ale naopak zdravé části, které jsou schopny přežít.</a:t>
            </a:r>
          </a:p>
        </p:txBody>
      </p:sp>
    </p:spTree>
    <p:extLst>
      <p:ext uri="{BB962C8B-B14F-4D97-AF65-F5344CB8AC3E}">
        <p14:creationId xmlns:p14="http://schemas.microsoft.com/office/powerpoint/2010/main" val="22764828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Shrnutí krizového řízení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Vždy časová tíseň</a:t>
            </a:r>
          </a:p>
          <a:p>
            <a:r>
              <a:rPr lang="cs-CZ" dirty="0"/>
              <a:t>Nedostatek informací</a:t>
            </a:r>
          </a:p>
          <a:p>
            <a:r>
              <a:rPr lang="cs-CZ" dirty="0"/>
              <a:t>Vysoká míra rizika</a:t>
            </a:r>
          </a:p>
          <a:p>
            <a:r>
              <a:rPr lang="cs-CZ" dirty="0"/>
              <a:t>Personální tíseň</a:t>
            </a:r>
          </a:p>
        </p:txBody>
      </p:sp>
    </p:spTree>
    <p:extLst>
      <p:ext uri="{BB962C8B-B14F-4D97-AF65-F5344CB8AC3E}">
        <p14:creationId xmlns:p14="http://schemas.microsoft.com/office/powerpoint/2010/main" val="4245440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Životní cyklus podniku MSP</a:t>
            </a:r>
          </a:p>
        </p:txBody>
      </p:sp>
      <p:pic>
        <p:nvPicPr>
          <p:cNvPr id="7171" name="Obrázek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7406" y="1337072"/>
            <a:ext cx="5357813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2512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Propočet tempa růstu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0013"/>
            <a:ext cx="8748464" cy="326231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cs-CZ" dirty="0"/>
              <a:t>g = P * R * A * T</a:t>
            </a:r>
          </a:p>
          <a:p>
            <a:r>
              <a:rPr lang="cs-CZ" sz="1800" dirty="0"/>
              <a:t>g - tempo růstu podniku ( trvale udržitelné )</a:t>
            </a:r>
          </a:p>
          <a:p>
            <a:r>
              <a:rPr lang="cs-CZ" sz="1800" dirty="0"/>
              <a:t>P - rentabilita tržeb ( Zisk / Tržby )</a:t>
            </a:r>
          </a:p>
          <a:p>
            <a:r>
              <a:rPr lang="cs-CZ" sz="1800" dirty="0"/>
              <a:t>R - aktivační poměr ( 1 – Dividenda / Čistý zisk na akcii )</a:t>
            </a:r>
          </a:p>
          <a:p>
            <a:r>
              <a:rPr lang="cs-CZ" sz="1800" dirty="0"/>
              <a:t>A - obrat aktiv ( Tržby / Aktiva )</a:t>
            </a:r>
          </a:p>
          <a:p>
            <a:r>
              <a:rPr lang="cs-CZ" sz="1800" dirty="0"/>
              <a:t>T - finanční páka ( Aktiva / Vlastní jmění )</a:t>
            </a:r>
          </a:p>
          <a:p>
            <a:r>
              <a:rPr lang="cs-CZ" sz="1800" dirty="0"/>
              <a:t>Platí za zjednodušujících předpokladů:</a:t>
            </a:r>
          </a:p>
          <a:p>
            <a:r>
              <a:rPr lang="cs-CZ" sz="1800" dirty="0"/>
              <a:t>- tempo růstu podniku shodné s růstem celého trhu,</a:t>
            </a:r>
          </a:p>
          <a:p>
            <a:r>
              <a:rPr lang="cs-CZ" sz="1800" dirty="0"/>
              <a:t>- konstantní kapitálová struktura podniku,</a:t>
            </a:r>
          </a:p>
          <a:p>
            <a:r>
              <a:rPr lang="cs-CZ" sz="1800" dirty="0"/>
              <a:t>- konstantní míra reinvestic do podniku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887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Fáze s vazbou na role podnikatele</a:t>
            </a:r>
          </a:p>
        </p:txBody>
      </p:sp>
      <p:pic>
        <p:nvPicPr>
          <p:cNvPr id="9219" name="Obrázek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7406" y="1337072"/>
            <a:ext cx="5357813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ovéPole 4"/>
          <p:cNvSpPr txBox="1">
            <a:spLocks noChangeArrowheads="1"/>
          </p:cNvSpPr>
          <p:nvPr/>
        </p:nvSpPr>
        <p:spPr bwMode="auto">
          <a:xfrm>
            <a:off x="2696766" y="4232672"/>
            <a:ext cx="1500188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350"/>
              <a:t>Zakladatel a investor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 rot="5400000" flipH="1" flipV="1">
            <a:off x="3071218" y="4179690"/>
            <a:ext cx="214313" cy="119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>
            <a:endCxn id="9223" idx="0"/>
          </p:cNvCxnSpPr>
          <p:nvPr/>
        </p:nvCxnSpPr>
        <p:spPr>
          <a:xfrm>
            <a:off x="4679156" y="3053954"/>
            <a:ext cx="562571" cy="139303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3" name="TextovéPole 9"/>
          <p:cNvSpPr txBox="1">
            <a:spLocks noChangeArrowheads="1"/>
          </p:cNvSpPr>
          <p:nvPr/>
        </p:nvSpPr>
        <p:spPr bwMode="auto">
          <a:xfrm>
            <a:off x="4518422" y="4446985"/>
            <a:ext cx="1446609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350"/>
              <a:t>Organizátor a plánovač  </a:t>
            </a:r>
          </a:p>
        </p:txBody>
      </p:sp>
      <p:cxnSp>
        <p:nvCxnSpPr>
          <p:cNvPr id="13" name="Přímá spojovací šipka 12"/>
          <p:cNvCxnSpPr/>
          <p:nvPr/>
        </p:nvCxnSpPr>
        <p:spPr>
          <a:xfrm rot="10800000">
            <a:off x="2482454" y="1393031"/>
            <a:ext cx="1553765" cy="1125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TextovéPole 13"/>
          <p:cNvSpPr txBox="1">
            <a:spLocks noChangeArrowheads="1"/>
          </p:cNvSpPr>
          <p:nvPr/>
        </p:nvSpPr>
        <p:spPr bwMode="auto">
          <a:xfrm>
            <a:off x="1625204" y="964406"/>
            <a:ext cx="1339453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350"/>
              <a:t>Vynálezce a realizátor</a:t>
            </a:r>
          </a:p>
        </p:txBody>
      </p:sp>
      <p:sp>
        <p:nvSpPr>
          <p:cNvPr id="9226" name="TextovéPole 14"/>
          <p:cNvSpPr txBox="1">
            <a:spLocks noChangeArrowheads="1"/>
          </p:cNvSpPr>
          <p:nvPr/>
        </p:nvSpPr>
        <p:spPr bwMode="auto">
          <a:xfrm>
            <a:off x="5375673" y="1017985"/>
            <a:ext cx="2035969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350"/>
              <a:t>Následník a reorganizátor</a:t>
            </a:r>
          </a:p>
        </p:txBody>
      </p:sp>
      <p:cxnSp>
        <p:nvCxnSpPr>
          <p:cNvPr id="17" name="Přímá spojovací šipka 16"/>
          <p:cNvCxnSpPr/>
          <p:nvPr/>
        </p:nvCxnSpPr>
        <p:spPr>
          <a:xfrm rot="5400000" flipH="1" flipV="1">
            <a:off x="5188149" y="1902024"/>
            <a:ext cx="1125140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08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Křivka výnosnosti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 rot="5400000">
            <a:off x="439937" y="2760464"/>
            <a:ext cx="29706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1925241" y="4245769"/>
            <a:ext cx="48613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Oblouk 9"/>
          <p:cNvSpPr/>
          <p:nvPr/>
        </p:nvSpPr>
        <p:spPr>
          <a:xfrm rot="11048206">
            <a:off x="2399110" y="1903810"/>
            <a:ext cx="3462338" cy="1841897"/>
          </a:xfrm>
          <a:prstGeom prst="arc">
            <a:avLst>
              <a:gd name="adj1" fmla="val 11105732"/>
              <a:gd name="adj2" fmla="val 215845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 sz="135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246" name="TextovéPole 10"/>
          <p:cNvSpPr txBox="1">
            <a:spLocks noChangeArrowheads="1"/>
          </p:cNvSpPr>
          <p:nvPr/>
        </p:nvSpPr>
        <p:spPr bwMode="auto">
          <a:xfrm>
            <a:off x="2519363" y="4516041"/>
            <a:ext cx="4537472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350"/>
              <a:t>Malé firmy----------------------------------velké firmy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331641" y="1329612"/>
            <a:ext cx="392415" cy="334837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cs-CZ" sz="1350" dirty="0"/>
              <a:t>výnosnost</a:t>
            </a:r>
          </a:p>
        </p:txBody>
      </p:sp>
    </p:spTree>
    <p:extLst>
      <p:ext uri="{BB962C8B-B14F-4D97-AF65-F5344CB8AC3E}">
        <p14:creationId xmlns:p14="http://schemas.microsoft.com/office/powerpoint/2010/main" val="293658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Růst je možný (Kupkovič, 2001):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200150"/>
            <a:ext cx="4103688" cy="3394075"/>
          </a:xfrm>
          <a:prstGeom prst="rect">
            <a:avLst/>
          </a:prstGeom>
        </p:spPr>
        <p:txBody>
          <a:bodyPr/>
          <a:lstStyle/>
          <a:p>
            <a:r>
              <a:rPr lang="cs-CZ"/>
              <a:t>Externím růstem</a:t>
            </a:r>
          </a:p>
          <a:p>
            <a:r>
              <a:rPr lang="cs-CZ"/>
              <a:t>Interním růstem</a:t>
            </a:r>
          </a:p>
          <a:p>
            <a:r>
              <a:rPr lang="cs-CZ"/>
              <a:t>tj. dle zdroje použitých prostředků (vlastních/cizích)</a:t>
            </a:r>
          </a:p>
        </p:txBody>
      </p:sp>
      <p:pic>
        <p:nvPicPr>
          <p:cNvPr id="11268" name="Picture 2" descr="C:\Users\Sebestici\AppData\Local\Microsoft\Windows\Temporary Internet Files\Content.IE5\FQG2YMHN\MPj0439376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1454" y="1178719"/>
            <a:ext cx="1763315" cy="2640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719870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1316</Words>
  <Application>Microsoft Office PowerPoint</Application>
  <PresentationFormat>Předvádění na obrazovce (16:9)</PresentationFormat>
  <Paragraphs>209</Paragraphs>
  <Slides>41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6" baseType="lpstr">
      <vt:lpstr>Arial</vt:lpstr>
      <vt:lpstr>Calibri</vt:lpstr>
      <vt:lpstr>Times New Roman</vt:lpstr>
      <vt:lpstr>Wingdings</vt:lpstr>
      <vt:lpstr>SLU</vt:lpstr>
      <vt:lpstr>Provozní management   podniku </vt:lpstr>
      <vt:lpstr>Řízení v MSP vyžaduje</vt:lpstr>
      <vt:lpstr>Specifikum</vt:lpstr>
      <vt:lpstr>Základní funkce</vt:lpstr>
      <vt:lpstr>Životní cyklus podniku MSP</vt:lpstr>
      <vt:lpstr>Propočet tempa růstu</vt:lpstr>
      <vt:lpstr>Fáze s vazbou na role podnikatele</vt:lpstr>
      <vt:lpstr>Křivka výnosnosti</vt:lpstr>
      <vt:lpstr>Růst je možný (Kupkovič, 2001):</vt:lpstr>
      <vt:lpstr>Jiný pohled na růst podle Greinera, 1972 (v citaci Barrow,1996)</vt:lpstr>
      <vt:lpstr>Churchill a Lewisová</vt:lpstr>
      <vt:lpstr>Prezentace aplikace PowerPoint</vt:lpstr>
      <vt:lpstr>Vliv prostředí na MSP</vt:lpstr>
      <vt:lpstr>Jednoduchý model „Kritických faktorů úspěchu MSP“ - Vodáčkovi </vt:lpstr>
      <vt:lpstr>Změny ve firmě a riziko</vt:lpstr>
      <vt:lpstr>Základní pojmy</vt:lpstr>
      <vt:lpstr>Riziko</vt:lpstr>
      <vt:lpstr>Riziko</vt:lpstr>
      <vt:lpstr>Analýza rizik z pravidla zahrnuje:</vt:lpstr>
      <vt:lpstr>Metody analýzy rizik</vt:lpstr>
      <vt:lpstr>Řízení rizik – základní oblasti</vt:lpstr>
      <vt:lpstr>Řízení rizik</vt:lpstr>
      <vt:lpstr>Metody snižování podnikatelského rizika</vt:lpstr>
      <vt:lpstr>Doporučené metody pro obecné řešení problému rizika ve firmě</vt:lpstr>
      <vt:lpstr>Nejčastější právní rizika</vt:lpstr>
      <vt:lpstr>Krizí podniku v oblasti MSP nazýváme</vt:lpstr>
      <vt:lpstr>Co může vyvolat krizi?</vt:lpstr>
      <vt:lpstr>Prezentace aplikace PowerPoint</vt:lpstr>
      <vt:lpstr>Dva směry krizového řízení</vt:lpstr>
      <vt:lpstr>Chci-li revitalizovat udělám:</vt:lpstr>
      <vt:lpstr>Zásady</vt:lpstr>
      <vt:lpstr>Jak předcházet krizi – nástroje 1</vt:lpstr>
      <vt:lpstr>Jak předcházet krizi – nástroje 2</vt:lpstr>
      <vt:lpstr>Jak předcházet krizi – nástroje 3</vt:lpstr>
      <vt:lpstr>I podnik typu MSP by měl mít krizový plán</vt:lpstr>
      <vt:lpstr>Prezentace aplikace PowerPoint</vt:lpstr>
      <vt:lpstr>Prezentace aplikace PowerPoint</vt:lpstr>
      <vt:lpstr>Přístup manažera/vlastníka </vt:lpstr>
      <vt:lpstr>Kroky k zachování podniku</vt:lpstr>
      <vt:lpstr>Mimosoudní metody</vt:lpstr>
      <vt:lpstr>Shrnutí krizového řízení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Jarmila</cp:lastModifiedBy>
  <cp:revision>60</cp:revision>
  <cp:lastPrinted>2018-03-27T09:30:31Z</cp:lastPrinted>
  <dcterms:created xsi:type="dcterms:W3CDTF">2016-07-06T15:42:34Z</dcterms:created>
  <dcterms:modified xsi:type="dcterms:W3CDTF">2024-11-03T15:07:34Z</dcterms:modified>
</cp:coreProperties>
</file>