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6" r:id="rId30"/>
    <p:sldId id="387" r:id="rId31"/>
    <p:sldId id="388" r:id="rId32"/>
    <p:sldId id="389" r:id="rId33"/>
    <p:sldId id="390" r:id="rId34"/>
    <p:sldId id="391" r:id="rId35"/>
    <p:sldId id="393" r:id="rId36"/>
    <p:sldId id="350" r:id="rId37"/>
    <p:sldId id="357" r:id="rId38"/>
    <p:sldId id="309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0" autoAdjust="0"/>
    <p:restoredTop sz="94660"/>
  </p:normalViewPr>
  <p:slideViewPr>
    <p:cSldViewPr>
      <p:cViewPr varScale="1">
        <p:scale>
          <a:sx n="107" d="100"/>
          <a:sy n="107" d="100"/>
        </p:scale>
        <p:origin x="1046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03.12.2024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688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20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sp.cz/jednotka-prace/projektovy-manazer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katalog.nsp.cz/napoveda.aspx?help=EQF_8" TargetMode="External"/><Relationship Id="rId2" Type="http://schemas.openxmlformats.org/officeDocument/2006/relationships/hyperlink" Target="http://katalog.nsp.cz/napoveda.aspx?help=EQF_7" TargetMode="Externa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katalog.nsp.cz/napoveda.aspx?help=EQF_6" TargetMode="External"/><Relationship Id="rId2" Type="http://schemas.openxmlformats.org/officeDocument/2006/relationships/hyperlink" Target="http://katalog.nsp.cz/napoveda.aspx?help=EQF_7" TargetMode="Externa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2571750"/>
            <a:ext cx="3888432" cy="20162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652120" y="3723878"/>
            <a:ext cx="332015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11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se jedná o komunikaci směrem dolů, znamená to, že musí aplikovat manažerskou sílu a autoritu.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600" dirty="0"/>
              <a:t>Manažer projektu může </a:t>
            </a:r>
            <a:r>
              <a:rPr lang="cs-CZ" sz="1600" b="1" dirty="0"/>
              <a:t>prosadit</a:t>
            </a:r>
            <a:r>
              <a:rPr lang="cs-CZ" sz="1600" dirty="0"/>
              <a:t> své požadavky následovně:</a:t>
            </a:r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a) </a:t>
            </a:r>
            <a:r>
              <a:rPr lang="cs-CZ" sz="1600" b="1" dirty="0"/>
              <a:t>formálně přidělenými zdroji </a:t>
            </a:r>
            <a:r>
              <a:rPr lang="cs-CZ" sz="1600" dirty="0"/>
              <a:t>síly tj.: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pozice,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odměňovat,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ukládat pokuty,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b) </a:t>
            </a:r>
            <a:r>
              <a:rPr lang="cs-CZ" sz="1600" b="1" dirty="0"/>
              <a:t>neformálními zdroji síly</a:t>
            </a:r>
            <a:r>
              <a:rPr lang="cs-CZ" sz="1600" dirty="0"/>
              <a:t>, a to buď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z titulu síly experta,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z titulu společenského uznání.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9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požadavků na znalosti PM (Unicorn)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6902" y="1275606"/>
            <a:ext cx="5312126" cy="333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507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Žádoucí jsou PM, kteří umí řídit projekty dle standardů (firemních), nikoliv podle jejich názoru.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Výchova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Plusy 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PM je kompatibilní s přístupem firmy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Posiluje loajalitu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Komplexní vzdělávání a rozvoj projektového manažera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Zaměření na přístup a potřeby dané firmy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Možnost „převýchovy“ PM najatých z trhu nebo zapojení absolventů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Mínusy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Dlouhodobý proces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Z počátku </a:t>
            </a:r>
            <a:r>
              <a:rPr lang="cs-CZ" sz="1400" dirty="0" err="1"/>
              <a:t>juniorní</a:t>
            </a:r>
            <a:r>
              <a:rPr lang="cs-CZ" sz="1400" dirty="0"/>
              <a:t> PM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Nutnost zapojení seniorních rolí, resp. managementu firmy jako školitelů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Vysoké nepřímé náklady – příprava školení, kdo školí, nepracuje apod.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2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z praxe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 různé projekty se vyplatí </a:t>
            </a:r>
            <a:r>
              <a:rPr lang="cs-CZ" sz="1200" b="1" dirty="0"/>
              <a:t>kombinování</a:t>
            </a:r>
            <a:r>
              <a:rPr lang="cs-CZ" sz="1200" dirty="0"/>
              <a:t> </a:t>
            </a:r>
            <a:br>
              <a:rPr lang="cs-CZ" sz="1200" dirty="0"/>
            </a:br>
            <a:r>
              <a:rPr lang="cs-CZ" sz="1200" dirty="0"/>
              <a:t>(vlastní zdroje, externí, interim management).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b="1" dirty="0"/>
              <a:t>Preference výchovy </a:t>
            </a:r>
            <a:r>
              <a:rPr lang="cs-CZ" sz="1200" dirty="0"/>
              <a:t>PM oproti jejich náboru.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Vlastní </a:t>
            </a:r>
            <a:r>
              <a:rPr lang="cs-CZ" sz="1200" b="1" dirty="0"/>
              <a:t>vnitřní systém </a:t>
            </a:r>
            <a:r>
              <a:rPr lang="cs-CZ" sz="1200" dirty="0"/>
              <a:t>výchovy – pro konkrétní účely řízení projektů v organizaci.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Bez účasti </a:t>
            </a:r>
            <a:r>
              <a:rPr lang="cs-CZ" sz="1200" b="1" dirty="0"/>
              <a:t>seniorních rolí </a:t>
            </a:r>
            <a:r>
              <a:rPr lang="cs-CZ" sz="1200" dirty="0"/>
              <a:t>a managementu to nejde.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Disponovat správnými </a:t>
            </a:r>
            <a:r>
              <a:rPr lang="cs-CZ" sz="1200" b="1" dirty="0"/>
              <a:t>schopnostmi a dovednostmi</a:t>
            </a:r>
            <a:r>
              <a:rPr lang="cs-CZ" sz="1200" dirty="0"/>
              <a:t>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Jsou-li schopnější, lépe kvalifikovaní nebo lépe </a:t>
            </a:r>
            <a:r>
              <a:rPr lang="cs-CZ" sz="1200" b="1" dirty="0"/>
              <a:t>motivovaní</a:t>
            </a:r>
            <a:r>
              <a:rPr lang="cs-CZ" sz="1200" dirty="0"/>
              <a:t> lidé k dispozici kdekoliv jinde v podniku, pak se snažte získat právě je a dejte jim přednost (před těmi, kteří byli nabídnuti).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 algn="just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26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kompetencí myslíme soubor znalostí, osobních přístupů, dovedností a souvisejících zkušeností, kterých je pro úspěch v určité pozici potřeba.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Je možno popsat kompetenční řízení projektů pomocí těchto tří oblastí: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technických kompetencí </a:t>
            </a:r>
            <a:r>
              <a:rPr lang="cs-CZ" sz="1400" dirty="0"/>
              <a:t>– tato oblast slouží k popisu </a:t>
            </a:r>
            <a:r>
              <a:rPr lang="cs-CZ" sz="1400" b="1" dirty="0"/>
              <a:t>zásadních elementů </a:t>
            </a:r>
            <a:r>
              <a:rPr lang="cs-CZ" sz="1400" dirty="0"/>
              <a:t>kompetencí projektového řízení. Do této oblasti náleží obsah projektového řízení, který se někdy označuje jako tzv. „pevné elementy“.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behaviorálních kompetencí </a:t>
            </a:r>
            <a:r>
              <a:rPr lang="cs-CZ" sz="1400" dirty="0"/>
              <a:t>– tato oblast slouží k popisu </a:t>
            </a:r>
            <a:r>
              <a:rPr lang="cs-CZ" sz="1400" b="1" dirty="0"/>
              <a:t>elementů personálního projektového řízení</a:t>
            </a:r>
            <a:r>
              <a:rPr lang="cs-CZ" sz="1400" dirty="0"/>
              <a:t>. Do této oblasti náleží přístupy a dovednosti projektového manažera.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kontextových kompetencí </a:t>
            </a:r>
            <a:r>
              <a:rPr lang="cs-CZ" sz="1400" dirty="0"/>
              <a:t>– tato oblast slouží k popisu elementů kompetencí projektového řízení, které se </a:t>
            </a:r>
            <a:r>
              <a:rPr lang="cs-CZ" sz="1400" b="1" dirty="0"/>
              <a:t>vztahují ke kontextu projektu</a:t>
            </a:r>
            <a:r>
              <a:rPr lang="cs-CZ" sz="1400" dirty="0"/>
              <a:t>. Do této oblasti patří kompetence projektového manažera při řízení organizací s liniovým řízením a jeho schopnost fungovat v organizaci zaměřené na projekt. 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7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Kompetence projektového manažera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52118" y="651998"/>
            <a:ext cx="2808312" cy="4896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r>
              <a:rPr lang="cs-CZ" sz="1600" dirty="0"/>
              <a:t>Technické kompetence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Úspěšnost řízení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Zainteresované strany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Požadavky a cíle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Rizika a příležitosti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Kvalita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Organizace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Týmová práce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Řešení problémů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Struktury v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Rozsah a dodávané výstupy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Čas a fáze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Zdroje/Náklady a financování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Organizace a smluvní vztahy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Změny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Kontrola, řízení a podávání zpráv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Informace a dokumentace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Komunikace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Zahájení/Ukončení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7" name="Podnadpis 2"/>
          <p:cNvSpPr txBox="1">
            <a:spLocks/>
          </p:cNvSpPr>
          <p:nvPr/>
        </p:nvSpPr>
        <p:spPr bwMode="auto">
          <a:xfrm>
            <a:off x="2699792" y="703189"/>
            <a:ext cx="2808312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72" tIns="46186" rIns="92372" bIns="46186" numCol="1" anchor="t" anchorCtr="0" compatLnSpc="1">
            <a:prstTxWarp prst="textNoShape">
              <a:avLst/>
            </a:prstTxWarp>
          </a:bodyPr>
          <a:lstStyle>
            <a:lvl1pPr marL="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3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None/>
              <a:defRPr sz="2800">
                <a:solidFill>
                  <a:srgbClr val="003366"/>
                </a:solidFill>
                <a:latin typeface="+mn-lt"/>
              </a:defRPr>
            </a:lvl2pPr>
            <a:lvl3pPr marL="914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400">
                <a:solidFill>
                  <a:srgbClr val="003366"/>
                </a:solidFill>
                <a:latin typeface="+mn-lt"/>
              </a:defRPr>
            </a:lvl3pPr>
            <a:lvl4pPr marL="1371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4pPr>
            <a:lvl5pPr marL="18288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5pPr>
            <a:lvl6pPr marL="22860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6pPr>
            <a:lvl7pPr marL="2743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7pPr>
            <a:lvl8pPr marL="3200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8pPr>
            <a:lvl9pPr marL="3657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lvl="3" algn="just">
              <a:buSzTx/>
            </a:pPr>
            <a:r>
              <a:rPr lang="cs-CZ" sz="1600" kern="0" dirty="0"/>
              <a:t>Behaviorální kompetence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Vůdcovství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Zainteresovanost a motivace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Sebekontrola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Asertivita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Uvolnění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Otevřenost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Kreativita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výsledky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Výkonnost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Diskuze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Vyjednávání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Konflikty a krize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Spolehlivost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Porozumění hodnotám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Etika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600" kern="0" dirty="0"/>
          </a:p>
        </p:txBody>
      </p:sp>
      <p:sp>
        <p:nvSpPr>
          <p:cNvPr id="8" name="Podnadpis 2"/>
          <p:cNvSpPr txBox="1">
            <a:spLocks/>
          </p:cNvSpPr>
          <p:nvPr/>
        </p:nvSpPr>
        <p:spPr bwMode="auto">
          <a:xfrm>
            <a:off x="5480710" y="703189"/>
            <a:ext cx="2808312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72" tIns="46186" rIns="92372" bIns="46186" numCol="1" anchor="t" anchorCtr="0" compatLnSpc="1">
            <a:prstTxWarp prst="textNoShape">
              <a:avLst/>
            </a:prstTxWarp>
          </a:bodyPr>
          <a:lstStyle>
            <a:lvl1pPr marL="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3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None/>
              <a:defRPr sz="2800">
                <a:solidFill>
                  <a:srgbClr val="003366"/>
                </a:solidFill>
                <a:latin typeface="+mn-lt"/>
              </a:defRPr>
            </a:lvl2pPr>
            <a:lvl3pPr marL="914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400">
                <a:solidFill>
                  <a:srgbClr val="003366"/>
                </a:solidFill>
                <a:latin typeface="+mn-lt"/>
              </a:defRPr>
            </a:lvl3pPr>
            <a:lvl4pPr marL="1371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4pPr>
            <a:lvl5pPr marL="18288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5pPr>
            <a:lvl6pPr marL="22860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6pPr>
            <a:lvl7pPr marL="2743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7pPr>
            <a:lvl8pPr marL="3200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8pPr>
            <a:lvl9pPr marL="3657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lvl="3" algn="just">
              <a:buSzTx/>
            </a:pPr>
            <a:r>
              <a:rPr lang="cs-CZ" sz="1600" kern="0" dirty="0"/>
              <a:t>Kontextové kompetence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projekt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program (portfolio)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Realizace projektu, programu, portfolia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Trvalá organizace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Byznys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Systémy, produkty, technologie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Personální management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Zdraví, bezpečnost, ochrana života a životního prostředí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Finance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Právo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846059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3024336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kompetancí – </a:t>
            </a:r>
            <a:b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požadavky:</a:t>
            </a: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kvalifikace NSK </a:t>
            </a:r>
            <a:b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(dle zákona č. 179/2006 Sb.)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programů a komplexních projektů 63-008-T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kvalifikačního standardu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/>
          <a:srcRect l="24958" t="13040" r="27793" b="5480"/>
          <a:stretch/>
        </p:blipFill>
        <p:spPr>
          <a:xfrm>
            <a:off x="3871856" y="110130"/>
            <a:ext cx="5040560" cy="488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Vymezují se oblasti - Manažer programů a komplexních projektů</a:t>
            </a:r>
          </a:p>
          <a:p>
            <a:pPr marL="0" indent="0" algn="ctr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</a:p>
          <a:p>
            <a:pPr marL="0" indent="0" algn="ctr">
              <a:buNone/>
            </a:pPr>
            <a:r>
              <a:rPr lang="pl-PL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https://nsp.cz/jednotka-prace/projektovy-manazer</a:t>
            </a:r>
            <a:r>
              <a:rPr lang="pl-PL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endParaRPr lang="pl-PL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Pracovní podmínky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Měkké kompetence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Obecné dovednosti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Odborné znalosti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Odborné dovednosti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>
              <a:buFont typeface="+mj-lt"/>
              <a:buAutoNum type="arabicPeriod"/>
            </a:pPr>
            <a:r>
              <a:rPr lang="cs-CZ" sz="1400" dirty="0"/>
              <a:t>Zdravotní podmínky (onemocnění omezující výkon pozice)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49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Pracovní podmínky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158310"/>
              </p:ext>
            </p:extLst>
          </p:nvPr>
        </p:nvGraphicFramePr>
        <p:xfrm>
          <a:off x="3693594" y="0"/>
          <a:ext cx="5342904" cy="4904463"/>
        </p:xfrm>
        <a:graphic>
          <a:graphicData uri="http://schemas.openxmlformats.org/drawingml/2006/table">
            <a:tbl>
              <a:tblPr firstRow="1" firstCol="1" bandRow="1"/>
              <a:tblGrid>
                <a:gridCol w="433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9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0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1 </a:t>
                      </a:r>
                      <a:r>
                        <a:rPr lang="cs-CZ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2       3       4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teplem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chladem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hlukem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vibracemi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prachem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chemickými látkami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invazivními alergeny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biologickými činiteli způsobujícími onemocnění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ionizujícím zářením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794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neionizujícím zářením a elektromagnetickým polem včetně laserů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Zraková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Celková fyzická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trupu a páteře s převahou statické práce (manipulace s břemeny)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Lokální zátěž - zátěž malých svalových skupin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Lokální zátěž jemné motoriky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prací v omezeném nebo uzavřeném prostoru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prací v nevhodných pracovních polohách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Práce ve výškách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Duševní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Zvýšené riziko úrazu pracovníka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Zvýšené riziko obecného ohrožení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Pracovní doba, směnnost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523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Pracovní podmínky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15308" y="51470"/>
            <a:ext cx="4025044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minimální zdravotní riziko</a:t>
            </a:r>
            <a:r>
              <a:rPr lang="cs-CZ" sz="1200" dirty="0"/>
              <a:t>) - faktor se při výkonu práce nevyskytuje nebo je zátěž faktorem minimální, vliv faktoru je ze zdravotního hlediska nevýznamný.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únosná míra zdravotního rizika</a:t>
            </a:r>
            <a:r>
              <a:rPr lang="cs-CZ" sz="1200" dirty="0"/>
              <a:t>) - ze zdravotního hlediska je míra zátěže faktorem únosná, nepřekračuje limity stanovené předpisy, vliv faktoru je akceptovatelný pro zdravého člověka.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významná míra zdravotního rizika</a:t>
            </a:r>
            <a:r>
              <a:rPr lang="cs-CZ" sz="1200" dirty="0"/>
              <a:t>) - úroveň zátěže překračuje stanovené limitní hodnoty expozice (zátěže), na pracovištích je nutná realizace náhradních technických a organizačních opatření, nelze vyloučit negativní vliv na zdraví pracovníků.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vysoká míra zdravotního rizika</a:t>
            </a:r>
            <a:r>
              <a:rPr lang="cs-CZ" sz="1200" dirty="0"/>
              <a:t>) - úroveň zátěže vysoce překračuje stanovené limitní hodnoty expozice, na pracovištích musí být dodržován soubor preventivních opatření, častěji dochází k poškození zdraví.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4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576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/>
              <a:t>Projektový manažer - charakteristika</a:t>
            </a:r>
          </a:p>
          <a:p>
            <a:endParaRPr lang="cs-CZ" sz="1800" b="1" dirty="0"/>
          </a:p>
          <a:p>
            <a:r>
              <a:rPr lang="cs-CZ" sz="1800" b="1" dirty="0"/>
              <a:t>Kompetence projektového manažera</a:t>
            </a:r>
          </a:p>
          <a:p>
            <a:endParaRPr lang="cs-CZ" sz="1800" b="1" dirty="0"/>
          </a:p>
          <a:p>
            <a:r>
              <a:rPr lang="cs-CZ" sz="1800" b="1" dirty="0"/>
              <a:t>Styly vedení či řízení a zodpovědnost</a:t>
            </a:r>
          </a:p>
          <a:p>
            <a:pPr marL="457200" lvl="1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Obsahové zaměření 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144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Efektivní komunikace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formulování myšlenek v písemné i ústní podobě je na výborné úrovni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praktikuje aktivní naslouchání bez výjimky za všech okolností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zdravé a přiměřené sebeprosazování je pro něj přirozené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prezentovat na velkém fóru a svým projevem dokáže druhé přesvědčit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od jiných získat jejich skutečné názory a pracovat </a:t>
            </a:r>
            <a:br>
              <a:rPr lang="cs-CZ" sz="1200" dirty="0"/>
            </a:br>
            <a:r>
              <a:rPr lang="cs-CZ" sz="1200" dirty="0"/>
              <a:t>s nimi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využívat konstruktivní konflikty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umí pracovat se zpětnou vazbou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komunikuje s jinými kultura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Kooperace (spolupráce)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ve skupině zaujímá roli nenuceného leadera, má přirozenou autoritu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spolupráce v mezinárodních, multikulturních týmech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294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Kreativita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podnikatelská intuice a strategické myšlení mu umožňují připravit a realizovat nové záměry, které mu vytvářejí výbornou výchozí pozici v konkurenčním prostředí,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využít a ocenit myšlenky a nápady ve svém okolí,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systematicky pracuje s riziky, která je schopen vyhodnotit a minimalizovat tak, aby neohrožovala strategické záměry jeho či jeho firmy.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Flexibilita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prosazuje změny a přebírá za ně zodpovědnost,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iniciátorem nových myšlenek, má inovativní a kreativní myšlení,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zpochybňuje stereotypy a zavedené postupy,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vhodně volí styly a metody práce s ohledem na ostatní, kontext, situaci,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trvale se rozvíjí, obohacuje své znalosti a dovednosti.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83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Uspokojování zákaznických potřeb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vzorem vstřícného chování a vystupování vůči zákazníkům,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systematicky buduje a udržuje vztahy, má snahu o jejich neustálé zlepšování,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zastává roli důvěryhodného poradce,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umí zákazníka přesvědčit a ovlivnit.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Výkonnost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výkon a výsledek (přínos) je nadstandardní,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osobní a týmové nebo firemní cíle jsou v souladu, má manažerské předpoklady pro zvyšování výkonu,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konstruktivně zpětnou vazbu přijímá i poskytuje, a v návaznosti na ni navrhuje řešení,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sebekontroly,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motivován a motivuje ostatní, včetně sebezdokonalování.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720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200" b="1" dirty="0"/>
              <a:t>Samostatnost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cíl převést na kroky (úkoly) potřebné k jeho dosažení,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plnění úkolů řídí sám sebe, umí své síly odhadnout a rozložit,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plánuje a je schopen se dlouhodobě koncentrovat,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rychle a pružně se rozhoduje,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 případě potřeby neváhá vyhledat pomoc, dokáže získat veškeré potřebné zdroje (informace apod.),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nebojí se nést osobní riziko, protože ho umí dobře posoudit.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Řešení problémů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jak samostatné, tak týmové řešení problémů je mu zcela vlastní, je schopen vést řešitelské týmy,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na základě svých zkušeností se spoléhá na svou intuici, využívá kreativní myšlení,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vytváří motivující prostředí pro řešení problémů,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vytvářet nebo se podílet na tvorbě standardů, kterými předchází vzniku problémů,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překonávat předsudky a stereotypy myšlení.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8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83868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200" b="1" dirty="0"/>
              <a:t>Plánování a organizování práce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vytváří vize, navrhuje strategie a efektivně plánuje,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rozvíjí potenciál k výkonnosti sebe a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stanovuje cíle a priority, motivuje okolí k jejich dosažení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předvídá rizika,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plánuje potřebné zdroje, jejich efektivní využití a čas,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sleduje a hodnotí naplňování cílů, plánů a aktivit k nim směřujících a podle toho jedná,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Deleguje.</a:t>
            </a:r>
          </a:p>
          <a:p>
            <a:pPr marL="0" lvl="3"/>
            <a:endParaRPr lang="cs-CZ" sz="1200" b="1" dirty="0"/>
          </a:p>
          <a:p>
            <a:pPr marL="0" lvl="3" indent="0">
              <a:buNone/>
            </a:pPr>
            <a:r>
              <a:rPr lang="cs-CZ" sz="1200" b="1" dirty="0"/>
              <a:t>Celoživotní učení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pracuje na prohlubování své odbornosti a profesionality, předvídá a může i ovlivňovat vývoj ve svém oboru,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rozpoznat a definovat vzdělávací potřeby svého okolí,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podporuje osobní rozvoj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sdílí znalosti a zajišťuje, aby znalosti byly sdíleny (knowledge management).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428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327884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Aktivní (proaktivní) přístup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přirozeně aktivní, má pozitivní přístup k životu i k práci,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ovlivňuje dění kolem sebe, aktivně vyhledává řešení, nové aktivity, postupy a možnosti,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připraven podstoupit osobní riziko, aby mohl dosáhnout cíle,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předvídá situace a přijímá opatření,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hledá řešení, dívá se dopředu, aby mohl vytvářet příležitosti, zapojuje ostatní do svých projektů.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 algn="just">
              <a:buNone/>
            </a:pPr>
            <a:r>
              <a:rPr lang="cs-CZ" sz="1200" b="1" dirty="0"/>
              <a:t>Objevování a orientace v informacích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propojuje informace z různých i netradičních / nových zdrojů, tvoří mezi nimi vazby, nalézá a vytváří z nich příležitosti,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informací je schopen vytvářet know-how, které mohou využívat i ostatní,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řídí informační toky, je schopen se zorientovat v různých typech databází a vybrat klíčové informace pro daný účel a propojit je.</a:t>
            </a:r>
          </a:p>
          <a:p>
            <a:pPr marL="0" lvl="3" indent="0">
              <a:buNone/>
            </a:pPr>
            <a:endParaRPr lang="cs-CZ" sz="1400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94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3967844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Zvládání zátěže</a:t>
            </a: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odvádí velmi dobrý výkon i v extrémně složitých podmínkách, realistický přístup k zátěžovým situacím, mu umožňuje získat nadhled a odstup,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vyvolává změny za účelem efektivnějšího dosažení výsledku,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 neúspěchu se poučí a přijímá opatření,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překonání překážek analyzuje situaci, hledá alternativy a volí nejvhodnější řešení,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plnění rutinních úkonů se dokáže oprostit od vnějších vlivů a soustředí se v danou chvíli pouze na příslušný cíl,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 zátěžových situacích je oporou druhým,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i v silně vypjatých situacích kontrolovat své pocity, dokáže pracovat s emocemi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má vysokou sebedůvěru a pocit plné zdatnosti.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39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Vedení lidí (</a:t>
            </a:r>
            <a:r>
              <a:rPr lang="cs-CZ" sz="1400" b="1" dirty="0" err="1"/>
              <a:t>leadership</a:t>
            </a:r>
            <a:r>
              <a:rPr lang="cs-CZ" sz="1400" b="1" dirty="0"/>
              <a:t>)</a:t>
            </a: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charismatický vůdce, má přesvědčivé představy a nápady, pro které dokáže ostatní zaujmout a nadchnout, jeho strategie a nápady vyvolávají zájem a nadšení ostatních se podílet na poslání celé skupiny odpovědnost za skupinový výkon vnímá jako základní manažerskou roli,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organizuje a plánuje, otevřeně informuje, zapojuje členy týmu do řízení úkolů a projektů, motivuje je k aktivnímu zapojení,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poskytuje podřízeným dostatek svobody pro rozhodování, přejímání zodpovědnosti a volbu, jakým způsobem budou postupovat při realizaci svých úkolů, kontroluje jejich výsledky a diskutuje s nimi o způsobech řešení, poskytuje zpětnou vazbu,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cíleně rozvíjí, povzbuzuje ostatní členy týmu při přebírání odpovědnosti za dílčí výsledky skupinové práce, zastává roli kouče,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podporuje jednotlivé členy v jejich úsilí se zdokonalovat a vzdělávat, cíleně jim předává své znalosti a zkušenosti. 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0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Ovlivňování ostatních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navrhuje a realizuje ovlivňující strategie podle konkrétní situace a úrovně posluchačů,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mění organizační strukturu (včetně pracovních míst) s cílem podpořit změnu očekávaného chování spojuje se s ostatními, kteří podporují jeho zájmy a dokážou cíleně působit na druhé,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vyhledává řešení, nové aktivity, postupy a možnosti, jak přesvědčit a ovlivnit ostatní,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praktikuje „politické manévry“, aby dosáhl svého cíle a vlivu,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využít potřeb a zájmu posluchačů pro svou věc,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projev a prezentace jsou charismatické provokuje v dobrém slova smyslu,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vtahuje posluchače do svého projevu nebo prezentace, nabízí jim atraktivní nápady a řešení, kterým nelze odolat,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prezentační a komutační projev je excelentní, zvládá s přehledem prezentaci a jednání před velkými skupinami v českém i cizím jazyce.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0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2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Počítačová způsobilost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ovládá pokročilejší ovládání počítače (databáze, převody mezi kancelářskými aplikacemi, řešení jednodušších problémů)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používá nové aplikace, uvědomuje si analogie ve funkcích a ve způsobu ovládání různých aplikací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využívá funkcí jednotlivých aplikací (vzorce, formátování, grafická animace)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Způsobilost k řízení osobního automobilu – úroveň 2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má oprávnění k řízení osobního automobilu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běžně se orientuje ve známém prostředí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zvládá jízdu na kratší trasy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zajistí základní údržbu automobilu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Numerická způsobilost -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provádí složitější aritmetické a geometrické výpočty a operace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provádí převody mezi různými měrovými soustavami</a:t>
            </a:r>
          </a:p>
          <a:p>
            <a:pPr marL="0" lvl="3"/>
            <a:endParaRPr lang="cs-CZ" sz="12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72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Dodržení základních parametrů projektu.</a:t>
            </a:r>
          </a:p>
          <a:p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spokojenost zákazníka – měření (customer satisfaction index).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398419"/>
            <a:ext cx="4221992" cy="2933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Klíčové požadavky</a:t>
            </a:r>
          </a:p>
          <a:p>
            <a:pPr marL="0" lvl="3" indent="0">
              <a:buNone/>
            </a:pPr>
            <a:endParaRPr lang="cs-CZ" sz="1600" dirty="0"/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Predikovat a plánovat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Snižování hrozeb (rizika)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Přidělovat úkoly a kontrolovat plnění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Správně se rozhodovat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Správně a otevřeně komunikovat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Motivovat členy týmu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Úspěšný projektový manažer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9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Ekonomické povědomí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provádí kalkulace a rozpočty,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mikroekonomických a makroekonomických ukazatelích a je schopen s nimi v praxi pracovat,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ekonomické legislativě,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ekonomickém a finančním řízení a rozumí základním pojmům (rozvaha, odpisy, výsledovka, zisk),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zná a využívá i složitější metody financování (záruky, úvěry, investice).</a:t>
            </a:r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b="1" dirty="0"/>
              <a:t>Právní povědomí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má právní povědomí, aplikuje znalosti zákonů a legislativy běžně ve firemní praxi využívané (obchodní zákoník, občanský zákoník,..),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právních úkonech, dokumentech i subjektech právní praxe,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zvládá aktivní právní jednání.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130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Jazyková způsobilost v češtině – úroveň 3</a:t>
            </a:r>
          </a:p>
          <a:p>
            <a:pPr marL="0" lvl="3" indent="0" algn="just">
              <a:buNone/>
            </a:pPr>
            <a:endParaRPr lang="cs-CZ" sz="1200" b="1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důkladně se orientuje a rozumí i náročným odborným textům, které se dané pracovní oblasti přímo nedotýkají, rozlišuje styl písemného projevu,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plynule a spontánně reaguje, včetně komunikace s rodilými mluvčími, využívá jazykové prostředky pružně a efektivně pro nejrůznější účely (společenské, profesní), přesně formuluje své názory a vyjadřuje se i ke složitějším tématům,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rozumí rozsáhlým i méně zřetelně strukturovaným výpovědím,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sestaví strukturované podrobné písemné texty i na složitá témata, formálně a stylisticky přizpůsobí tyto texty danému účelu.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5121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83868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2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Jazyková způsobilost v angličtině – úroveň 2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B1 - V hlavních rysech rozumí informacím o důvěrně známých věcech, se kterými se pravidelně setkává v práci, ve škole, ve volném čase apod., pokud jsou vyjádřeny zřetelným standardním způsobem. Umí se vypořádat s většinou situací, které mohou nastat při cestování na území, kde se daným jazykem hovoří. Umí vytvořit jednoduchý souvislý text o tématech, která dobře zná nebo která ho osobně zajímají. Dokáže popsat zážitky a události, sny, naděje a touhy a stručně zdůvodnit a vysvětlit své názory a plány.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B2 – Rozumí hlavním myšlenkám složitých textů jak s konkrétními, tak abstraktními náměty, včetně odborné diskuse o oboru své specializace. Dokáže se dorozumět tak plynule a spontánně, že může uspokojivě vést běžný dialog s rodilými mluvčími bez většího úsilí na obou stranách. Umí sestavit jasný podrobný text o širokém okruhu témat, vysvětlit stanovisko k aktuálním problémům a uvést výhody a nevýhody různých možností.</a:t>
            </a:r>
          </a:p>
          <a:p>
            <a:pPr marL="0" lvl="3"/>
            <a:endParaRPr lang="cs-CZ" sz="12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81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Odborné znalosti 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(úroveň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1-8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656395"/>
              </p:ext>
            </p:extLst>
          </p:nvPr>
        </p:nvGraphicFramePr>
        <p:xfrm>
          <a:off x="3851920" y="447339"/>
          <a:ext cx="4896544" cy="4251135"/>
        </p:xfrm>
        <a:graphic>
          <a:graphicData uri="http://schemas.openxmlformats.org/drawingml/2006/table">
            <a:tbl>
              <a:tblPr firstRow="1" firstCol="1" bandRow="1"/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581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stanovy a základní organizační normy společnosti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pravidla evidování korespondence, smluv a dalších dokumentů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základní ekonomické ukazatele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ukazatele ekonomické efektivnosti investic a projektů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plánování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007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pracovní právo, pracovně právní vztahy, sociální zabezpečení, zákon o zaměstnanosti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007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komerční právo, smluvně-závazkové vztahy, obchodní společnosti, obchodní zákoník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zásady vedení pracovního kolektivu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metody a techniky hodnocení výkonu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personální management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ekonomický (finanční) management, controlling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management kvality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legislativa veřejných zakázek a pravidla hospodářské soutěže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problematika grantů a grantové politiky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management rizik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5372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management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endParaRPr lang="cs-CZ" sz="1200" baseline="0" dirty="0">
                        <a:solidFill>
                          <a:srgbClr val="307871"/>
                        </a:solidFill>
                        <a:effectLst/>
                        <a:uFill>
                          <a:solidFill>
                            <a:schemeClr val="bg1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8355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Odborné dovednosti 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(úroveň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1-8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093826"/>
              </p:ext>
            </p:extLst>
          </p:nvPr>
        </p:nvGraphicFramePr>
        <p:xfrm>
          <a:off x="3923928" y="1347614"/>
          <a:ext cx="4608512" cy="2955238"/>
        </p:xfrm>
        <a:graphic>
          <a:graphicData uri="http://schemas.openxmlformats.org/drawingml/2006/table">
            <a:tbl>
              <a:tblPr firstRow="1" firstCol="1" bandRow="1"/>
              <a:tblGrid>
                <a:gridCol w="42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integrace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rozsahu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řízení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změn v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časového rámce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jakosti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6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rizik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zdrojů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informací a dokumentace v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6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programu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organizace prostřednictvím projektů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2305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Zdravotní podmínky (onemocnění omezující výkon pozice)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200" dirty="0"/>
              <a:t>Onemocnění </a:t>
            </a:r>
            <a:r>
              <a:rPr lang="cs-CZ" sz="1200" b="1" dirty="0"/>
              <a:t>omezující výkon </a:t>
            </a:r>
            <a:r>
              <a:rPr lang="cs-CZ" sz="1200" dirty="0"/>
              <a:t>typové pozice</a:t>
            </a:r>
          </a:p>
          <a:p>
            <a:pPr marL="228600" lvl="4" indent="0">
              <a:buNone/>
            </a:pPr>
            <a:r>
              <a:rPr lang="cs-CZ" sz="1200" dirty="0"/>
              <a:t>•	Závažná endokrinní onemocnění.</a:t>
            </a:r>
          </a:p>
          <a:p>
            <a:pPr marL="228600" lvl="4" indent="0">
              <a:buNone/>
            </a:pPr>
            <a:r>
              <a:rPr lang="cs-CZ" sz="1200" dirty="0"/>
              <a:t>•	Poruchy vidění.</a:t>
            </a:r>
          </a:p>
          <a:p>
            <a:pPr marL="228600" lvl="4" indent="0">
              <a:buNone/>
            </a:pPr>
            <a:r>
              <a:rPr lang="cs-CZ" sz="1200" dirty="0"/>
              <a:t>•	Duševní poruchy.</a:t>
            </a:r>
          </a:p>
          <a:p>
            <a:pPr marL="228600" lvl="4" indent="0">
              <a:buNone/>
            </a:pPr>
            <a:r>
              <a:rPr lang="cs-CZ" sz="1200" dirty="0"/>
              <a:t>•	Poruchy chování.</a:t>
            </a:r>
          </a:p>
          <a:p>
            <a:pPr marL="228600" lvl="4" indent="0">
              <a:buNone/>
            </a:pPr>
            <a:r>
              <a:rPr lang="cs-CZ" sz="1200" dirty="0"/>
              <a:t>•	Závažná psychosomatická onemocnění.</a:t>
            </a:r>
          </a:p>
          <a:p>
            <a:pPr marL="228600" lvl="4" indent="0">
              <a:buNone/>
            </a:pPr>
            <a:r>
              <a:rPr lang="cs-CZ" sz="1200" dirty="0"/>
              <a:t>•	Epilepsie a jiná záchvatová onemocnění.</a:t>
            </a:r>
          </a:p>
          <a:p>
            <a:pPr marL="228600" lvl="4" indent="0">
              <a:buNone/>
            </a:pPr>
            <a:r>
              <a:rPr lang="cs-CZ" sz="1200" dirty="0"/>
              <a:t>•	Závažná nervová onemocnění.</a:t>
            </a:r>
          </a:p>
          <a:p>
            <a:pPr marL="228600" lvl="4" indent="0">
              <a:buNone/>
            </a:pPr>
            <a:endParaRPr lang="cs-CZ" sz="1200" dirty="0"/>
          </a:p>
          <a:p>
            <a:pPr marL="0" lvl="3" indent="0">
              <a:buNone/>
            </a:pPr>
            <a:r>
              <a:rPr lang="cs-CZ" sz="1200" dirty="0"/>
              <a:t>Onemocnění </a:t>
            </a:r>
            <a:r>
              <a:rPr lang="cs-CZ" sz="1200" b="1" dirty="0"/>
              <a:t>vylučující výkon </a:t>
            </a:r>
            <a:r>
              <a:rPr lang="cs-CZ" sz="1200" dirty="0"/>
              <a:t>typové pozice</a:t>
            </a:r>
          </a:p>
          <a:p>
            <a:pPr marL="228600" lvl="4" indent="0">
              <a:buNone/>
            </a:pPr>
            <a:r>
              <a:rPr lang="cs-CZ" sz="1200" dirty="0"/>
              <a:t>•	Závažné duševní poruchy, těžké poruchy chování.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9655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70635" y="226940"/>
            <a:ext cx="3797710" cy="3892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200" b="1" dirty="0"/>
          </a:p>
          <a:p>
            <a:pPr marL="0" lvl="0" indent="0" algn="just">
              <a:buClr>
                <a:srgbClr val="000000"/>
              </a:buClr>
              <a:buNone/>
            </a:pPr>
            <a:r>
              <a:rPr lang="cs-CZ" sz="1200" b="1" dirty="0"/>
              <a:t>Projektový manažer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Přirozený leader, inovátor, vybaven základními předpoklady a kompetencemi pro vedení týmů </a:t>
            </a:r>
            <a:br>
              <a:rPr lang="cs-CZ" sz="1200" dirty="0"/>
            </a:br>
            <a:r>
              <a:rPr lang="cs-CZ" sz="1200" dirty="0"/>
              <a:t>a projektů.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Znalost projektových metodik a nástrojů – schopen vyhodnotit a uplatnit vhodné techniky pro dané projektové problémy (postupy, řešení).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Disponuje „selským rozumem“ a citem pro dotahování projektů k synergickým přínosům pro organizaci.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Využívá proaktivní, soudobé agilní techniky a je schopen vést a řídit projekty v prostředí častých změn.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285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848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00192" y="3723878"/>
            <a:ext cx="267207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398419"/>
            <a:ext cx="4221992" cy="2933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933190"/>
              </p:ext>
            </p:extLst>
          </p:nvPr>
        </p:nvGraphicFramePr>
        <p:xfrm>
          <a:off x="3835099" y="1144131"/>
          <a:ext cx="5131754" cy="367240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27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Funkce projektového manažera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Odpovědnost za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Plánovač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tvorbu a implementaci realizačních plánů (časových, zdrojů, nákladů atp.)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Organizátor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rozdělení práce v týmu, instruktáž pracovníků, rozdělení odpovědností a pravomocí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předvídání vzniku problémů a návrhy na jejich řešení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Vedoucí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výběr členů týmu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vyřizování pracovních nároků a problémů členů týmu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poskytování informací o průběhu realizace projektu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Koordinátor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vytváření vhodných pracovních kontaktů na všech úrovních řízení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Vyjednavač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formulování a předkládání požadavků, které jsou nad rámec jeho pravomocí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Kontrolor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zjišťování odchylek od plánu, včetně návrhů nápravných opatření a jejich realizace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sledování vynaložených nákladů na projekt a jejich vyhodnocování vzhledem k danému rozpočtu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43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vykonává široké spektrum činností. Na manažerovi a jeho talentu závisí značná část úspěchu projektu.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267493"/>
            <a:ext cx="4536504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Vybrané </a:t>
            </a:r>
            <a:r>
              <a:rPr lang="cs-CZ" sz="1400" b="1" dirty="0"/>
              <a:t>významné vlastnosti </a:t>
            </a:r>
            <a:r>
              <a:rPr lang="cs-CZ" sz="1400" dirty="0"/>
              <a:t>projektového manažera:</a:t>
            </a:r>
          </a:p>
          <a:p>
            <a:pPr marL="0" lvl="3" indent="0">
              <a:buNone/>
            </a:pPr>
            <a:endParaRPr lang="cs-CZ" sz="1400" dirty="0"/>
          </a:p>
          <a:p>
            <a:pPr marL="285750" lvl="3" indent="-285750"/>
            <a:r>
              <a:rPr lang="cs-CZ" sz="1400" dirty="0"/>
              <a:t>Komunikativní typ.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Sdílet pocit „vlastnictví“ - úspěšný projektový manažer musí cítit a též dávat najevo pocit naprosté vlastnické odpovědnosti vůči projektu a jeho výsledkům.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Mít správný úsudek - každý projekt je jedinečný a projektový manažer se musí každému přizpůsobit.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Kreativita.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87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projektového týmu obnáší: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Plánování</a:t>
            </a:r>
            <a:r>
              <a:rPr lang="cs-CZ" sz="1400" dirty="0"/>
              <a:t> – plánování činností a dílčích etap prací.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Rozhodování</a:t>
            </a:r>
            <a:r>
              <a:rPr lang="cs-CZ" sz="1400" dirty="0"/>
              <a:t> – v závislosti na typu rozhodnutí vedoucí týmu rozhoduje sám, nebo ve spolupráci se členy týmu.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Organizování</a:t>
            </a:r>
            <a:r>
              <a:rPr lang="cs-CZ" sz="1400" dirty="0"/>
              <a:t> – vedoucí týmu organizuje zejména komplexnější činnosti (vyžadující zapojení více členů týmu), ale také základní logistiku (třeba organizace porad).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Kontrolování</a:t>
            </a:r>
            <a:r>
              <a:rPr lang="cs-CZ" sz="1400" dirty="0"/>
              <a:t> – vedoucí týmu periodicky kontroluje průběžné dosahování cílů </a:t>
            </a:r>
            <a:br>
              <a:rPr lang="cs-CZ" sz="1400" dirty="0"/>
            </a:br>
            <a:r>
              <a:rPr lang="cs-CZ" sz="1400" dirty="0"/>
              <a:t>a směrování k stanoveným cílům.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Reprezentaci týmu navenek </a:t>
            </a:r>
            <a:r>
              <a:rPr lang="cs-CZ" sz="1400" dirty="0"/>
              <a:t>– reprezentování výsledků a dílčích pokroků práce týmu směrem k okolí (např. zadavatelé úkolu).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Mediaci a facilitaci dynamiky týmu </a:t>
            </a:r>
            <a:r>
              <a:rPr lang="cs-CZ" sz="1400" dirty="0"/>
              <a:t>– pomáhá řešit konflikty a obecně usnadňuje </a:t>
            </a:r>
            <a:br>
              <a:rPr lang="cs-CZ" sz="1400" dirty="0"/>
            </a:br>
            <a:r>
              <a:rPr lang="cs-CZ" sz="1400" dirty="0"/>
              <a:t>a zefektivňuje komunikaci v týmu.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Motivování členů týmu </a:t>
            </a:r>
            <a:r>
              <a:rPr lang="cs-CZ" sz="1400" dirty="0"/>
              <a:t>– motivuje jednotlivé členy týmu k co možná nejlepším výkonům.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9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týmu zastává jak manažerské role (řízení), tak také roli lídra (vedení).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Kroky lze shrnout do role vedoucího projektu (manažera projektu) a jeho úkolů: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zodpovídá za plánování, řízení a kontrolu projektu (zdárný průběh a dokončení jednotlivých etap projektu včas, při dodržení rozpočtu a standardů kvality)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vede projektový tým,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informuje o postupu projektu a o případných problémech,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zodpovídá za každodenní řízení,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úkolem je s týmem projekt zahájit, upřesnit jeho rozsah a získat souhlas,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stanovit postup projektu (tj. síť na sebe navazujících činností),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odhadnout pracnost jednotlivých činností,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nárokovat zdroje k zajištění úspěšného provedení projektu,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vytvořit harmonogram projektu,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přidělovat úkoly jednotlivým členům týmu,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sledovat jejich plnění v čase a zajišťovat v průběhu projektu kvalitu vytvářených klíčových produktů.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667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projektového manažera je zajistit, aby byl projekt úspěšný, je tedy zodpovědný za projekt v těchto oblastech:</a:t>
            </a:r>
          </a:p>
          <a:p>
            <a:r>
              <a:rPr lang="pl-PL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integrace, rozsah projektu, časový vývoj, náklady, lidské zdroje, komunikace, rizika, kvalita, dodavatelé.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400" dirty="0"/>
              <a:t>Projektové manažery je možno rozdělit na:</a:t>
            </a:r>
          </a:p>
          <a:p>
            <a:pPr marL="0" lvl="3" indent="0" algn="just">
              <a:buNone/>
            </a:pPr>
            <a:endParaRPr lang="cs-CZ" sz="1400" dirty="0"/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specialisty v dané problematice </a:t>
            </a:r>
            <a:r>
              <a:rPr lang="cs-CZ" sz="1400" dirty="0"/>
              <a:t>- v průběhu projektu uplatňují odborné dovednosti, obvykle ale tito odborníci nedisponují ostatními požadavky vyplývajícími z manažerských povinností.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specialisty projektového managementu </a:t>
            </a:r>
            <a:r>
              <a:rPr lang="cs-CZ" sz="1400" dirty="0"/>
              <a:t>– představují odborníky na: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plánování,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organizování,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kontrolování,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koordinaci,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personalistiku,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vyjednávání projektových prací.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008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je při výkonu funkce nucen vyjednávat a komunikovat s tzv. zájmovými skupinami projektu.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600" dirty="0"/>
              <a:t>Pro dosažení stanovených cílů musí mít následující pravomoci, tj. </a:t>
            </a:r>
            <a:r>
              <a:rPr lang="cs-CZ" sz="1600" b="1" dirty="0"/>
              <a:t>musí mít mj. i tyto kompetence: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jmenovat, odvolat členy týmu,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řídit aktivity týmu,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podílet se na přípravě smlouvy o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komunikovat s liniovými manažery,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řídit rozpočet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kontrolovat aktivity, které ovlivňují čas, náklady a rozsah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pověřit členy týmu odpovědnostmi a oprávněními,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předkládat návrhy na změny.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84899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12319</TotalTime>
  <Words>3675</Words>
  <Application>Microsoft Office PowerPoint</Application>
  <PresentationFormat>Předvádění na obrazovce (16:9)</PresentationFormat>
  <Paragraphs>747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Enriqueta</vt:lpstr>
      <vt:lpstr>Times New Roman</vt:lpstr>
      <vt:lpstr>Wingdings</vt:lpstr>
      <vt:lpstr>SLU</vt:lpstr>
      <vt:lpstr>Projektový manažer  </vt:lpstr>
      <vt:lpstr>Obsahové zaměření přednášky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Kompetence projektového manažera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338</cp:revision>
  <dcterms:created xsi:type="dcterms:W3CDTF">2016-07-06T15:42:34Z</dcterms:created>
  <dcterms:modified xsi:type="dcterms:W3CDTF">2024-12-03T20:46:34Z</dcterms:modified>
</cp:coreProperties>
</file>