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8" r:id="rId3"/>
    <p:sldId id="408" r:id="rId4"/>
    <p:sldId id="394" r:id="rId5"/>
    <p:sldId id="283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350" r:id="rId19"/>
    <p:sldId id="407" r:id="rId20"/>
    <p:sldId id="357" r:id="rId21"/>
    <p:sldId id="309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60"/>
  </p:normalViewPr>
  <p:slideViewPr>
    <p:cSldViewPr>
      <p:cViewPr varScale="1">
        <p:scale>
          <a:sx n="107" d="100"/>
          <a:sy n="107" d="100"/>
        </p:scale>
        <p:origin x="60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26.11.2024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68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11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953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454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7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0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csvukrs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18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41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40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8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2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5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34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86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řídícího týmu projektu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(dle PRINCE2)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2571750"/>
            <a:ext cx="388843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3723878"/>
            <a:ext cx="332015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1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dodavatel/é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Designují, vyvíjejí, dodávají, nakupují a implementují produkty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Potvrzují dodavatelské zdroje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Potvrzují proveditelnost a reálnost produktů (výstupů)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Dennodenní projektový management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Deleguje odpovědnost na týmové manažery a řídí jejich práci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Odpovídá za dokumentování 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46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Změnová komise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Autorizuje požadavky na změnu nebo odchylky od specifikace 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projektový výbor – závažné změny, změnová komise – středně závažné změny, projektový manažer – malé změny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podpora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odpovědností projektového manažera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Provádí administrativní služby, poradenství nebo návody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často odpovědná za procedury řízení konfigurace </a:t>
            </a:r>
            <a:r>
              <a:rPr lang="cs-CZ" sz="1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(kolik % je plněno, sledování vývoje pracovních balíků, např. kolik % je vybráno, objednáno, dodáno, vyrobeno..)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B8D3D74-6AF2-4C6C-BDE7-8D3EBC34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91630"/>
            <a:ext cx="3725602" cy="255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28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Změnová komise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Autorizuje požadavky na změnu nebo odchylky od specifikace 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projektový výbor – závažné změny, změnová komise – středně závažné změny, projektový manažer – malé změny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podpora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odpovědností projektového manažera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Provádí administrativní služby, poradenství nebo návody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často odpovědná za procedury řízení konfigurace </a:t>
            </a:r>
            <a:r>
              <a:rPr lang="cs-CZ" sz="1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(kolik % je plněno, sledování vývoje pracovních balíků, např. kolik % je vybráno, objednáno, dodáno, vyrobeno..)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B8D3D74-6AF2-4C6C-BDE7-8D3EBC34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7" y="1293808"/>
            <a:ext cx="3725602" cy="25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organizační struktura může vycházet ze struktury organizace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dirty="0"/>
          </a:p>
          <a:p>
            <a:pPr marL="457200" lvl="4" indent="0">
              <a:buNone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D3F692C-922F-494C-935D-B572ED766BDE}"/>
              </a:ext>
            </a:extLst>
          </p:cNvPr>
          <p:cNvSpPr txBox="1">
            <a:spLocks/>
          </p:cNvSpPr>
          <p:nvPr/>
        </p:nvSpPr>
        <p:spPr>
          <a:xfrm>
            <a:off x="3870634" y="226940"/>
            <a:ext cx="5273365" cy="4577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/>
              <a:t>3 základní typy:</a:t>
            </a:r>
          </a:p>
          <a:p>
            <a:endParaRPr lang="cs-CZ" sz="1600" b="1" dirty="0"/>
          </a:p>
          <a:p>
            <a:r>
              <a:rPr lang="cs-CZ" sz="1600" b="1" dirty="0"/>
              <a:t>Organizace s funkcionální strukturou</a:t>
            </a:r>
          </a:p>
          <a:p>
            <a:endParaRPr lang="cs-CZ" sz="1600" b="1" dirty="0"/>
          </a:p>
          <a:p>
            <a:r>
              <a:rPr lang="cs-CZ" sz="1600" b="1" dirty="0"/>
              <a:t>Organizace s projektovou strukturou</a:t>
            </a:r>
          </a:p>
          <a:p>
            <a:endParaRPr lang="cs-CZ" sz="1600" b="1" dirty="0"/>
          </a:p>
          <a:p>
            <a:r>
              <a:rPr lang="cs-CZ" sz="1600" b="1" dirty="0"/>
              <a:t>Organizace s maticovou strukturou </a:t>
            </a:r>
          </a:p>
        </p:txBody>
      </p:sp>
    </p:spTree>
    <p:extLst>
      <p:ext uri="{BB962C8B-B14F-4D97-AF65-F5344CB8AC3E}">
        <p14:creationId xmlns:p14="http://schemas.microsoft.com/office/powerpoint/2010/main" val="221235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067944" y="838687"/>
            <a:ext cx="3888432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funkcionální strukturou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Projektoví manažeři mají velmi malou, nebo vůbec žádnou pravomoc.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dobré komunikační, ovlivňovací a mezilidské dovednosti projektového manažera.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Pravomoc projektového manažera je často spojena s manažerem oddělení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tomto typu jsou projekty rozdělovány dle oddělení (každé si zpracuje svou část – marketing, výroba, prodej…)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týmu jsou loajální vůči svému liniovému manažerovi.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projektů soutěží o omezené zdroje a získání priority.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Výhodou je trvalá organizační struktura.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50C26B-AF27-45FD-B30C-02E4DAA08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7" b="5917"/>
          <a:stretch/>
        </p:blipFill>
        <p:spPr>
          <a:xfrm rot="10800000">
            <a:off x="179512" y="1431302"/>
            <a:ext cx="3816424" cy="2112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7143995-DB79-45F4-B096-B17B84023453}"/>
              </a:ext>
            </a:extLst>
          </p:cNvPr>
          <p:cNvSpPr/>
          <p:nvPr/>
        </p:nvSpPr>
        <p:spPr>
          <a:xfrm>
            <a:off x="179511" y="3543859"/>
            <a:ext cx="34163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K.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Heldman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 Výukový poradce přípravou na zkoušku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68)</a:t>
            </a:r>
          </a:p>
        </p:txBody>
      </p:sp>
    </p:spTree>
    <p:extLst>
      <p:ext uri="{BB962C8B-B14F-4D97-AF65-F5344CB8AC3E}">
        <p14:creationId xmlns:p14="http://schemas.microsoft.com/office/powerpoint/2010/main" val="34369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3968" y="838687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projektovou strukturou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organizace se využívají pro projekty a práci na projektech.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mají téměř neomezenou pravomoc a zodpovídají se výkonnému řediteli.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zodpovědní za rozhodnutí, řízení a zdroje projektu.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týmy mají své zázemí (oddělení).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týmy mohou být tvořeny i externími subjekty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dokončení projektu je tým rozpuštěn nebo pracuje na dalším projektu.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F99EFC-6CCF-4598-BEB1-5981766144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 t="3426" r="19113" b="7505"/>
          <a:stretch/>
        </p:blipFill>
        <p:spPr>
          <a:xfrm rot="16200000">
            <a:off x="1202084" y="533201"/>
            <a:ext cx="1908214" cy="396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0D3B653-8790-4845-BC0E-C56E8C60535E}"/>
              </a:ext>
            </a:extLst>
          </p:cNvPr>
          <p:cNvSpPr/>
          <p:nvPr/>
        </p:nvSpPr>
        <p:spPr>
          <a:xfrm>
            <a:off x="179512" y="3502046"/>
            <a:ext cx="34163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K.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Heldman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 Výukový poradce přípravou na zkoušku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71)</a:t>
            </a:r>
          </a:p>
        </p:txBody>
      </p:sp>
    </p:spTree>
    <p:extLst>
      <p:ext uri="{BB962C8B-B14F-4D97-AF65-F5344CB8AC3E}">
        <p14:creationId xmlns:p14="http://schemas.microsoft.com/office/powerpoint/2010/main" val="328289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44008" y="1065377"/>
            <a:ext cx="3816424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maticovou strukturou </a:t>
            </a: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minimalizovat rozdíly mezi funkcionální a projektovou strukturou.</a:t>
            </a:r>
          </a:p>
          <a:p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a termíny projektů by se mělo dařit plnit, mělo by být zajištěno používání postupů projektového řízení (např. standardů), ale současně je zachována hierarchická struktura organizace.</a:t>
            </a:r>
          </a:p>
          <a:p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podléhají funkcionálními manažerovi a také alespoň jednomu PM.</a:t>
            </a: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dává k připomínkování odhady nákladů, termínů projektu apod.</a:t>
            </a:r>
          </a:p>
          <a:p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Důležitá je vyváženost funkcionální manažer vs. PM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0ACE54-085E-4C5F-9EED-FC3280655B17}"/>
              </a:ext>
            </a:extLst>
          </p:cNvPr>
          <p:cNvSpPr/>
          <p:nvPr/>
        </p:nvSpPr>
        <p:spPr>
          <a:xfrm>
            <a:off x="1763688" y="890471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Maticová struktura</a:t>
            </a:r>
            <a:endParaRPr lang="en-GB" sz="1200" b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F7991B4-8623-4F3B-904D-7A22ADE017DD}"/>
              </a:ext>
            </a:extLst>
          </p:cNvPr>
          <p:cNvSpPr/>
          <p:nvPr/>
        </p:nvSpPr>
        <p:spPr>
          <a:xfrm>
            <a:off x="179511" y="4732570"/>
            <a:ext cx="34163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K.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Heldman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 Výukový poradce přípravou na zkoušku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74)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B7173C5-B911-49DB-83FE-8D2652A3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1" y="1216918"/>
            <a:ext cx="4778202" cy="270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95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627534"/>
            <a:ext cx="7272808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jednotlivých variant maticové organizační struktury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97973FC-B63A-45F6-843A-BED3E1D99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16002"/>
              </p:ext>
            </p:extLst>
          </p:nvPr>
        </p:nvGraphicFramePr>
        <p:xfrm>
          <a:off x="244036" y="901700"/>
          <a:ext cx="7352300" cy="34826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8075">
                  <a:extLst>
                    <a:ext uri="{9D8B030D-6E8A-4147-A177-3AD203B41FA5}">
                      <a16:colId xmlns:a16="http://schemas.microsoft.com/office/drawing/2014/main" val="2312613351"/>
                    </a:ext>
                  </a:extLst>
                </a:gridCol>
                <a:gridCol w="1838075">
                  <a:extLst>
                    <a:ext uri="{9D8B030D-6E8A-4147-A177-3AD203B41FA5}">
                      <a16:colId xmlns:a16="http://schemas.microsoft.com/office/drawing/2014/main" val="139860459"/>
                    </a:ext>
                  </a:extLst>
                </a:gridCol>
                <a:gridCol w="1838075">
                  <a:extLst>
                    <a:ext uri="{9D8B030D-6E8A-4147-A177-3AD203B41FA5}">
                      <a16:colId xmlns:a16="http://schemas.microsoft.com/office/drawing/2014/main" val="775385495"/>
                    </a:ext>
                  </a:extLst>
                </a:gridCol>
                <a:gridCol w="1838075">
                  <a:extLst>
                    <a:ext uri="{9D8B030D-6E8A-4147-A177-3AD203B41FA5}">
                      <a16:colId xmlns:a16="http://schemas.microsoft.com/office/drawing/2014/main" val="1579472007"/>
                    </a:ext>
                  </a:extLst>
                </a:gridCol>
              </a:tblGrid>
              <a:tr h="60826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Organizace se slabou maticovou strukturou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Organizace s vyváženou maticovou strukturou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Organizace se silnou maticovou strukturou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47240"/>
                  </a:ext>
                </a:extLst>
              </a:tr>
              <a:tr h="405507">
                <a:tc>
                  <a:txBody>
                    <a:bodyPr/>
                    <a:lstStyle/>
                    <a:p>
                      <a:r>
                        <a:rPr lang="cs-CZ" sz="1200" b="1" dirty="0"/>
                        <a:t>Označení PM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Koordinátor projektu, vedoucí projektu či realizátor projektu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Projektový manažer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Projektový manažer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38612"/>
                  </a:ext>
                </a:extLst>
              </a:tr>
              <a:tr h="630789">
                <a:tc>
                  <a:txBody>
                    <a:bodyPr/>
                    <a:lstStyle/>
                    <a:p>
                      <a:r>
                        <a:rPr lang="cs-CZ" sz="1200" b="1" dirty="0"/>
                        <a:t>Zaměření PM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Pracovní dobu dělí mezi úkoly vyplývající z projektů a úkoly vyplývající z jeho funkcionálního zařazení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Pracovní dobu dává na práci na projektech a z nich vyplývajících úkolech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Pracovní dobu dává pouze práci na projektech a z nich vyplývajících úkolech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31410"/>
                  </a:ext>
                </a:extLst>
              </a:tr>
              <a:tr h="274093">
                <a:tc>
                  <a:txBody>
                    <a:bodyPr/>
                    <a:lstStyle/>
                    <a:p>
                      <a:r>
                        <a:rPr lang="cs-CZ" sz="1200" b="1" dirty="0"/>
                        <a:t>Moc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Minimální pravomoc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Vyvážená pravomoc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Výrazná pravomoc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795004"/>
                  </a:ext>
                </a:extLst>
              </a:tr>
              <a:tr h="342792">
                <a:tc>
                  <a:txBody>
                    <a:bodyPr/>
                    <a:lstStyle/>
                    <a:p>
                      <a:r>
                        <a:rPr lang="cs-CZ" sz="1200" b="1" dirty="0"/>
                        <a:t>Čas PM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Prací na projektech tráví pouze část pracovní doby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Prací na projektech tráví veškerou pracovní dobu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Prací na projektech tráví veškerou pracovní dobu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520612"/>
                  </a:ext>
                </a:extLst>
              </a:tr>
              <a:tr h="474635">
                <a:tc>
                  <a:txBody>
                    <a:bodyPr/>
                    <a:lstStyle/>
                    <a:p>
                      <a:r>
                        <a:rPr lang="cs-CZ" sz="1200" b="1" dirty="0"/>
                        <a:t>Uspořádání organizace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Z větší části podobně jako organizace s funkcionální strukturou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Směsice silné a slabé maticové organizační struktury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Z větší části podobně jako organizace s projektovou strukturou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25874"/>
                  </a:ext>
                </a:extLst>
              </a:tr>
              <a:tr h="518148">
                <a:tc>
                  <a:txBody>
                    <a:bodyPr/>
                    <a:lstStyle/>
                    <a:p>
                      <a:r>
                        <a:rPr lang="cs-CZ" sz="1200" b="1" dirty="0"/>
                        <a:t>PM se zodpovídá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Funkcionálnímu manažerovi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Funkcionálnímu manažerovi, ale sdílí s ním určitou pravomoc a odpovědnost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Manažerovi projektových manažerů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28014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E6CE3B8-C55E-42EA-A94A-E230AEFEDC17}"/>
              </a:ext>
            </a:extLst>
          </p:cNvPr>
          <p:cNvSpPr txBox="1">
            <a:spLocks/>
          </p:cNvSpPr>
          <p:nvPr/>
        </p:nvSpPr>
        <p:spPr>
          <a:xfrm>
            <a:off x="323528" y="4404662"/>
            <a:ext cx="6112296" cy="5077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K. </a:t>
            </a:r>
            <a:r>
              <a:rPr lang="cs-CZ" sz="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Heldman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</a:t>
            </a:r>
            <a:r>
              <a:rPr lang="cs-CZ" sz="8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PMP Výukový poradce přípravou na zkoušku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 76)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9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99342" y="688324"/>
            <a:ext cx="3869718" cy="3892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  <a:p>
            <a:pPr>
              <a:buClr>
                <a:srgbClr val="000000"/>
              </a:buClr>
            </a:pPr>
            <a:r>
              <a:rPr lang="cs-CZ" sz="1400" dirty="0"/>
              <a:t>Každá organizace vychází zpravidla ze své organizační struktury.</a:t>
            </a:r>
          </a:p>
          <a:p>
            <a:pPr>
              <a:buClr>
                <a:srgbClr val="000000"/>
              </a:buClr>
            </a:pPr>
            <a:endParaRPr lang="cs-CZ" sz="1400" dirty="0"/>
          </a:p>
          <a:p>
            <a:pPr>
              <a:buClr>
                <a:srgbClr val="000000"/>
              </a:buClr>
            </a:pPr>
            <a:r>
              <a:rPr lang="cs-CZ" sz="1400" dirty="0"/>
              <a:t>Výkonný management je odpovědný za úroveň implementace projektového řízení a využívaný typ organizační struktury.</a:t>
            </a:r>
          </a:p>
          <a:p>
            <a:pPr>
              <a:buClr>
                <a:srgbClr val="000000"/>
              </a:buClr>
            </a:pPr>
            <a:endParaRPr lang="cs-CZ" sz="1400" dirty="0"/>
          </a:p>
          <a:p>
            <a:pPr>
              <a:buClr>
                <a:srgbClr val="000000"/>
              </a:buClr>
            </a:pPr>
            <a:r>
              <a:rPr lang="cs-CZ" sz="1400" dirty="0"/>
              <a:t>Lze modifikovat funkcionální struktury do podoby maticových – vytvářet jasné vazby mezi PM a funkcionálními manažery.</a:t>
            </a:r>
          </a:p>
          <a:p>
            <a:pPr>
              <a:buClr>
                <a:srgbClr val="000000"/>
              </a:buClr>
            </a:pPr>
            <a:endParaRPr lang="cs-CZ" sz="1400" dirty="0"/>
          </a:p>
          <a:p>
            <a:pPr>
              <a:buClr>
                <a:srgbClr val="000000"/>
              </a:buClr>
            </a:pPr>
            <a:r>
              <a:rPr lang="cs-CZ" sz="1400" dirty="0"/>
              <a:t>Hlavními typy organizačních struktur jsou funkcionální, projektové a maticové.</a:t>
            </a:r>
          </a:p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endParaRPr lang="cs-CZ" sz="1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339502"/>
            <a:ext cx="3869718" cy="3892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</a:pPr>
            <a:endParaRPr lang="cs-CZ" sz="1200" dirty="0"/>
          </a:p>
          <a:p>
            <a:pPr algn="just">
              <a:buClr>
                <a:srgbClr val="000000"/>
              </a:buClr>
            </a:pPr>
            <a:r>
              <a:rPr lang="cs-CZ" sz="1400" dirty="0"/>
              <a:t>Pro jednotný jazyk a chápání organizační struktury je vhodné využít jeden standard (např. PRINCE2), který stanoví jasné 4 stupně managementu projektu, s jasnými rolemi, odpovědností všech zainteresovaných stran. </a:t>
            </a:r>
          </a:p>
          <a:p>
            <a:pPr algn="just">
              <a:buClr>
                <a:srgbClr val="000000"/>
              </a:buClr>
            </a:pPr>
            <a:endParaRPr lang="cs-CZ" sz="1400" dirty="0"/>
          </a:p>
          <a:p>
            <a:pPr algn="just">
              <a:buClr>
                <a:srgbClr val="000000"/>
              </a:buClr>
            </a:pPr>
            <a:r>
              <a:rPr lang="cs-CZ" sz="1400" dirty="0"/>
              <a:t>Poté je vhodné „vnořit“ tento přístup do stávající organizační struktury a vytvořit vhodné podmínky pro realizaci projektů a definování </a:t>
            </a:r>
            <a:r>
              <a:rPr lang="cs-CZ" sz="1400" b="1" dirty="0"/>
              <a:t>rolí</a:t>
            </a:r>
            <a:r>
              <a:rPr lang="cs-CZ" sz="1400" dirty="0"/>
              <a:t> a </a:t>
            </a:r>
            <a:r>
              <a:rPr lang="cs-CZ" sz="1400" b="1" dirty="0"/>
              <a:t>odpovědnosti</a:t>
            </a:r>
            <a:r>
              <a:rPr lang="cs-CZ" sz="1400" dirty="0"/>
              <a:t>.</a:t>
            </a:r>
          </a:p>
          <a:p>
            <a:pPr algn="just">
              <a:buClr>
                <a:srgbClr val="000000"/>
              </a:buClr>
            </a:pPr>
            <a:endParaRPr lang="cs-CZ" sz="1400" dirty="0"/>
          </a:p>
          <a:p>
            <a:pPr algn="just">
              <a:buClr>
                <a:srgbClr val="000000"/>
              </a:buClr>
            </a:pPr>
            <a:r>
              <a:rPr lang="cs-CZ" sz="1400" dirty="0"/>
              <a:t>Standard PRINCE2 využívá stupně managementu projektu: </a:t>
            </a:r>
          </a:p>
          <a:p>
            <a:pPr lvl="1" algn="just">
              <a:buClr>
                <a:srgbClr val="000000"/>
              </a:buClr>
            </a:pPr>
            <a:r>
              <a:rPr lang="cs-CZ" sz="1400" dirty="0"/>
              <a:t>Korporátní/programový management </a:t>
            </a:r>
          </a:p>
          <a:p>
            <a:pPr lvl="1" algn="just">
              <a:buClr>
                <a:srgbClr val="000000"/>
              </a:buClr>
            </a:pPr>
            <a:r>
              <a:rPr lang="cs-CZ" sz="1400" dirty="0"/>
              <a:t>Projektový výbor (hlavní uživatel/é, sponzor, hlavní dodavatel/é)</a:t>
            </a:r>
          </a:p>
          <a:p>
            <a:pPr lvl="1" algn="just">
              <a:buClr>
                <a:srgbClr val="000000"/>
              </a:buClr>
            </a:pPr>
            <a:r>
              <a:rPr lang="cs-CZ" sz="1400" dirty="0"/>
              <a:t>Projektový manažer</a:t>
            </a:r>
          </a:p>
          <a:p>
            <a:pPr lvl="1" algn="just">
              <a:buClr>
                <a:srgbClr val="000000"/>
              </a:buClr>
            </a:pPr>
            <a:r>
              <a:rPr lang="cs-CZ" sz="1400" dirty="0"/>
              <a:t>Týmový manažer/</a:t>
            </a:r>
            <a:r>
              <a:rPr lang="cs-CZ" sz="1400" dirty="0" err="1"/>
              <a:t>ři</a:t>
            </a:r>
            <a:endParaRPr lang="cs-CZ" sz="1400" dirty="0"/>
          </a:p>
          <a:p>
            <a:pPr algn="just">
              <a:buClr>
                <a:srgbClr val="000000"/>
              </a:buClr>
            </a:pPr>
            <a:endParaRPr lang="cs-CZ" sz="1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491630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pro tvorbu organizační struktury projektu a jejího začlenění do struktury společnosti/organizace.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Analyzovat náročnost projektu z pohledu personálního pokrytí a nastavení rolí a odpovědnosti v projektu.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z metodiky Prince2, která určuje konkrétní typy a druhy managementu projektu.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Cílem je…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4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0192" y="3723878"/>
            <a:ext cx="267207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zainteresované strany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4 úrovní managementu projektu: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Korporátní / programový management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výbor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Týmový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</a:t>
            </a: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struktury – základní vymezení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funkcionální strukturou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projektovou strukturou</a:t>
            </a:r>
          </a:p>
          <a:p>
            <a:pPr lvl="1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 maticovou strukturou </a:t>
            </a: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7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3 zájmy na projektu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0"/>
            <a:ext cx="5067900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None/>
            </a:pPr>
            <a:endParaRPr lang="cs-CZ" sz="1400" dirty="0"/>
          </a:p>
          <a:p>
            <a:pPr marL="0" lvl="3" indent="0" algn="just">
              <a:buNone/>
            </a:pPr>
            <a:endParaRPr lang="cs-CZ" sz="1400" b="1" dirty="0"/>
          </a:p>
          <a:p>
            <a:pPr marL="0" lvl="3" indent="0" algn="just">
              <a:buNone/>
            </a:pPr>
            <a:endParaRPr lang="cs-CZ" sz="1400" dirty="0"/>
          </a:p>
          <a:p>
            <a:pPr marL="457200" lvl="4" indent="0">
              <a:buNone/>
            </a:pPr>
            <a:endParaRPr lang="cs-CZ" sz="1400" dirty="0"/>
          </a:p>
          <a:p>
            <a:pPr marL="457200" lvl="4"/>
            <a:endParaRPr lang="cs-CZ" sz="1400" dirty="0"/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zainteresované strany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B8CAA70-1B0B-4AA8-822E-5C281C30F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7184" r="20142" b="5915"/>
          <a:stretch/>
        </p:blipFill>
        <p:spPr>
          <a:xfrm rot="10800000">
            <a:off x="899592" y="2474007"/>
            <a:ext cx="1872208" cy="1698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D3F692C-922F-494C-935D-B572ED766BDE}"/>
              </a:ext>
            </a:extLst>
          </p:cNvPr>
          <p:cNvSpPr txBox="1">
            <a:spLocks/>
          </p:cNvSpPr>
          <p:nvPr/>
        </p:nvSpPr>
        <p:spPr>
          <a:xfrm>
            <a:off x="3870634" y="226940"/>
            <a:ext cx="5273365" cy="4577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/>
              <a:t>Prostředí zákazník/dodavatel</a:t>
            </a:r>
          </a:p>
          <a:p>
            <a:r>
              <a:rPr lang="cs-CZ" sz="1600" b="1" dirty="0"/>
              <a:t>Primární zainteresované strany</a:t>
            </a:r>
          </a:p>
          <a:p>
            <a:pPr lvl="1">
              <a:buFontTx/>
              <a:buChar char="-"/>
            </a:pPr>
            <a:r>
              <a:rPr lang="cs-CZ" sz="1400" b="1" dirty="0"/>
              <a:t>Byznys (sponzor)</a:t>
            </a:r>
          </a:p>
          <a:p>
            <a:pPr lvl="2">
              <a:buFontTx/>
              <a:buChar char="-"/>
            </a:pPr>
            <a:r>
              <a:rPr lang="cs-CZ" sz="1400" dirty="0"/>
              <a:t>Své byznys potřeby</a:t>
            </a:r>
          </a:p>
          <a:p>
            <a:pPr lvl="2">
              <a:buFontTx/>
              <a:buChar char="-"/>
            </a:pPr>
            <a:r>
              <a:rPr lang="cs-CZ" sz="1400" dirty="0"/>
              <a:t>Zájem na cena/výkon</a:t>
            </a:r>
          </a:p>
          <a:p>
            <a:pPr lvl="2">
              <a:buFontTx/>
              <a:buChar char="-"/>
            </a:pPr>
            <a:r>
              <a:rPr lang="cs-CZ" sz="1400" dirty="0"/>
              <a:t>Soulad s korporátními/programovými strategickými cíli</a:t>
            </a:r>
          </a:p>
          <a:p>
            <a:pPr lvl="1">
              <a:buFontTx/>
              <a:buChar char="-"/>
            </a:pPr>
            <a:r>
              <a:rPr lang="cs-CZ" sz="1400" b="1" dirty="0"/>
              <a:t>Uživatel/é</a:t>
            </a:r>
          </a:p>
          <a:p>
            <a:pPr lvl="2">
              <a:buFontTx/>
              <a:buChar char="-"/>
            </a:pPr>
            <a:r>
              <a:rPr lang="cs-CZ" sz="1400" dirty="0"/>
              <a:t>Budou používat/udržovat/obsluhovat produkty projektu (výstupy)</a:t>
            </a:r>
          </a:p>
          <a:p>
            <a:pPr lvl="2">
              <a:buFontTx/>
              <a:buChar char="-"/>
            </a:pPr>
            <a:r>
              <a:rPr lang="cs-CZ" sz="1400" dirty="0"/>
              <a:t>Specifikují rozsah a kvalitu</a:t>
            </a:r>
          </a:p>
          <a:p>
            <a:pPr lvl="1">
              <a:buFontTx/>
              <a:buChar char="-"/>
            </a:pPr>
            <a:r>
              <a:rPr lang="cs-CZ" sz="1400" b="1" dirty="0"/>
              <a:t>Dodavatel/é</a:t>
            </a:r>
          </a:p>
          <a:p>
            <a:pPr lvl="2">
              <a:buFontTx/>
              <a:buChar char="-"/>
            </a:pPr>
            <a:r>
              <a:rPr lang="cs-CZ" sz="1400" dirty="0"/>
              <a:t>Dovednosti pro dodání/vývoj</a:t>
            </a:r>
          </a:p>
          <a:p>
            <a:pPr lvl="2">
              <a:buFontTx/>
              <a:buChar char="-"/>
            </a:pPr>
            <a:r>
              <a:rPr lang="cs-CZ" sz="1400" dirty="0"/>
              <a:t>Dodávají specializované produkty </a:t>
            </a:r>
          </a:p>
        </p:txBody>
      </p:sp>
    </p:spTree>
    <p:extLst>
      <p:ext uri="{BB962C8B-B14F-4D97-AF65-F5344CB8AC3E}">
        <p14:creationId xmlns:p14="http://schemas.microsoft.com/office/powerpoint/2010/main" val="79101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851670"/>
            <a:ext cx="3168352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metodiky PRINCE2 (téma Organizace)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nutno definovat a stanovit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strukturu odpovědnosti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řídicího týmu projektu (KDO?).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dirty="0"/>
              <a:t>4 úrovně managementu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CD2CC4-0396-4480-9EFF-B54ACE0E30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4085"/>
          <a:stretch/>
        </p:blipFill>
        <p:spPr>
          <a:xfrm rot="10800000">
            <a:off x="3779912" y="1203598"/>
            <a:ext cx="493271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82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3968" y="1635646"/>
            <a:ext cx="3600400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Korporátní / programový management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výbor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Týmový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279988" y="830187"/>
            <a:ext cx="3831498" cy="3744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34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výbor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Odpovědný za úspěch projektu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Provádějí jednotné směřování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Delegují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Zajišťují zdroje a autorizují financování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Podporují PM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Zajišťují efektivní komunikaci (interní/externí zainteresované strany)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Klíčové vlastnosti (dostatečná autorita, důvěryhodnost, schopnost delegovat, dostupnost)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59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Sponzor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Celkově odpovědný za úspěch projektu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„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-maker“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Cena/výkon – nákladově přijatelný přístup 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Zajišťuje financování a zdroje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Jmenován korporátním / programovým managementem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Odpovědný za jmenování členů řídícího týmu projektu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19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139952" y="935994"/>
            <a:ext cx="3600400" cy="3466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uživatel/é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Specifikují potřeby a přínosy projektu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Reprezentují zájmy těch co: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Užívají produkty (výstupy projektu, např. inovovaný výrobek)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Udržují produkty (výstupy projektu, např. inovovaný výrobek)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Obsluhují produkty (výstupy projektu, např. inovovaný výrobek)</a:t>
            </a:r>
          </a:p>
          <a:p>
            <a:pPr lvl="1"/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Potvrzují zdroje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Definují 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zákazníka na kvalitu (CQE)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Akceptační kritéria (AC)</a:t>
            </a:r>
          </a:p>
          <a:p>
            <a:pPr lvl="1"/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kvality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4 úrovně managementu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6F735F-9B34-4398-B77E-5157F21E6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12211"/>
          <a:stretch/>
        </p:blipFill>
        <p:spPr>
          <a:xfrm rot="16200000">
            <a:off x="139892" y="955187"/>
            <a:ext cx="3486553" cy="34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034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12421</TotalTime>
  <Words>1282</Words>
  <Application>Microsoft Office PowerPoint</Application>
  <PresentationFormat>Předvádění na obrazovce (16:9)</PresentationFormat>
  <Paragraphs>272</Paragraphs>
  <Slides>21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Enriqueta</vt:lpstr>
      <vt:lpstr>Times New Roman</vt:lpstr>
      <vt:lpstr>Wingdings</vt:lpstr>
      <vt:lpstr>SLU</vt:lpstr>
      <vt:lpstr>Struktura řídícího týmu projektu  (dle PRINCE2)</vt:lpstr>
      <vt:lpstr>Cílem je…</vt:lpstr>
      <vt:lpstr>Obsahové zaměření přednášky</vt:lpstr>
      <vt:lpstr>Prezentace aplikace PowerPoint</vt:lpstr>
      <vt:lpstr>4 úrovně managementu projektu</vt:lpstr>
      <vt:lpstr>4 úrovně managementu</vt:lpstr>
      <vt:lpstr>4 úrovně managementu</vt:lpstr>
      <vt:lpstr>4 úrovně managementu</vt:lpstr>
      <vt:lpstr>4 úrovně managementu</vt:lpstr>
      <vt:lpstr>4 úrovně managementu</vt:lpstr>
      <vt:lpstr>4 úrovně managementu</vt:lpstr>
      <vt:lpstr>4 úrovně managementu</vt:lpstr>
      <vt:lpstr>Prezentace aplikace PowerPoint</vt:lpstr>
      <vt:lpstr>Organizační struktury</vt:lpstr>
      <vt:lpstr>Organizační struktury</vt:lpstr>
      <vt:lpstr>Organizační struktury</vt:lpstr>
      <vt:lpstr>Organizační struktury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367</cp:revision>
  <dcterms:created xsi:type="dcterms:W3CDTF">2016-07-06T15:42:34Z</dcterms:created>
  <dcterms:modified xsi:type="dcterms:W3CDTF">2024-11-26T19:58:23Z</dcterms:modified>
</cp:coreProperties>
</file>