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21" r:id="rId3"/>
    <p:sldId id="346" r:id="rId4"/>
    <p:sldId id="358" r:id="rId5"/>
    <p:sldId id="349" r:id="rId6"/>
    <p:sldId id="359" r:id="rId7"/>
    <p:sldId id="345" r:id="rId8"/>
    <p:sldId id="386" r:id="rId9"/>
    <p:sldId id="373" r:id="rId10"/>
    <p:sldId id="374" r:id="rId11"/>
    <p:sldId id="375" r:id="rId12"/>
    <p:sldId id="376" r:id="rId13"/>
    <p:sldId id="377" r:id="rId14"/>
    <p:sldId id="378" r:id="rId15"/>
    <p:sldId id="380" r:id="rId16"/>
    <p:sldId id="379" r:id="rId17"/>
    <p:sldId id="381" r:id="rId18"/>
    <p:sldId id="382" r:id="rId19"/>
    <p:sldId id="383" r:id="rId20"/>
    <p:sldId id="384" r:id="rId21"/>
    <p:sldId id="385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projektu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633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Výchozí podmínky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Výstupy, výsledky, přínosy projektu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GB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rámec projektu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0FB61F6-7CE5-AFBA-80E4-E0F1978EB6DD}"/>
              </a:ext>
            </a:extLst>
          </p:cNvPr>
          <p:cNvSpPr txBox="1">
            <a:spLocks/>
          </p:cNvSpPr>
          <p:nvPr/>
        </p:nvSpPr>
        <p:spPr>
          <a:xfrm>
            <a:off x="8321965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Otázky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Čeho se snažíme dosáhnout a proč?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 budeme měřit objektivně ověřitelné ukazatele?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Jaké další podmínky musí být splněny?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 cíle dosáhneme?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C6EAB8A-36AC-A579-649C-89887529B26F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83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81E3DE1B-CC66-1F35-51F5-A3E809DEA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9325" y="1707627"/>
            <a:ext cx="1167125" cy="3943900"/>
          </a:xfrm>
          <a:prstGeom prst="rect">
            <a:avLst/>
          </a:prstGeom>
        </p:spPr>
      </p:pic>
      <p:graphicFrame>
        <p:nvGraphicFramePr>
          <p:cNvPr id="26" name="Table 18">
            <a:extLst>
              <a:ext uri="{FF2B5EF4-FFF2-40B4-BE49-F238E27FC236}">
                <a16:creationId xmlns:a16="http://schemas.microsoft.com/office/drawing/2014/main" id="{85BED201-C271-4439-8142-084B73A91261}"/>
              </a:ext>
            </a:extLst>
          </p:cNvPr>
          <p:cNvGraphicFramePr>
            <a:graphicFrameLocks noGrp="1"/>
          </p:cNvGraphicFramePr>
          <p:nvPr/>
        </p:nvGraphicFramePr>
        <p:xfrm>
          <a:off x="5485498" y="5667639"/>
          <a:ext cx="1167130" cy="974343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4259254934"/>
                    </a:ext>
                  </a:extLst>
                </a:gridCol>
              </a:tblGrid>
              <a:tr h="97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53363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 se otázky vztahují k částem tabulky?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5649C00C-D122-79A9-6586-D8FA0B773487}"/>
              </a:ext>
            </a:extLst>
          </p:cNvPr>
          <p:cNvGrpSpPr/>
          <p:nvPr/>
        </p:nvGrpSpPr>
        <p:grpSpPr>
          <a:xfrm>
            <a:off x="563150" y="703189"/>
            <a:ext cx="8734091" cy="5487670"/>
            <a:chOff x="596340" y="1155607"/>
            <a:chExt cx="8734091" cy="5487670"/>
          </a:xfrm>
        </p:grpSpPr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7D037FB3-3511-7D07-144B-02498836F4F1}"/>
                </a:ext>
              </a:extLst>
            </p:cNvPr>
            <p:cNvGrpSpPr/>
            <p:nvPr/>
          </p:nvGrpSpPr>
          <p:grpSpPr>
            <a:xfrm>
              <a:off x="3779908" y="1155607"/>
              <a:ext cx="5550523" cy="1052210"/>
              <a:chOff x="3779908" y="1155607"/>
              <a:chExt cx="5550523" cy="1052210"/>
            </a:xfrm>
          </p:grpSpPr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F4F170D3-9448-A14A-566A-BD127BBC5E31}"/>
                  </a:ext>
                </a:extLst>
              </p:cNvPr>
              <p:cNvSpPr txBox="1"/>
              <p:nvPr/>
            </p:nvSpPr>
            <p:spPr>
              <a:xfrm>
                <a:off x="3779908" y="1155607"/>
                <a:ext cx="555052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Čeho se snažíme dosáhnout a proč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?</a:t>
                </a:r>
              </a:p>
            </p:txBody>
          </p:sp>
          <p:cxnSp>
            <p:nvCxnSpPr>
              <p:cNvPr id="7" name="Straight Arrow Connector 15">
                <a:extLst>
                  <a:ext uri="{FF2B5EF4-FFF2-40B4-BE49-F238E27FC236}">
                    <a16:creationId xmlns:a16="http://schemas.microsoft.com/office/drawing/2014/main" id="{148AC547-F6BB-DAC9-AFBC-D330CDCF0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11860" y="1678827"/>
                <a:ext cx="0" cy="52899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21">
              <a:extLst>
                <a:ext uri="{FF2B5EF4-FFF2-40B4-BE49-F238E27FC236}">
                  <a16:creationId xmlns:a16="http://schemas.microsoft.com/office/drawing/2014/main" id="{36C71CFC-EA5B-891E-8E18-FEF53AA312A6}"/>
                </a:ext>
              </a:extLst>
            </p:cNvPr>
            <p:cNvSpPr txBox="1"/>
            <p:nvPr/>
          </p:nvSpPr>
          <p:spPr>
            <a:xfrm>
              <a:off x="596340" y="6120057"/>
              <a:ext cx="324724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Jak cíle dosáhneme</a:t>
              </a: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</a:p>
          </p:txBody>
        </p:sp>
        <p:cxnSp>
          <p:nvCxnSpPr>
            <p:cNvPr id="13" name="Straight Arrow Connector 22">
              <a:extLst>
                <a:ext uri="{FF2B5EF4-FFF2-40B4-BE49-F238E27FC236}">
                  <a16:creationId xmlns:a16="http://schemas.microsoft.com/office/drawing/2014/main" id="{CA8EAFBD-1666-D90D-308A-EDC763AD52CA}"/>
                </a:ext>
              </a:extLst>
            </p:cNvPr>
            <p:cNvCxnSpPr>
              <a:cxnSpLocks/>
            </p:cNvCxnSpPr>
            <p:nvPr/>
          </p:nvCxnSpPr>
          <p:spPr>
            <a:xfrm>
              <a:off x="4194536" y="6442155"/>
              <a:ext cx="837356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ACC1B9E2-64D2-1A7C-45FE-2CCC37071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768542"/>
              </p:ext>
            </p:extLst>
          </p:nvPr>
        </p:nvGraphicFramePr>
        <p:xfrm>
          <a:off x="2669947" y="2008768"/>
          <a:ext cx="3593910" cy="3658871"/>
        </p:xfrm>
        <a:graphic>
          <a:graphicData uri="http://schemas.openxmlformats.org/drawingml/2006/table">
            <a:tbl>
              <a:tblPr firstRow="1" firstCol="1" bandRow="1"/>
              <a:tblGrid>
                <a:gridCol w="1690465">
                  <a:extLst>
                    <a:ext uri="{9D8B030D-6E8A-4147-A177-3AD203B41FA5}">
                      <a16:colId xmlns:a16="http://schemas.microsoft.com/office/drawing/2014/main" val="3155699349"/>
                    </a:ext>
                  </a:extLst>
                </a:gridCol>
                <a:gridCol w="1903445">
                  <a:extLst>
                    <a:ext uri="{9D8B030D-6E8A-4147-A177-3AD203B41FA5}">
                      <a16:colId xmlns:a16="http://schemas.microsoft.com/office/drawing/2014/main" val="1486821444"/>
                    </a:ext>
                  </a:extLst>
                </a:gridCol>
              </a:tblGrid>
              <a:tr h="272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92173"/>
                  </a:ext>
                </a:extLst>
              </a:tr>
              <a:tr h="1101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27569"/>
                  </a:ext>
                </a:extLst>
              </a:tr>
              <a:tr h="1259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87764"/>
                  </a:ext>
                </a:extLst>
              </a:tr>
              <a:tr h="883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99526"/>
                  </a:ext>
                </a:extLst>
              </a:tr>
            </a:tbl>
          </a:graphicData>
        </a:graphic>
      </p:graphicFrame>
      <p:graphicFrame>
        <p:nvGraphicFramePr>
          <p:cNvPr id="17" name="Table 11">
            <a:extLst>
              <a:ext uri="{FF2B5EF4-FFF2-40B4-BE49-F238E27FC236}">
                <a16:creationId xmlns:a16="http://schemas.microsoft.com/office/drawing/2014/main" id="{20000382-4A58-EBC3-AD25-C8E397414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11110"/>
              </p:ext>
            </p:extLst>
          </p:nvPr>
        </p:nvGraphicFramePr>
        <p:xfrm>
          <a:off x="6263857" y="2007574"/>
          <a:ext cx="1541416" cy="3860436"/>
        </p:xfrm>
        <a:graphic>
          <a:graphicData uri="http://schemas.openxmlformats.org/drawingml/2006/table">
            <a:tbl>
              <a:tblPr firstRow="1" firstCol="1" bandRow="1"/>
              <a:tblGrid>
                <a:gridCol w="1541416">
                  <a:extLst>
                    <a:ext uri="{9D8B030D-6E8A-4147-A177-3AD203B41FA5}">
                      <a16:colId xmlns:a16="http://schemas.microsoft.com/office/drawing/2014/main" val="2064327461"/>
                    </a:ext>
                  </a:extLst>
                </a:gridCol>
              </a:tblGrid>
              <a:tr h="42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51203"/>
                  </a:ext>
                </a:extLst>
              </a:tr>
              <a:tr h="1083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73006"/>
                  </a:ext>
                </a:extLst>
              </a:tr>
              <a:tr h="1269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18677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2756"/>
                  </a:ext>
                </a:extLst>
              </a:tr>
            </a:tbl>
          </a:graphicData>
        </a:graphic>
      </p:graphicFrame>
      <p:graphicFrame>
        <p:nvGraphicFramePr>
          <p:cNvPr id="18" name="Table 19">
            <a:extLst>
              <a:ext uri="{FF2B5EF4-FFF2-40B4-BE49-F238E27FC236}">
                <a16:creationId xmlns:a16="http://schemas.microsoft.com/office/drawing/2014/main" id="{C6048608-9EBA-2200-F869-4327AC496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91373"/>
              </p:ext>
            </p:extLst>
          </p:nvPr>
        </p:nvGraphicFramePr>
        <p:xfrm>
          <a:off x="2669947" y="5665513"/>
          <a:ext cx="5150173" cy="974344"/>
        </p:xfrm>
        <a:graphic>
          <a:graphicData uri="http://schemas.openxmlformats.org/drawingml/2006/table">
            <a:tbl>
              <a:tblPr firstRow="1" firstCol="1" bandRow="1"/>
              <a:tblGrid>
                <a:gridCol w="1720150">
                  <a:extLst>
                    <a:ext uri="{9D8B030D-6E8A-4147-A177-3AD203B41FA5}">
                      <a16:colId xmlns:a16="http://schemas.microsoft.com/office/drawing/2014/main" val="2003568038"/>
                    </a:ext>
                  </a:extLst>
                </a:gridCol>
                <a:gridCol w="1883012">
                  <a:extLst>
                    <a:ext uri="{9D8B030D-6E8A-4147-A177-3AD203B41FA5}">
                      <a16:colId xmlns:a16="http://schemas.microsoft.com/office/drawing/2014/main" val="2376516220"/>
                    </a:ext>
                  </a:extLst>
                </a:gridCol>
                <a:gridCol w="1547011">
                  <a:extLst>
                    <a:ext uri="{9D8B030D-6E8A-4147-A177-3AD203B41FA5}">
                      <a16:colId xmlns:a16="http://schemas.microsoft.com/office/drawing/2014/main" val="231882862"/>
                    </a:ext>
                  </a:extLst>
                </a:gridCol>
              </a:tblGrid>
              <a:tr h="97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</a:t>
                      </a:r>
                      <a:r>
                        <a:rPr lang="en-GB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           </a:t>
                      </a:r>
                      <a:r>
                        <a:rPr lang="cs-C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KDY</a:t>
                      </a:r>
                      <a:r>
                        <a:rPr lang="en-GB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14396"/>
                  </a:ext>
                </a:extLst>
              </a:tr>
            </a:tbl>
          </a:graphicData>
        </a:graphic>
      </p:graphicFrame>
      <p:grpSp>
        <p:nvGrpSpPr>
          <p:cNvPr id="19" name="Skupina 18">
            <a:extLst>
              <a:ext uri="{FF2B5EF4-FFF2-40B4-BE49-F238E27FC236}">
                <a16:creationId xmlns:a16="http://schemas.microsoft.com/office/drawing/2014/main" id="{FB3B033E-4FBA-3C16-F645-3424492A0B0C}"/>
              </a:ext>
            </a:extLst>
          </p:cNvPr>
          <p:cNvGrpSpPr/>
          <p:nvPr/>
        </p:nvGrpSpPr>
        <p:grpSpPr>
          <a:xfrm>
            <a:off x="2519772" y="846276"/>
            <a:ext cx="7500845" cy="1141882"/>
            <a:chOff x="3768320" y="816962"/>
            <a:chExt cx="7500845" cy="1141882"/>
          </a:xfrm>
        </p:grpSpPr>
        <p:sp>
          <p:nvSpPr>
            <p:cNvPr id="20" name="TextBox 9">
              <a:extLst>
                <a:ext uri="{FF2B5EF4-FFF2-40B4-BE49-F238E27FC236}">
                  <a16:creationId xmlns:a16="http://schemas.microsoft.com/office/drawing/2014/main" id="{5CA1C2A0-AB37-57F5-94A0-833A54DDC7D5}"/>
                </a:ext>
              </a:extLst>
            </p:cNvPr>
            <p:cNvSpPr txBox="1"/>
            <p:nvPr/>
          </p:nvSpPr>
          <p:spPr>
            <a:xfrm>
              <a:off x="3768320" y="998550"/>
              <a:ext cx="407681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Jak budeme měřit objektivně ověřitelné ukazatele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1" name="TextBox 13">
              <a:extLst>
                <a:ext uri="{FF2B5EF4-FFF2-40B4-BE49-F238E27FC236}">
                  <a16:creationId xmlns:a16="http://schemas.microsoft.com/office/drawing/2014/main" id="{FBDF09AF-AE7D-C0B2-5486-FA1D6B233BD6}"/>
                </a:ext>
              </a:extLst>
            </p:cNvPr>
            <p:cNvSpPr txBox="1"/>
            <p:nvPr/>
          </p:nvSpPr>
          <p:spPr>
            <a:xfrm>
              <a:off x="7512405" y="816962"/>
              <a:ext cx="375676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Jaké další podmínky musí být splněny/existovat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</a:p>
          </p:txBody>
        </p:sp>
        <p:cxnSp>
          <p:nvCxnSpPr>
            <p:cNvPr id="22" name="Straight Arrow Connector 16">
              <a:extLst>
                <a:ext uri="{FF2B5EF4-FFF2-40B4-BE49-F238E27FC236}">
                  <a16:creationId xmlns:a16="http://schemas.microsoft.com/office/drawing/2014/main" id="{8775AB21-D3B4-2F0F-37B9-C98523EDB856}"/>
                </a:ext>
              </a:extLst>
            </p:cNvPr>
            <p:cNvCxnSpPr/>
            <p:nvPr/>
          </p:nvCxnSpPr>
          <p:spPr>
            <a:xfrm>
              <a:off x="6086021" y="1724268"/>
              <a:ext cx="0" cy="23457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17">
              <a:extLst>
                <a:ext uri="{FF2B5EF4-FFF2-40B4-BE49-F238E27FC236}">
                  <a16:creationId xmlns:a16="http://schemas.microsoft.com/office/drawing/2014/main" id="{72071132-9439-5C3A-C372-0F41B2697214}"/>
                </a:ext>
              </a:extLst>
            </p:cNvPr>
            <p:cNvCxnSpPr/>
            <p:nvPr/>
          </p:nvCxnSpPr>
          <p:spPr>
            <a:xfrm>
              <a:off x="8779458" y="1705115"/>
              <a:ext cx="0" cy="23457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Obdélník 1">
            <a:extLst>
              <a:ext uri="{FF2B5EF4-FFF2-40B4-BE49-F238E27FC236}">
                <a16:creationId xmlns:a16="http://schemas.microsoft.com/office/drawing/2014/main" id="{9D58C91A-0432-E751-CAC4-C203A72FEB1C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- 3 směry logického rámce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Vertikální</a:t>
            </a: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definuje</a:t>
            </a: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hierarchicky</a:t>
            </a: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uspořádává</a:t>
            </a: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l-PL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Horizontální  – definuje, co je úspěch a jak ho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ověřit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Diagonální (ZigZag) – zakomponuje do logického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rámce Předpoklady a rizika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D73621A-38F6-7F27-8B6A-40C5EB0E1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37460"/>
              </p:ext>
            </p:extLst>
          </p:nvPr>
        </p:nvGraphicFramePr>
        <p:xfrm>
          <a:off x="7093258" y="1757779"/>
          <a:ext cx="4998128" cy="4330919"/>
        </p:xfrm>
        <a:graphic>
          <a:graphicData uri="http://schemas.openxmlformats.org/drawingml/2006/table">
            <a:tbl>
              <a:tblPr firstRow="1" firstCol="1" bandRow="1"/>
              <a:tblGrid>
                <a:gridCol w="1018917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480147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249532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249532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435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 a rizika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84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/ Přínos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4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cíl/účel / Výsledek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84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165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cxnSp>
        <p:nvCxnSpPr>
          <p:cNvPr id="3" name="Straight Arrow Connector 8">
            <a:extLst>
              <a:ext uri="{FF2B5EF4-FFF2-40B4-BE49-F238E27FC236}">
                <a16:creationId xmlns:a16="http://schemas.microsoft.com/office/drawing/2014/main" id="{D8B46CAF-560E-58A0-2317-449988191881}"/>
              </a:ext>
            </a:extLst>
          </p:cNvPr>
          <p:cNvCxnSpPr>
            <a:cxnSpLocks/>
          </p:cNvCxnSpPr>
          <p:nvPr/>
        </p:nvCxnSpPr>
        <p:spPr>
          <a:xfrm flipV="1">
            <a:off x="7782766" y="2494626"/>
            <a:ext cx="0" cy="312827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7BBF36-E3D8-68CD-4C35-1ED58157EB79}"/>
              </a:ext>
            </a:extLst>
          </p:cNvPr>
          <p:cNvCxnSpPr>
            <a:cxnSpLocks/>
          </p:cNvCxnSpPr>
          <p:nvPr/>
        </p:nvCxnSpPr>
        <p:spPr>
          <a:xfrm>
            <a:off x="7970328" y="2590039"/>
            <a:ext cx="2687162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A62C2287-FC8E-921E-8737-3EE8CAE03B21}"/>
              </a:ext>
            </a:extLst>
          </p:cNvPr>
          <p:cNvGrpSpPr/>
          <p:nvPr/>
        </p:nvGrpSpPr>
        <p:grpSpPr>
          <a:xfrm>
            <a:off x="8413666" y="3429000"/>
            <a:ext cx="3056869" cy="2261585"/>
            <a:chOff x="7993752" y="2999795"/>
            <a:chExt cx="3056869" cy="113165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BFBBC33-724F-3EA7-8465-7F02AA8954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3752" y="3540868"/>
              <a:ext cx="3056869" cy="59057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3">
              <a:extLst>
                <a:ext uri="{FF2B5EF4-FFF2-40B4-BE49-F238E27FC236}">
                  <a16:creationId xmlns:a16="http://schemas.microsoft.com/office/drawing/2014/main" id="{52337B4E-BA09-6759-7B84-4E6F438F7B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03140" y="3540868"/>
              <a:ext cx="28857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6">
              <a:extLst>
                <a:ext uri="{FF2B5EF4-FFF2-40B4-BE49-F238E27FC236}">
                  <a16:creationId xmlns:a16="http://schemas.microsoft.com/office/drawing/2014/main" id="{54FC0047-AC5B-3C90-22CC-8409BC46A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8715" y="3003038"/>
              <a:ext cx="2770125" cy="49982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8">
              <a:extLst>
                <a:ext uri="{FF2B5EF4-FFF2-40B4-BE49-F238E27FC236}">
                  <a16:creationId xmlns:a16="http://schemas.microsoft.com/office/drawing/2014/main" id="{7F9BD1D5-009C-D2BB-A6EC-0F257B5FA3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79336" y="2999795"/>
              <a:ext cx="28857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B110A6A-9DDD-ACE7-783C-A7959EB0D3DE}"/>
              </a:ext>
            </a:extLst>
          </p:cNvPr>
          <p:cNvSpPr txBox="1"/>
          <p:nvPr/>
        </p:nvSpPr>
        <p:spPr>
          <a:xfrm>
            <a:off x="5637320" y="297401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54A0EF6-85B8-FF8E-3DCF-FF3361849044}"/>
              </a:ext>
            </a:extLst>
          </p:cNvPr>
          <p:cNvSpPr txBox="1"/>
          <p:nvPr/>
        </p:nvSpPr>
        <p:spPr>
          <a:xfrm>
            <a:off x="1030929" y="2365265"/>
            <a:ext cx="10765536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Pravidlo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Příčina</a:t>
            </a:r>
            <a:r>
              <a:rPr kumimoji="0" lang="en-GB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Důsledek</a:t>
            </a:r>
            <a:endParaRPr kumimoji="0" lang="cs-CZ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Používáme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Jestliže</a:t>
            </a:r>
            <a:r>
              <a:rPr kumimoji="0" lang="en-GB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</a:t>
            </a:r>
            <a:r>
              <a:rPr kumimoji="0" lang="en-GB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hypotézu</a:t>
            </a: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Jestliže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stane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něco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nastane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stane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se)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něco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jiného</a:t>
            </a:r>
            <a:r>
              <a:rPr kumimoji="0" lang="en-GB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71CFFD5-F6E2-8617-5313-F026F2038B7D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0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Vertikální směr - Čeho se snažíme dosáhnout a proč?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Identifikujeme </a:t>
            </a:r>
            <a:endParaRPr kumimoji="0" lang="cs-CZ" altLang="cs-CZ" sz="20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Proč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kterých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chce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dosáhnout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specifický a celkový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Co?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tomu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budeme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potřebovat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Jak?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toho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dosáhneme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Definice projektu z minulého semináře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Hlavní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VELMI OBECNÉ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PROČ – 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přínosy projektu „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bigger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picture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“, tzv.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strategický přínos, důvod realizace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Specifický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</a:t>
            </a: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účel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ROČ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očekávaná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změna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která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nastane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po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ukončení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proč projekt děláme – výsledek projektu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Výstupy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CO –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skutečný výstup projektu „produkt“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</a:t>
            </a:r>
            <a:r>
              <a:rPr kumimoji="0" lang="en-GB" altLang="cs-CZ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zdroje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JAK –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dobrý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management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jednotlivých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zdrojů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realizaci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činností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vytvoření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výstupů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4946F33-1525-BDBC-1109-C01D1486A140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70629C-EA70-E43D-2F37-7CEA1FBC5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5520" y="703189"/>
            <a:ext cx="1531665" cy="58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3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Vertikální směr - Čeho se snažíme dosáhnout a proč?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A135D51-147F-0749-2457-0C92DC8603FA}"/>
              </a:ext>
            </a:extLst>
          </p:cNvPr>
          <p:cNvSpPr txBox="1"/>
          <p:nvPr/>
        </p:nvSpPr>
        <p:spPr>
          <a:xfrm>
            <a:off x="3189510" y="1035616"/>
            <a:ext cx="5679282" cy="523220"/>
          </a:xfrm>
          <a:prstGeom prst="rect">
            <a:avLst/>
          </a:prstGeom>
          <a:noFill/>
          <a:ln>
            <a:solidFill>
              <a:srgbClr val="CF314B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Příklad založen na filmu Hřiště snů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AC7C3925-91B1-0A9E-F7D4-6BA33A436CD4}"/>
              </a:ext>
            </a:extLst>
          </p:cNvPr>
          <p:cNvSpPr txBox="1"/>
          <p:nvPr/>
        </p:nvSpPr>
        <p:spPr>
          <a:xfrm>
            <a:off x="1950720" y="2159452"/>
            <a:ext cx="17956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Zachránit farmu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1D529889-109B-4F83-B833-D96D84D7ED8F}"/>
              </a:ext>
            </a:extLst>
          </p:cNvPr>
          <p:cNvSpPr txBox="1"/>
          <p:nvPr/>
        </p:nvSpPr>
        <p:spPr>
          <a:xfrm>
            <a:off x="876457" y="5834905"/>
            <a:ext cx="286987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Orat, sít, sklízet úrodu atd.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5D261E9-1B07-5F30-D7C2-8666205E2C08}"/>
              </a:ext>
            </a:extLst>
          </p:cNvPr>
          <p:cNvSpPr txBox="1"/>
          <p:nvPr/>
        </p:nvSpPr>
        <p:spPr>
          <a:xfrm>
            <a:off x="805646" y="4828020"/>
            <a:ext cx="28698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Vybudovat fotbalový stadion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9E8753DE-19A2-312A-E66B-8F4F039C6BB4}"/>
              </a:ext>
            </a:extLst>
          </p:cNvPr>
          <p:cNvSpPr txBox="1"/>
          <p:nvPr/>
        </p:nvSpPr>
        <p:spPr>
          <a:xfrm>
            <a:off x="909085" y="3496946"/>
            <a:ext cx="286987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Hráči a fanoušci přijdou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C70434-F48F-8CF8-BF6B-73AA0F94B46B}"/>
              </a:ext>
            </a:extLst>
          </p:cNvPr>
          <p:cNvCxnSpPr>
            <a:cxnSpLocks/>
          </p:cNvCxnSpPr>
          <p:nvPr/>
        </p:nvCxnSpPr>
        <p:spPr>
          <a:xfrm flipV="1">
            <a:off x="2868386" y="5197352"/>
            <a:ext cx="0" cy="6375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23">
            <a:extLst>
              <a:ext uri="{FF2B5EF4-FFF2-40B4-BE49-F238E27FC236}">
                <a16:creationId xmlns:a16="http://schemas.microsoft.com/office/drawing/2014/main" id="{14CD5D2A-3BCA-7F08-A319-EE35F82F41E8}"/>
              </a:ext>
            </a:extLst>
          </p:cNvPr>
          <p:cNvCxnSpPr>
            <a:cxnSpLocks/>
          </p:cNvCxnSpPr>
          <p:nvPr/>
        </p:nvCxnSpPr>
        <p:spPr>
          <a:xfrm flipV="1">
            <a:off x="2877264" y="3902951"/>
            <a:ext cx="0" cy="84444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24">
            <a:extLst>
              <a:ext uri="{FF2B5EF4-FFF2-40B4-BE49-F238E27FC236}">
                <a16:creationId xmlns:a16="http://schemas.microsoft.com/office/drawing/2014/main" id="{E5FE9303-0374-4ADE-CD57-7DF70BCAD2F5}"/>
              </a:ext>
            </a:extLst>
          </p:cNvPr>
          <p:cNvCxnSpPr>
            <a:cxnSpLocks/>
          </p:cNvCxnSpPr>
          <p:nvPr/>
        </p:nvCxnSpPr>
        <p:spPr>
          <a:xfrm flipV="1">
            <a:off x="2904796" y="2528784"/>
            <a:ext cx="0" cy="90021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Obdélník 1">
            <a:extLst>
              <a:ext uri="{FF2B5EF4-FFF2-40B4-BE49-F238E27FC236}">
                <a16:creationId xmlns:a16="http://schemas.microsoft.com/office/drawing/2014/main" id="{F3553BBE-F7C9-0C6D-0F8B-9495A1B0A754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D2CD0FE8-8FB7-AC30-2BE8-95A0CD568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118009"/>
              </p:ext>
            </p:extLst>
          </p:nvPr>
        </p:nvGraphicFramePr>
        <p:xfrm>
          <a:off x="4259881" y="1473201"/>
          <a:ext cx="6829043" cy="5100320"/>
        </p:xfrm>
        <a:graphic>
          <a:graphicData uri="http://schemas.openxmlformats.org/drawingml/2006/table">
            <a:tbl>
              <a:tblPr firstRow="1" firstCol="1" bandRow="1"/>
              <a:tblGrid>
                <a:gridCol w="1392167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022356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707260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707260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524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 a rizika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987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/ Přínos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Proč?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222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cíl/účel / Výsledek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Proč?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996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Co?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369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Jak?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Kdo?          Kdy?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7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Vertikální směr - Čeho se snažíme dosáhnout a proč?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AFFFBB0F-C308-FDC4-7B99-A6CA6B5DDFD9}"/>
              </a:ext>
            </a:extLst>
          </p:cNvPr>
          <p:cNvGraphicFramePr>
            <a:graphicFrameLocks noGrp="1"/>
          </p:cNvGraphicFramePr>
          <p:nvPr/>
        </p:nvGraphicFramePr>
        <p:xfrm>
          <a:off x="3453260" y="1581777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Obdélník 5">
            <a:extLst>
              <a:ext uri="{FF2B5EF4-FFF2-40B4-BE49-F238E27FC236}">
                <a16:creationId xmlns:a16="http://schemas.microsoft.com/office/drawing/2014/main" id="{0423B138-2C61-190E-3F23-3016D3ED2729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4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Horizontální směr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budeme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měřit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objektivně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ověřitelné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ukazatele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8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Základní</a:t>
            </a:r>
            <a:r>
              <a:rPr kumimoji="0" lang="en-GB" alt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pojmy</a:t>
            </a:r>
            <a:r>
              <a:rPr kumimoji="0" lang="en-GB" alt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Skrz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specifické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ukazatele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nám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předem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objasňuje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jaké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opatření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je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úspěšné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Určuje</a:t>
            </a:r>
            <a:r>
              <a:rPr kumimoji="0" lang="cs-CZ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prostředky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ověření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opatření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9B0EEEA-189B-3D1B-A715-FC43E9D1C6BE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952417"/>
            <a:ext cx="9845744" cy="4869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– Horizontální směr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 budeme měřit objektivně ověřitelné ukazatele?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AFFFBB0F-C308-FDC4-7B99-A6CA6B5DDFD9}"/>
              </a:ext>
            </a:extLst>
          </p:cNvPr>
          <p:cNvGraphicFramePr>
            <a:graphicFrameLocks noGrp="1"/>
          </p:cNvGraphicFramePr>
          <p:nvPr/>
        </p:nvGraphicFramePr>
        <p:xfrm>
          <a:off x="3453260" y="1581777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AD73AB66-4EBB-ED27-3751-D3129E89A3E0}"/>
              </a:ext>
            </a:extLst>
          </p:cNvPr>
          <p:cNvSpPr txBox="1"/>
          <p:nvPr/>
        </p:nvSpPr>
        <p:spPr>
          <a:xfrm>
            <a:off x="4955229" y="2214969"/>
            <a:ext cx="168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C86914-5034-FCA7-83F5-CC083D43D640}"/>
              </a:ext>
            </a:extLst>
          </p:cNvPr>
          <p:cNvSpPr txBox="1"/>
          <p:nvPr/>
        </p:nvSpPr>
        <p:spPr>
          <a:xfrm>
            <a:off x="7084248" y="4058235"/>
            <a:ext cx="2002138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C575D3-8057-ED28-518E-E731298C9652}"/>
              </a:ext>
            </a:extLst>
          </p:cNvPr>
          <p:cNvSpPr txBox="1"/>
          <p:nvPr/>
        </p:nvSpPr>
        <p:spPr>
          <a:xfrm>
            <a:off x="7084248" y="3312621"/>
            <a:ext cx="1828800" cy="80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hráčů/ sepsaná smlouva/ potvrzená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účast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A44DACA-393F-CAC2-38AB-FCC11CC3C06B}"/>
              </a:ext>
            </a:extLst>
          </p:cNvPr>
          <p:cNvSpPr txBox="1"/>
          <p:nvPr/>
        </p:nvSpPr>
        <p:spPr>
          <a:xfrm>
            <a:off x="7104493" y="2267984"/>
            <a:ext cx="1810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4F062B-5BB0-FC2A-FAA5-4C1E7C6BE4D8}"/>
              </a:ext>
            </a:extLst>
          </p:cNvPr>
          <p:cNvSpPr txBox="1"/>
          <p:nvPr/>
        </p:nvSpPr>
        <p:spPr>
          <a:xfrm>
            <a:off x="4955230" y="3282057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48856C-63DF-B466-2976-0DCCEFC35766}"/>
              </a:ext>
            </a:extLst>
          </p:cNvPr>
          <p:cNvSpPr txBox="1"/>
          <p:nvPr/>
        </p:nvSpPr>
        <p:spPr>
          <a:xfrm>
            <a:off x="4955230" y="405196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E6A397C-5C4D-9EFF-D73D-F4B57379C0FC}"/>
              </a:ext>
            </a:extLst>
          </p:cNvPr>
          <p:cNvSpPr txBox="1"/>
          <p:nvPr/>
        </p:nvSpPr>
        <p:spPr>
          <a:xfrm>
            <a:off x="4955229" y="4542351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347E2A-4F05-5B90-B5D4-207415043CDF}"/>
              </a:ext>
            </a:extLst>
          </p:cNvPr>
          <p:cNvSpPr txBox="1"/>
          <p:nvPr/>
        </p:nvSpPr>
        <p:spPr>
          <a:xfrm>
            <a:off x="4955229" y="5145762"/>
            <a:ext cx="2027749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548098A-B80B-B8C1-6B76-BA691990CB1B}"/>
              </a:ext>
            </a:extLst>
          </p:cNvPr>
          <p:cNvSpPr txBox="1"/>
          <p:nvPr/>
        </p:nvSpPr>
        <p:spPr>
          <a:xfrm>
            <a:off x="7095256" y="5145762"/>
            <a:ext cx="1828800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F3A990-D927-95A4-4465-86ACE0683EAF}"/>
              </a:ext>
            </a:extLst>
          </p:cNvPr>
          <p:cNvSpPr txBox="1"/>
          <p:nvPr/>
        </p:nvSpPr>
        <p:spPr>
          <a:xfrm>
            <a:off x="7095256" y="4601998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ACAA0D55-B6E7-E938-663A-96847B66E89F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8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Diagonální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zig-zag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směr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Jaké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další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podmínky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musí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být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splněny</a:t>
            </a:r>
            <a:r>
              <a:rPr kumimoji="0" lang="en-GB" altLang="cs-CZ" sz="3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8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Základní</a:t>
            </a:r>
            <a:r>
              <a:rPr kumimoji="0" lang="en-GB" alt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pojmy</a:t>
            </a:r>
            <a:r>
              <a:rPr kumimoji="0" lang="en-GB" alt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Zakomponovat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další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vnější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faktory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do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Předpoklady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nám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zdůrazňují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možná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rizika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střety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další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důležité</a:t>
            </a:r>
            <a:r>
              <a:rPr kumimoji="0" lang="en-GB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podmínky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4B2EEFC-68E2-4654-B92D-87892BC03F11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7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952417"/>
            <a:ext cx="9845744" cy="4869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– Diagonální směr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Jaké další podmínky musí být splněny?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" name="Table 7">
            <a:extLst>
              <a:ext uri="{FF2B5EF4-FFF2-40B4-BE49-F238E27FC236}">
                <a16:creationId xmlns:a16="http://schemas.microsoft.com/office/drawing/2014/main" id="{E41E374F-C45C-A57B-C7DC-B940FA8B1A17}"/>
              </a:ext>
            </a:extLst>
          </p:cNvPr>
          <p:cNvGraphicFramePr>
            <a:graphicFrameLocks noGrp="1"/>
          </p:cNvGraphicFramePr>
          <p:nvPr/>
        </p:nvGraphicFramePr>
        <p:xfrm>
          <a:off x="3386676" y="1413852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Propagace stadionu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                       KDY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AD73AB66-4EBB-ED27-3751-D3129E89A3E0}"/>
              </a:ext>
            </a:extLst>
          </p:cNvPr>
          <p:cNvSpPr txBox="1"/>
          <p:nvPr/>
        </p:nvSpPr>
        <p:spPr>
          <a:xfrm>
            <a:off x="4955229" y="2197213"/>
            <a:ext cx="168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C86914-5034-FCA7-83F5-CC083D43D640}"/>
              </a:ext>
            </a:extLst>
          </p:cNvPr>
          <p:cNvSpPr txBox="1"/>
          <p:nvPr/>
        </p:nvSpPr>
        <p:spPr>
          <a:xfrm>
            <a:off x="7084248" y="3996089"/>
            <a:ext cx="2002138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C575D3-8057-ED28-518E-E731298C9652}"/>
              </a:ext>
            </a:extLst>
          </p:cNvPr>
          <p:cNvSpPr txBox="1"/>
          <p:nvPr/>
        </p:nvSpPr>
        <p:spPr>
          <a:xfrm>
            <a:off x="7084248" y="3312621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hráčů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A44DACA-393F-CAC2-38AB-FCC11CC3C06B}"/>
              </a:ext>
            </a:extLst>
          </p:cNvPr>
          <p:cNvSpPr txBox="1"/>
          <p:nvPr/>
        </p:nvSpPr>
        <p:spPr>
          <a:xfrm>
            <a:off x="7104493" y="2267984"/>
            <a:ext cx="1810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4F062B-5BB0-FC2A-FAA5-4C1E7C6BE4D8}"/>
              </a:ext>
            </a:extLst>
          </p:cNvPr>
          <p:cNvSpPr txBox="1"/>
          <p:nvPr/>
        </p:nvSpPr>
        <p:spPr>
          <a:xfrm>
            <a:off x="4955230" y="3282057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48856C-63DF-B466-2976-0DCCEFC35766}"/>
              </a:ext>
            </a:extLst>
          </p:cNvPr>
          <p:cNvSpPr txBox="1"/>
          <p:nvPr/>
        </p:nvSpPr>
        <p:spPr>
          <a:xfrm>
            <a:off x="4955230" y="400757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E6A397C-5C4D-9EFF-D73D-F4B57379C0FC}"/>
              </a:ext>
            </a:extLst>
          </p:cNvPr>
          <p:cNvSpPr txBox="1"/>
          <p:nvPr/>
        </p:nvSpPr>
        <p:spPr>
          <a:xfrm>
            <a:off x="4955229" y="4480205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347E2A-4F05-5B90-B5D4-207415043CDF}"/>
              </a:ext>
            </a:extLst>
          </p:cNvPr>
          <p:cNvSpPr txBox="1"/>
          <p:nvPr/>
        </p:nvSpPr>
        <p:spPr>
          <a:xfrm>
            <a:off x="4955229" y="4977082"/>
            <a:ext cx="2027749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548098A-B80B-B8C1-6B76-BA691990CB1B}"/>
              </a:ext>
            </a:extLst>
          </p:cNvPr>
          <p:cNvSpPr txBox="1"/>
          <p:nvPr/>
        </p:nvSpPr>
        <p:spPr>
          <a:xfrm>
            <a:off x="7095256" y="4977080"/>
            <a:ext cx="1828800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F3A990-D927-95A4-4465-86ACE0683EAF}"/>
              </a:ext>
            </a:extLst>
          </p:cNvPr>
          <p:cNvSpPr txBox="1"/>
          <p:nvPr/>
        </p:nvSpPr>
        <p:spPr>
          <a:xfrm>
            <a:off x="7095256" y="4477706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rrow: Right 2">
            <a:extLst>
              <a:ext uri="{FF2B5EF4-FFF2-40B4-BE49-F238E27FC236}">
                <a16:creationId xmlns:a16="http://schemas.microsoft.com/office/drawing/2014/main" id="{49DC8B15-034D-52B9-7951-B2F2713FF7F4}"/>
              </a:ext>
            </a:extLst>
          </p:cNvPr>
          <p:cNvSpPr/>
          <p:nvPr/>
        </p:nvSpPr>
        <p:spPr>
          <a:xfrm rot="20895851">
            <a:off x="4733981" y="5366402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30116B3-7733-C6A7-2C0A-4F96CB9F5D7A}"/>
              </a:ext>
            </a:extLst>
          </p:cNvPr>
          <p:cNvSpPr txBox="1"/>
          <p:nvPr/>
        </p:nvSpPr>
        <p:spPr>
          <a:xfrm>
            <a:off x="8987717" y="4440132"/>
            <a:ext cx="1579418" cy="543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Získat povolení ke stavbě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08B94D32-B630-2065-0E4A-2052F5C59086}"/>
              </a:ext>
            </a:extLst>
          </p:cNvPr>
          <p:cNvSpPr txBox="1"/>
          <p:nvPr/>
        </p:nvSpPr>
        <p:spPr>
          <a:xfrm>
            <a:off x="9022568" y="4936651"/>
            <a:ext cx="1822912" cy="543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Dostatek pracovní síly a materiálu</a:t>
            </a:r>
          </a:p>
        </p:txBody>
      </p:sp>
      <p:sp>
        <p:nvSpPr>
          <p:cNvPr id="24" name="TextBox 21">
            <a:extLst>
              <a:ext uri="{FF2B5EF4-FFF2-40B4-BE49-F238E27FC236}">
                <a16:creationId xmlns:a16="http://schemas.microsoft.com/office/drawing/2014/main" id="{A69D0074-B29D-D767-3BEF-E23F6F2E5DC1}"/>
              </a:ext>
            </a:extLst>
          </p:cNvPr>
          <p:cNvSpPr txBox="1"/>
          <p:nvPr/>
        </p:nvSpPr>
        <p:spPr>
          <a:xfrm>
            <a:off x="6778197" y="2273997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id="{44842E24-A1D1-8EC4-8FBA-C7B4D0969A69}"/>
              </a:ext>
            </a:extLst>
          </p:cNvPr>
          <p:cNvSpPr txBox="1"/>
          <p:nvPr/>
        </p:nvSpPr>
        <p:spPr>
          <a:xfrm>
            <a:off x="6543165" y="5612341"/>
            <a:ext cx="954841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Jestliže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B8CF445E-36A6-0879-A52F-652B2313A9DB}"/>
              </a:ext>
            </a:extLst>
          </p:cNvPr>
          <p:cNvSpPr txBox="1"/>
          <p:nvPr/>
        </p:nvSpPr>
        <p:spPr>
          <a:xfrm>
            <a:off x="6490378" y="4256956"/>
            <a:ext cx="106656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Jestliže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Arrow: Right 2">
            <a:extLst>
              <a:ext uri="{FF2B5EF4-FFF2-40B4-BE49-F238E27FC236}">
                <a16:creationId xmlns:a16="http://schemas.microsoft.com/office/drawing/2014/main" id="{5CD4C2AB-85F2-97B9-F51A-D50D88C2830D}"/>
              </a:ext>
            </a:extLst>
          </p:cNvPr>
          <p:cNvSpPr/>
          <p:nvPr/>
        </p:nvSpPr>
        <p:spPr>
          <a:xfrm rot="20895851">
            <a:off x="4733981" y="4061720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Arrow: Right 2">
            <a:extLst>
              <a:ext uri="{FF2B5EF4-FFF2-40B4-BE49-F238E27FC236}">
                <a16:creationId xmlns:a16="http://schemas.microsoft.com/office/drawing/2014/main" id="{A29E36F1-3CAF-8C24-B079-52B0B108C6B5}"/>
              </a:ext>
            </a:extLst>
          </p:cNvPr>
          <p:cNvSpPr/>
          <p:nvPr/>
        </p:nvSpPr>
        <p:spPr>
          <a:xfrm rot="20895851">
            <a:off x="4718367" y="2946263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5439140B-F91A-A659-EA07-1DD5956CDC3A}"/>
              </a:ext>
            </a:extLst>
          </p:cNvPr>
          <p:cNvSpPr txBox="1"/>
          <p:nvPr/>
        </p:nvSpPr>
        <p:spPr>
          <a:xfrm>
            <a:off x="8910244" y="3162794"/>
            <a:ext cx="1907677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Fanoušci jsou ochotni zaplatit 300Kč za vstupenku.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68F94D17-7EB4-1A83-4CDD-E4D54CD47631}"/>
              </a:ext>
            </a:extLst>
          </p:cNvPr>
          <p:cNvSpPr txBox="1"/>
          <p:nvPr/>
        </p:nvSpPr>
        <p:spPr>
          <a:xfrm>
            <a:off x="8880550" y="4037544"/>
            <a:ext cx="2051378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Fanoušci ví o stadionu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CDD8CCFB-09A7-07DE-4D85-E4C8C6F7E271}"/>
              </a:ext>
            </a:extLst>
          </p:cNvPr>
          <p:cNvSpPr txBox="1"/>
          <p:nvPr/>
        </p:nvSpPr>
        <p:spPr>
          <a:xfrm>
            <a:off x="8910243" y="2156499"/>
            <a:ext cx="1907677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50% zisku na náklady projektu, 50% na splacení dluhu</a:t>
            </a:r>
          </a:p>
        </p:txBody>
      </p:sp>
      <p:sp>
        <p:nvSpPr>
          <p:cNvPr id="38" name="TextBox 14">
            <a:extLst>
              <a:ext uri="{FF2B5EF4-FFF2-40B4-BE49-F238E27FC236}">
                <a16:creationId xmlns:a16="http://schemas.microsoft.com/office/drawing/2014/main" id="{FE1BA95F-0D86-DF82-8CB4-D088C27E55CA}"/>
              </a:ext>
            </a:extLst>
          </p:cNvPr>
          <p:cNvSpPr txBox="1"/>
          <p:nvPr/>
        </p:nvSpPr>
        <p:spPr>
          <a:xfrm>
            <a:off x="6487305" y="3156207"/>
            <a:ext cx="106656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Jestliže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Arrow: Right 2">
            <a:extLst>
              <a:ext uri="{FF2B5EF4-FFF2-40B4-BE49-F238E27FC236}">
                <a16:creationId xmlns:a16="http://schemas.microsoft.com/office/drawing/2014/main" id="{D174A72F-E8FD-C6D0-00A7-4194FAA734D2}"/>
              </a:ext>
            </a:extLst>
          </p:cNvPr>
          <p:cNvSpPr/>
          <p:nvPr/>
        </p:nvSpPr>
        <p:spPr>
          <a:xfrm rot="10800000">
            <a:off x="4588394" y="2132981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Arrow: Right 2">
            <a:extLst>
              <a:ext uri="{FF2B5EF4-FFF2-40B4-BE49-F238E27FC236}">
                <a16:creationId xmlns:a16="http://schemas.microsoft.com/office/drawing/2014/main" id="{7F6037A1-8D8E-8619-2DA7-F26F1B4213E0}"/>
              </a:ext>
            </a:extLst>
          </p:cNvPr>
          <p:cNvSpPr/>
          <p:nvPr/>
        </p:nvSpPr>
        <p:spPr>
          <a:xfrm rot="10800000">
            <a:off x="4659118" y="3580903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Arrow: Right 2">
            <a:extLst>
              <a:ext uri="{FF2B5EF4-FFF2-40B4-BE49-F238E27FC236}">
                <a16:creationId xmlns:a16="http://schemas.microsoft.com/office/drawing/2014/main" id="{477047EA-E907-01F1-2382-ADEE3D400C88}"/>
              </a:ext>
            </a:extLst>
          </p:cNvPr>
          <p:cNvSpPr/>
          <p:nvPr/>
        </p:nvSpPr>
        <p:spPr>
          <a:xfrm rot="10800000">
            <a:off x="4596251" y="4735305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21">
            <a:extLst>
              <a:ext uri="{FF2B5EF4-FFF2-40B4-BE49-F238E27FC236}">
                <a16:creationId xmlns:a16="http://schemas.microsoft.com/office/drawing/2014/main" id="{790AD2CB-BB10-4721-E96F-7181471171F2}"/>
              </a:ext>
            </a:extLst>
          </p:cNvPr>
          <p:cNvSpPr txBox="1"/>
          <p:nvPr/>
        </p:nvSpPr>
        <p:spPr>
          <a:xfrm>
            <a:off x="6742365" y="3677351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21">
            <a:extLst>
              <a:ext uri="{FF2B5EF4-FFF2-40B4-BE49-F238E27FC236}">
                <a16:creationId xmlns:a16="http://schemas.microsoft.com/office/drawing/2014/main" id="{C6A80443-FE15-E90D-3E8F-FB24C2E88035}"/>
              </a:ext>
            </a:extLst>
          </p:cNvPr>
          <p:cNvSpPr txBox="1"/>
          <p:nvPr/>
        </p:nvSpPr>
        <p:spPr>
          <a:xfrm>
            <a:off x="6778197" y="4884879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1010E50-73F8-4F90-97BE-21D5E04BDA69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8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/>
      <p:bldP spid="27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endParaRPr kumimoji="0" lang="cs-CZ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 vazba na výběr tématu pro projekt</a:t>
            </a: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body 1.1. až 1.4.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samostatná práce ve skupinách </a:t>
            </a:r>
          </a:p>
          <a:p>
            <a:pPr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bodech 1.1</a:t>
            </a:r>
            <a:r>
              <a:rPr kumimoji="0" lang="cs-CZ" altLang="cs-CZ" sz="200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až 1.4 šablony pro Váš projekt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problematiky s příklady 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Logický rámec projektu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-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Diagonální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zig-zag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směr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Základní pravidlo: Jestliže …., pak ……..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26">
            <a:extLst>
              <a:ext uri="{FF2B5EF4-FFF2-40B4-BE49-F238E27FC236}">
                <a16:creationId xmlns:a16="http://schemas.microsoft.com/office/drawing/2014/main" id="{39F08399-F867-B2E0-49AA-69D447278F57}"/>
              </a:ext>
            </a:extLst>
          </p:cNvPr>
          <p:cNvSpPr txBox="1"/>
          <p:nvPr/>
        </p:nvSpPr>
        <p:spPr>
          <a:xfrm>
            <a:off x="692458" y="2274838"/>
            <a:ext cx="11212498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Implementace:</a:t>
            </a:r>
            <a:endParaRPr kumimoji="0" lang="en-GB" sz="24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Jestliže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 a zdroje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Předpoklady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Výstupy,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Jestliže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Předpoklady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Specifický cíl,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Jestlliže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Specifický cíl +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Předpoklady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cs-CZ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Hlavní cíl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081A59-D0FF-7411-A54A-F47A4D6BEEAD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1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Plánování logického rámce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 stanoveny jako měřitelné a musíme si stanovit způsob jak budou měřeny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Logický rámec je dynamický – výstupy a aktivity se mohou v průběhu projektu měnit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 můžeme změřit, můžeme i řídit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31261C9-040F-788A-7D7A-DEC3B2CD688E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4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1.6 Organizační struktura projektu a RACI matice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Finální rozhodnutí pro téma na projekt</a:t>
            </a:r>
          </a:p>
          <a:p>
            <a:pPr marL="0" indent="0" algn="ctr">
              <a:buNone/>
              <a:defRPr/>
            </a:pPr>
            <a:endParaRPr lang="cs-CZ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Otevřete si šablonu pro Projekt </a:t>
            </a:r>
          </a:p>
          <a:p>
            <a:pPr marL="0" indent="0" algn="ctr">
              <a:buNone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začnete…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2FD2F8F-A256-29DC-3849-E63903169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282" y="1155607"/>
            <a:ext cx="3751436" cy="485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Projektový záměr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462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body 1.1. až 1.2. </a:t>
            </a:r>
          </a:p>
          <a:p>
            <a:pPr lvl="0"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61EB593-02B5-0D88-6AA5-11CE9D29CD3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1625601"/>
            <a:ext cx="6500262" cy="450734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DA6D544-6C09-6ACD-1C01-816BACE5CE7A}"/>
              </a:ext>
            </a:extLst>
          </p:cNvPr>
          <p:cNvSpPr txBox="1"/>
          <p:nvPr/>
        </p:nvSpPr>
        <p:spPr>
          <a:xfrm>
            <a:off x="2519772" y="2057212"/>
            <a:ext cx="4104456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1.1 </a:t>
            </a:r>
            <a:r>
              <a:rPr lang="en-GB" sz="1400" b="1" dirty="0" err="1">
                <a:solidFill>
                  <a:schemeClr val="accent1">
                    <a:lumMod val="50000"/>
                  </a:schemeClr>
                </a:solidFill>
              </a:rPr>
              <a:t>Charitativn</a:t>
            </a: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í akce na podporu obětí záplav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5F1D3AB-5C3A-0A48-F382-5A605A5A60F9}"/>
              </a:ext>
            </a:extLst>
          </p:cNvPr>
          <p:cNvSpPr txBox="1"/>
          <p:nvPr/>
        </p:nvSpPr>
        <p:spPr>
          <a:xfrm>
            <a:off x="6624228" y="2736502"/>
            <a:ext cx="4509070" cy="13849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1.2 Zničující záplavy v Pákistánu připravili miliony lidí o domov. Tyto záplavy jsou převážně způsobeny klimatickými změnami a to hlavně činností vyspělých zemí, které vyprodukují mnohonásobně větší množství CO2 než země rozvojové a proto neseme částečně zodpovědnost za pomoc zasaženým zemím.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2112DD1-37F6-63E2-478D-1BD8E05AEF6D}"/>
              </a:ext>
            </a:extLst>
          </p:cNvPr>
          <p:cNvSpPr txBox="1"/>
          <p:nvPr/>
        </p:nvSpPr>
        <p:spPr>
          <a:xfrm>
            <a:off x="6624228" y="4485042"/>
            <a:ext cx="4509070" cy="13849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1.2 Varianty řešení: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Nedělat nic – lidé nebudou mít dostatečnou pomoc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Dělat minimum – pošlu peněžní částku</a:t>
            </a:r>
          </a:p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Dělat něco – zorganizuji charitativní akci, aby se mohla vybrat dostatečně velká částka peněz a další materiální věci.</a:t>
            </a:r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1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462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body 1.3. až 1.4. </a:t>
            </a:r>
          </a:p>
          <a:p>
            <a:pPr lvl="0"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66E2D1-3B0A-95E1-BADB-A7F51F1D37F2}"/>
              </a:ext>
            </a:extLst>
          </p:cNvPr>
          <p:cNvSpPr txBox="1"/>
          <p:nvPr/>
        </p:nvSpPr>
        <p:spPr>
          <a:xfrm>
            <a:off x="5942278" y="1781808"/>
            <a:ext cx="5168578" cy="181588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1.3 Primární cíl – vybrat částku 2 000 000 Kč na charitativní akci konané 1. a 2. 10. 202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 v Ostravě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Sekundární cíl – vybrat darované oblečení, boty, hračky a volně prodejné léky.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- Obeznámit alespoň 1/3 návštěvníků s klimatickými změnami a čím jsou způsobeny a jak tyto změny ovlivňuje naše spotřeba, a jak můžeme pomoci.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FC025F-06D4-3040-D09F-E5F09034C7D7}"/>
              </a:ext>
            </a:extLst>
          </p:cNvPr>
          <p:cNvSpPr txBox="1"/>
          <p:nvPr/>
        </p:nvSpPr>
        <p:spPr>
          <a:xfrm>
            <a:off x="5942278" y="4126011"/>
            <a:ext cx="5854186" cy="255454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1.4 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Výstup projektu – </a:t>
            </a: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</a:rPr>
              <a:t>Charitativn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í akce 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Výsledek – </a:t>
            </a: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</a:rPr>
              <a:t>Charitativn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í akce proběhne, </a:t>
            </a:r>
            <a:r>
              <a:rPr lang="cs-CZ" sz="1600" b="1">
                <a:solidFill>
                  <a:schemeClr val="accent1">
                    <a:lumMod val="50000"/>
                  </a:schemeClr>
                </a:solidFill>
              </a:rPr>
              <a:t>lidé přijdou a 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bude vybraná částka 2 000 000 Kč a darované oblečení, boty, hračky, léky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Přínosy – vybraná částka bude rozdělena na výstavbu nových obydlí a vybrané věci budou rozděleny mezi lidi v postižených oblastech. 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               - Postaveno tolik a tolik obydlí pro tolik a tolik lidí</a:t>
            </a:r>
          </a:p>
          <a:p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               - zabezpečeno tolik a tolik lidí potřebnými léky, oblečením atd.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32F36DA-7D0D-003A-BB58-5F9B149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1919583"/>
            <a:ext cx="5480690" cy="3455850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AC960EA3-BE80-3F6A-30BF-94F6F1F97FFC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Projektový záměr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0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1.1 až 1.4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114289E-BCAE-FD90-7351-95C5749E7EB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24121" y="1626517"/>
            <a:ext cx="7291013" cy="52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 3. - P</a:t>
            </a: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ředstavení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problematiky s příklady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Logický rámec projektu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18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Logický rámec projektu: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Slou</a:t>
            </a:r>
            <a:r>
              <a:rPr kumimoji="0" lang="cs-CZ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ží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 zachycení smyslu projektu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Stanovení ukazatelů úspěšnosti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Je to hrubý nástin řešení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Používáme ve formě tabulky 4x4 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Kontrolních otázek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Máme 3  směry logického rámce – vertikální, horizontální and diagonální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zigzag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CA57A6A1-7FE3-40FF-A27A-1C5D9EA3D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781078"/>
              </p:ext>
            </p:extLst>
          </p:nvPr>
        </p:nvGraphicFramePr>
        <p:xfrm>
          <a:off x="5216892" y="822061"/>
          <a:ext cx="4956048" cy="4664789"/>
        </p:xfrm>
        <a:graphic>
          <a:graphicData uri="http://schemas.openxmlformats.org/drawingml/2006/table">
            <a:tbl>
              <a:tblPr firstRow="1" firstCol="1" bandRow="1"/>
              <a:tblGrid>
                <a:gridCol w="1010339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467685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239012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239012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743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871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/P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řínos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cs-CZ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220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85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850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24AAF42A-F64D-4D3D-A0A8-D76550184DC0}"/>
              </a:ext>
            </a:extLst>
          </p:cNvPr>
          <p:cNvSpPr txBox="1"/>
          <p:nvPr/>
        </p:nvSpPr>
        <p:spPr>
          <a:xfrm>
            <a:off x="4788024" y="966665"/>
            <a:ext cx="7102764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Postup, s jehož pomocí jsme schopni </a:t>
            </a:r>
            <a:r>
              <a:rPr kumimoji="0" lang="cs-CZ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stručně, přehledně a srozumitelně </a:t>
            </a: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popsat projekt na jednom listu A4.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5D4EB1F-9F81-F489-0BC1-9CB37BEA8326}"/>
              </a:ext>
            </a:extLst>
          </p:cNvPr>
          <p:cNvSpPr/>
          <p:nvPr/>
        </p:nvSpPr>
        <p:spPr>
          <a:xfrm>
            <a:off x="395535" y="444714"/>
            <a:ext cx="895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1584</Words>
  <Application>Microsoft Office PowerPoint</Application>
  <PresentationFormat>Širokoúhlá obrazovka</PresentationFormat>
  <Paragraphs>404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Definice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167</cp:revision>
  <dcterms:created xsi:type="dcterms:W3CDTF">2022-09-20T14:18:12Z</dcterms:created>
  <dcterms:modified xsi:type="dcterms:W3CDTF">2024-10-09T11:03:55Z</dcterms:modified>
</cp:coreProperties>
</file>