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46" r:id="rId3"/>
    <p:sldId id="374" r:id="rId4"/>
    <p:sldId id="389" r:id="rId5"/>
    <p:sldId id="404" r:id="rId6"/>
    <p:sldId id="390" r:id="rId7"/>
    <p:sldId id="405" r:id="rId8"/>
    <p:sldId id="391" r:id="rId9"/>
    <p:sldId id="392" r:id="rId10"/>
    <p:sldId id="393" r:id="rId11"/>
    <p:sldId id="394" r:id="rId12"/>
    <p:sldId id="406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345" r:id="rId23"/>
    <p:sldId id="3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350D-6AF5-47D6-992B-C4C58B8C0976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B226-95B6-4FB4-8FC9-EDA107599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1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2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8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uaFyYIwAyU&amp;list=PLzj7TwUeMQ3g_ABHdUU7RoGJJm-YFr4_Y&amp;index=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691640" y="3675355"/>
            <a:ext cx="5844520" cy="20596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Šablona seminární práce </a:t>
            </a:r>
            <a:r>
              <a:rPr lang="cs-CZ" sz="1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3.1</a:t>
            </a: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Práce v MS Project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Ganttův diagram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Zahájení projektu (kalendář + čas)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WBS – Struktura rozpisu prací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Vazby mezi úkoly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C1F8743-2640-6D40-9C7B-7307ABE2549D}"/>
              </a:ext>
            </a:extLst>
          </p:cNvPr>
          <p:cNvSpPr txBox="1">
            <a:spLocks/>
          </p:cNvSpPr>
          <p:nvPr/>
        </p:nvSpPr>
        <p:spPr>
          <a:xfrm>
            <a:off x="8321965" y="4193309"/>
            <a:ext cx="3641064" cy="23080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Projektový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nl-N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Reczková</a:t>
            </a:r>
          </a:p>
          <a:p>
            <a:pPr lvl="0" algn="r">
              <a:defRPr/>
            </a:pPr>
            <a:r>
              <a:rPr lang="nl-N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reczkova@opf.slu.cz</a:t>
            </a:r>
          </a:p>
          <a:p>
            <a:pPr lvl="0" algn="r">
              <a:defRPr/>
            </a:pPr>
            <a:r>
              <a:rPr lang="nl-N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endParaRPr lang="nl-N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5818833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vlastního Kalendáře</a:t>
            </a: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Změnit pracovní dobu        vpravo nahoře kliknout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nový kalendá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        vymyslete název a označit Vytvořit kopii Standardního kalendáře       OK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kalendář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automaticky nastaví Vámi vytvořený kalendář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kalendáře neznají naše svátky a nepracovní dny, proto si je v dalším kroku vytvoříme v kalendáři.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Kdybychom to neudělali, program by počítal s tím, že pracujeme i o svátcích.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2545772" y="211695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D1FB169-26C8-4E72-6896-4F51AC2C3845}"/>
              </a:ext>
            </a:extLst>
          </p:cNvPr>
          <p:cNvCxnSpPr>
            <a:cxnSpLocks/>
          </p:cNvCxnSpPr>
          <p:nvPr/>
        </p:nvCxnSpPr>
        <p:spPr>
          <a:xfrm>
            <a:off x="5315200" y="211695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4123E93F-C345-9568-C69B-EC75E938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2002"/>
            <a:ext cx="6182923" cy="3674498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870201-382C-202A-B3FC-318D0046D033}"/>
              </a:ext>
            </a:extLst>
          </p:cNvPr>
          <p:cNvCxnSpPr>
            <a:cxnSpLocks/>
          </p:cNvCxnSpPr>
          <p:nvPr/>
        </p:nvCxnSpPr>
        <p:spPr>
          <a:xfrm>
            <a:off x="5651646" y="241350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3161383" y="295913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484ED72C-4C37-4D96-9F8D-A58227882074}"/>
              </a:ext>
            </a:extLst>
          </p:cNvPr>
          <p:cNvSpPr/>
          <p:nvPr/>
        </p:nvSpPr>
        <p:spPr>
          <a:xfrm>
            <a:off x="10755779" y="2015357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665BE64-A4D4-C6FD-A345-27A63AAC044B}"/>
              </a:ext>
            </a:extLst>
          </p:cNvPr>
          <p:cNvSpPr/>
          <p:nvPr/>
        </p:nvSpPr>
        <p:spPr>
          <a:xfrm>
            <a:off x="7552756" y="3961046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V="1">
            <a:off x="7137647" y="4565178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 flipV="1">
            <a:off x="8815467" y="4866110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462C168-CBE9-08C6-AE51-95BD8853F127}"/>
              </a:ext>
            </a:extLst>
          </p:cNvPr>
          <p:cNvCxnSpPr>
            <a:cxnSpLocks/>
          </p:cNvCxnSpPr>
          <p:nvPr/>
        </p:nvCxnSpPr>
        <p:spPr>
          <a:xfrm flipV="1">
            <a:off x="6012671" y="2320155"/>
            <a:ext cx="4830820" cy="10412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2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5"/>
            <a:ext cx="5818833" cy="513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vlastní pracovní doby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Změnit pracovní dobu        kliknout na záložku Pracovní týdny      a napravo na podrobnosti 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si můžete nastavit pracovní dobu buď podle toho, jak jste to udělali úplně na začátku v Možnostech pro celý projekt nebo si nastavit jinou pracovní dobu, kterou potřebujete pro Váš projekt.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zde také možné nastavit jinou pracovní dobu jen pro určité dny (týká se i pokud potřebujete pracovat výjimečně o víkendech)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zde nastavíme výjimky Záložka Výjimka klikneme do prázdného políčka pod název a pojmenujeme        pak klikneme do políčka začátek a z kalendáře vybereme den        pak kliknout na políčko konec        potvrdit OK úplně dole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aktivuje se kalendář a v něm se označí Vámi zvolený den tmavě červeně.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2554291" y="170463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D1FB169-26C8-4E72-6896-4F51AC2C3845}"/>
              </a:ext>
            </a:extLst>
          </p:cNvPr>
          <p:cNvCxnSpPr>
            <a:cxnSpLocks/>
          </p:cNvCxnSpPr>
          <p:nvPr/>
        </p:nvCxnSpPr>
        <p:spPr>
          <a:xfrm>
            <a:off x="5258021" y="170463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870201-382C-202A-B3FC-318D0046D033}"/>
              </a:ext>
            </a:extLst>
          </p:cNvPr>
          <p:cNvCxnSpPr>
            <a:cxnSpLocks/>
          </p:cNvCxnSpPr>
          <p:nvPr/>
        </p:nvCxnSpPr>
        <p:spPr>
          <a:xfrm>
            <a:off x="4329825" y="194873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499676" y="480622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12112D2-D98E-45A8-CCC8-82A835D5FAF7}"/>
              </a:ext>
            </a:extLst>
          </p:cNvPr>
          <p:cNvCxnSpPr>
            <a:cxnSpLocks/>
          </p:cNvCxnSpPr>
          <p:nvPr/>
        </p:nvCxnSpPr>
        <p:spPr>
          <a:xfrm>
            <a:off x="2158747" y="533148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39B48FA-6B3D-19E3-0FE0-90ED3DC31CAC}"/>
              </a:ext>
            </a:extLst>
          </p:cNvPr>
          <p:cNvCxnSpPr>
            <a:cxnSpLocks/>
          </p:cNvCxnSpPr>
          <p:nvPr/>
        </p:nvCxnSpPr>
        <p:spPr>
          <a:xfrm>
            <a:off x="3456367" y="563480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6178A944-5DCE-5B2A-E21B-5249F184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490" y="839574"/>
            <a:ext cx="5298010" cy="2684862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19F2540-D8E6-7C0E-F38D-89E7125A2871}"/>
              </a:ext>
            </a:extLst>
          </p:cNvPr>
          <p:cNvSpPr/>
          <p:nvPr/>
        </p:nvSpPr>
        <p:spPr>
          <a:xfrm>
            <a:off x="6987513" y="1598468"/>
            <a:ext cx="1182597" cy="97493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2135E93-4D48-CCA1-ED1F-85337DF0B641}"/>
              </a:ext>
            </a:extLst>
          </p:cNvPr>
          <p:cNvCxnSpPr>
            <a:cxnSpLocks/>
          </p:cNvCxnSpPr>
          <p:nvPr/>
        </p:nvCxnSpPr>
        <p:spPr>
          <a:xfrm flipV="1">
            <a:off x="6139450" y="2429611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3F1B9B0-7E31-0C7B-CBC4-A766E70A51A6}"/>
              </a:ext>
            </a:extLst>
          </p:cNvPr>
          <p:cNvCxnSpPr>
            <a:cxnSpLocks/>
          </p:cNvCxnSpPr>
          <p:nvPr/>
        </p:nvCxnSpPr>
        <p:spPr>
          <a:xfrm flipV="1">
            <a:off x="8672302" y="3194198"/>
            <a:ext cx="288265" cy="192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824DE7F-51E6-65EA-DA8A-A28C2E808FDD}"/>
              </a:ext>
            </a:extLst>
          </p:cNvPr>
          <p:cNvCxnSpPr>
            <a:cxnSpLocks/>
          </p:cNvCxnSpPr>
          <p:nvPr/>
        </p:nvCxnSpPr>
        <p:spPr>
          <a:xfrm flipV="1">
            <a:off x="10238222" y="2674180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AAD58929-D20A-B956-EADA-101B699A8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596" y="3602797"/>
            <a:ext cx="5883150" cy="3025402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753E3722-327C-454C-5C2D-F9EDC735325A}"/>
              </a:ext>
            </a:extLst>
          </p:cNvPr>
          <p:cNvSpPr/>
          <p:nvPr/>
        </p:nvSpPr>
        <p:spPr>
          <a:xfrm>
            <a:off x="10290463" y="3386831"/>
            <a:ext cx="1182597" cy="97493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351BE448-7605-3942-06B0-6B7E97FCB27E}"/>
              </a:ext>
            </a:extLst>
          </p:cNvPr>
          <p:cNvCxnSpPr>
            <a:cxnSpLocks/>
          </p:cNvCxnSpPr>
          <p:nvPr/>
        </p:nvCxnSpPr>
        <p:spPr>
          <a:xfrm flipV="1">
            <a:off x="5676978" y="5871299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6B760677-DF62-394E-73A5-9AB29CA2960F}"/>
              </a:ext>
            </a:extLst>
          </p:cNvPr>
          <p:cNvCxnSpPr>
            <a:cxnSpLocks/>
          </p:cNvCxnSpPr>
          <p:nvPr/>
        </p:nvCxnSpPr>
        <p:spPr>
          <a:xfrm flipV="1">
            <a:off x="6400668" y="6352681"/>
            <a:ext cx="336123" cy="27551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B78602A7-B8A4-ADB7-A120-0620D9E0DDD1}"/>
              </a:ext>
            </a:extLst>
          </p:cNvPr>
          <p:cNvCxnSpPr>
            <a:cxnSpLocks/>
          </p:cNvCxnSpPr>
          <p:nvPr/>
        </p:nvCxnSpPr>
        <p:spPr>
          <a:xfrm flipV="1">
            <a:off x="8591855" y="6352680"/>
            <a:ext cx="336123" cy="27551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CCD9C4C-3103-68BD-8924-9D47D41433F2}"/>
              </a:ext>
            </a:extLst>
          </p:cNvPr>
          <p:cNvCxnSpPr>
            <a:cxnSpLocks/>
          </p:cNvCxnSpPr>
          <p:nvPr/>
        </p:nvCxnSpPr>
        <p:spPr>
          <a:xfrm flipV="1">
            <a:off x="9677081" y="6358135"/>
            <a:ext cx="336123" cy="27551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087A7DA7-F5ED-9DD0-23FC-267A783E0CFC}"/>
              </a:ext>
            </a:extLst>
          </p:cNvPr>
          <p:cNvCxnSpPr>
            <a:cxnSpLocks/>
          </p:cNvCxnSpPr>
          <p:nvPr/>
        </p:nvCxnSpPr>
        <p:spPr>
          <a:xfrm>
            <a:off x="2193266" y="587914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>
            <a:extLst>
              <a:ext uri="{FF2B5EF4-FFF2-40B4-BE49-F238E27FC236}">
                <a16:creationId xmlns:a16="http://schemas.microsoft.com/office/drawing/2014/main" id="{9FF79C6A-E794-E285-F244-E2305A231B1A}"/>
              </a:ext>
            </a:extLst>
          </p:cNvPr>
          <p:cNvSpPr/>
          <p:nvPr/>
        </p:nvSpPr>
        <p:spPr>
          <a:xfrm>
            <a:off x="8413109" y="4500670"/>
            <a:ext cx="547458" cy="408374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6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7CC98-25C5-CFE1-1163-8C0AC595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22872C0-C89C-CC01-811F-935213382880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8028BB8-08E7-B1CD-39BF-77665219E58C}"/>
              </a:ext>
            </a:extLst>
          </p:cNvPr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BDE582A-ADC0-8EF7-A2FA-FA25276775B0}"/>
              </a:ext>
            </a:extLst>
          </p:cNvPr>
          <p:cNvSpPr txBox="1">
            <a:spLocks/>
          </p:cNvSpPr>
          <p:nvPr/>
        </p:nvSpPr>
        <p:spPr>
          <a:xfrm>
            <a:off x="395536" y="1035615"/>
            <a:ext cx="5818833" cy="513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vlastní pracovní doby v dnech s výjimkou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výjimka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Podrobnosti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si můžete nastavit pracovní dobu pro dny, kdy jsou svátky a vy potřebujete pracovat pro Váš projekt.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Postupujeme stejně jako u pracovních dnů, určíme si jestli tento den bude pracovní nebo nepracovní a poté u pracovního dne pracovní hodiny a jak často se toto bude opakovat.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4FCB231E-36EB-65AB-2FDB-8A24BA23C277}"/>
              </a:ext>
            </a:extLst>
          </p:cNvPr>
          <p:cNvCxnSpPr>
            <a:cxnSpLocks/>
          </p:cNvCxnSpPr>
          <p:nvPr/>
        </p:nvCxnSpPr>
        <p:spPr>
          <a:xfrm>
            <a:off x="2628182" y="198568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>
            <a:extLst>
              <a:ext uri="{FF2B5EF4-FFF2-40B4-BE49-F238E27FC236}">
                <a16:creationId xmlns:a16="http://schemas.microsoft.com/office/drawing/2014/main" id="{799AFC11-ABF3-C4BA-E857-53BD43AB5DFC}"/>
              </a:ext>
            </a:extLst>
          </p:cNvPr>
          <p:cNvSpPr/>
          <p:nvPr/>
        </p:nvSpPr>
        <p:spPr>
          <a:xfrm>
            <a:off x="6987513" y="1598468"/>
            <a:ext cx="1182597" cy="97493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7D61C0A-1E2A-ACE2-D2CB-82E04FAE5483}"/>
              </a:ext>
            </a:extLst>
          </p:cNvPr>
          <p:cNvCxnSpPr>
            <a:cxnSpLocks/>
          </p:cNvCxnSpPr>
          <p:nvPr/>
        </p:nvCxnSpPr>
        <p:spPr>
          <a:xfrm flipV="1">
            <a:off x="6139450" y="2429611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496AEC5-DDC1-35B6-0761-7D8DEEC0A862}"/>
              </a:ext>
            </a:extLst>
          </p:cNvPr>
          <p:cNvCxnSpPr>
            <a:cxnSpLocks/>
          </p:cNvCxnSpPr>
          <p:nvPr/>
        </p:nvCxnSpPr>
        <p:spPr>
          <a:xfrm flipV="1">
            <a:off x="8672302" y="3194198"/>
            <a:ext cx="288265" cy="192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47472C5-0719-3584-1F30-95DA145DEF8D}"/>
              </a:ext>
            </a:extLst>
          </p:cNvPr>
          <p:cNvCxnSpPr>
            <a:cxnSpLocks/>
          </p:cNvCxnSpPr>
          <p:nvPr/>
        </p:nvCxnSpPr>
        <p:spPr>
          <a:xfrm flipV="1">
            <a:off x="10238222" y="2674180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FB4FD5BF-48C4-8180-7C0B-7FFFD4690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92" y="780678"/>
            <a:ext cx="5883150" cy="3025402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284FEAAE-96F2-AE3C-E03A-A7C8E73C215D}"/>
              </a:ext>
            </a:extLst>
          </p:cNvPr>
          <p:cNvSpPr/>
          <p:nvPr/>
        </p:nvSpPr>
        <p:spPr>
          <a:xfrm>
            <a:off x="10719545" y="3103521"/>
            <a:ext cx="1182597" cy="32547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2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Přiřazení kalendáře pro celý projekt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začneme pracovat na zadávání úkolů do projektu musíme si přiřadit námi vytvořený kalendář pro celý projekt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Informace o projektu        rozklikneme vpravo políčko Kalendář a zvolíme námi vytvořený kalendář        OK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2536536" y="249175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870201-382C-202A-B3FC-318D0046D033}"/>
              </a:ext>
            </a:extLst>
          </p:cNvPr>
          <p:cNvCxnSpPr>
            <a:cxnSpLocks/>
          </p:cNvCxnSpPr>
          <p:nvPr/>
        </p:nvCxnSpPr>
        <p:spPr>
          <a:xfrm>
            <a:off x="3335526" y="271221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187999" y="247112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A4F280E7-3348-24C3-F86F-07AC0C6F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71" y="2979606"/>
            <a:ext cx="8497036" cy="3773007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484ED72C-4C37-4D96-9F8D-A58227882074}"/>
              </a:ext>
            </a:extLst>
          </p:cNvPr>
          <p:cNvSpPr/>
          <p:nvPr/>
        </p:nvSpPr>
        <p:spPr>
          <a:xfrm>
            <a:off x="7732452" y="4089833"/>
            <a:ext cx="2725444" cy="40529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665BE64-A4D4-C6FD-A345-27A63AAC044B}"/>
              </a:ext>
            </a:extLst>
          </p:cNvPr>
          <p:cNvSpPr/>
          <p:nvPr/>
        </p:nvSpPr>
        <p:spPr>
          <a:xfrm>
            <a:off x="2660302" y="2968375"/>
            <a:ext cx="725108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V="1">
            <a:off x="1838000" y="3723857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>
            <a:off x="9341787" y="6045694"/>
            <a:ext cx="0" cy="27200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6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Krok - Vypsání všech úkolů, které budou ve Vašem projektu probíhat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 se zadávají do sloupečku Název úkolu 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Nastavit dobu trvání úkolů ve sloupečku      Doba trvání (d=den, t=týden, h=hodina atd.)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že v kolonce Režim úkolu musíte mít automaticky naplánované, ikonka tak jak je zde na obrázku.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máte tedy automaticky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naplánové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správně nastaven kalendář, bude se vám samo vypočítávat zahájení i dokončení jednotlivých úkolů.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Vkládání úkolů do projektu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694027" y="211601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41E916D0-CC27-178C-D09D-FEC1A67F8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7" y="2828817"/>
            <a:ext cx="11796465" cy="2111898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>
            <a:off x="1833857" y="3129418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>
            <a:off x="2879806" y="3086424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C0662B16-08C7-7268-00CC-15A7FDD69673}"/>
              </a:ext>
            </a:extLst>
          </p:cNvPr>
          <p:cNvSpPr/>
          <p:nvPr/>
        </p:nvSpPr>
        <p:spPr>
          <a:xfrm>
            <a:off x="537776" y="3300706"/>
            <a:ext cx="894784" cy="120904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- Propojení všech úkolů</a:t>
            </a:r>
          </a:p>
          <a:p>
            <a:pPr>
              <a:defRPr/>
            </a:pPr>
            <a:r>
              <a:rPr lang="pl-PL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možnosti jak propojit úkoly</a:t>
            </a:r>
          </a:p>
          <a:p>
            <a:pPr marL="457200" indent="-457200">
              <a:buAutoNum type="arabicPeriod"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Označit dva úkoly a v záložce Úkol      Označte úkoly, které chcete propojit a kliknout na ikonku „řetěz“</a:t>
            </a: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že ve sloupci předchůdci se objevil 1 úkol jako předchůdce úkolu druhého. Dále v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ganttově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 došlo k propojení dvou úkolů.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Propojování úkolů v projektu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328958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A7E679C5-1B7D-62C6-8AE3-130779E27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91" y="2711031"/>
            <a:ext cx="10104996" cy="3261643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>
            <a:off x="3261546" y="4469946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H="1">
            <a:off x="1796731" y="2248174"/>
            <a:ext cx="3141029" cy="46285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7A48FCB3-4603-DC3D-0150-4B9B0116B942}"/>
              </a:ext>
            </a:extLst>
          </p:cNvPr>
          <p:cNvSpPr/>
          <p:nvPr/>
        </p:nvSpPr>
        <p:spPr>
          <a:xfrm>
            <a:off x="5557903" y="3377993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1BCAB0C-95A4-77BA-3746-019E96467059}"/>
              </a:ext>
            </a:extLst>
          </p:cNvPr>
          <p:cNvCxnSpPr>
            <a:cxnSpLocks/>
          </p:cNvCxnSpPr>
          <p:nvPr/>
        </p:nvCxnSpPr>
        <p:spPr>
          <a:xfrm flipH="1">
            <a:off x="6096000" y="2248174"/>
            <a:ext cx="2129643" cy="118082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E335B8C-0026-9871-D8BB-A25357D7D53E}"/>
              </a:ext>
            </a:extLst>
          </p:cNvPr>
          <p:cNvCxnSpPr>
            <a:cxnSpLocks/>
          </p:cNvCxnSpPr>
          <p:nvPr/>
        </p:nvCxnSpPr>
        <p:spPr>
          <a:xfrm flipV="1">
            <a:off x="8833282" y="5184559"/>
            <a:ext cx="1686757" cy="1298108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H="1" flipV="1">
            <a:off x="6471821" y="5377320"/>
            <a:ext cx="416376" cy="85035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3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- Propojení všech úkolů</a:t>
            </a:r>
          </a:p>
          <a:p>
            <a:pPr>
              <a:defRPr/>
            </a:pPr>
            <a:r>
              <a:rPr lang="pl-PL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možnosti jak propojit úkoly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Zapsat předchůdce úkolu do sloupečku předchůdci (číslo předchůdce je úplně nalevo (je to něco jako ID)</a:t>
            </a: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Propojování úkolů v projektu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04F1923-78B6-4281-3CE9-B70F74FA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19" y="3429000"/>
            <a:ext cx="9922100" cy="1379340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>
            <a:off x="1274424" y="3429000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H="1" flipV="1">
            <a:off x="6596108" y="4118670"/>
            <a:ext cx="523783" cy="286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2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- Propojení všech úkolů</a:t>
            </a:r>
          </a:p>
          <a:p>
            <a:pPr>
              <a:defRPr/>
            </a:pPr>
            <a:r>
              <a:rPr lang="pl-PL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možnosti jak propojit úkoly</a:t>
            </a:r>
          </a:p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2x klik na kterýkoliv úkol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objeví se tabulka       klik na záložka Předchůdci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 do políčka pod Název úkolu       objeví se Vám výběr z úkolů        kliknout na ten, který požadujete          OK</a:t>
            </a: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Propojování úkolů v projektu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842E48AE-513A-24E2-F23F-1D3FA5EBACD0}"/>
              </a:ext>
            </a:extLst>
          </p:cNvPr>
          <p:cNvCxnSpPr>
            <a:cxnSpLocks/>
          </p:cNvCxnSpPr>
          <p:nvPr/>
        </p:nvCxnSpPr>
        <p:spPr>
          <a:xfrm>
            <a:off x="4163517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26A07D69-76E4-59C4-5BFD-DDA11C0F7629}"/>
              </a:ext>
            </a:extLst>
          </p:cNvPr>
          <p:cNvCxnSpPr>
            <a:cxnSpLocks/>
          </p:cNvCxnSpPr>
          <p:nvPr/>
        </p:nvCxnSpPr>
        <p:spPr>
          <a:xfrm>
            <a:off x="6748508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B3EE83D-8ACC-A6D0-B0E3-8559690D9FEB}"/>
              </a:ext>
            </a:extLst>
          </p:cNvPr>
          <p:cNvCxnSpPr>
            <a:cxnSpLocks/>
          </p:cNvCxnSpPr>
          <p:nvPr/>
        </p:nvCxnSpPr>
        <p:spPr>
          <a:xfrm>
            <a:off x="10559596" y="2107139"/>
            <a:ext cx="346227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BA2C275-6FC6-DD67-E792-5F5930E81C3E}"/>
              </a:ext>
            </a:extLst>
          </p:cNvPr>
          <p:cNvCxnSpPr>
            <a:cxnSpLocks/>
          </p:cNvCxnSpPr>
          <p:nvPr/>
        </p:nvCxnSpPr>
        <p:spPr>
          <a:xfrm>
            <a:off x="4607511" y="256138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9B7F3AC1-70C2-FCBC-4E7D-0E949C0CE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06" y="3112382"/>
            <a:ext cx="9800948" cy="4113151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V="1">
            <a:off x="2519772" y="5373926"/>
            <a:ext cx="573088" cy="39745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51A080A1-9694-B73C-066F-07B58D6E02FE}"/>
              </a:ext>
            </a:extLst>
          </p:cNvPr>
          <p:cNvSpPr/>
          <p:nvPr/>
        </p:nvSpPr>
        <p:spPr>
          <a:xfrm>
            <a:off x="5744334" y="4097085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H="1" flipV="1">
            <a:off x="7182034" y="4889303"/>
            <a:ext cx="523783" cy="286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1C27676-E069-85E0-86C2-D39B990970C9}"/>
              </a:ext>
            </a:extLst>
          </p:cNvPr>
          <p:cNvCxnSpPr>
            <a:cxnSpLocks/>
          </p:cNvCxnSpPr>
          <p:nvPr/>
        </p:nvCxnSpPr>
        <p:spPr>
          <a:xfrm flipH="1" flipV="1">
            <a:off x="6531240" y="5341437"/>
            <a:ext cx="523783" cy="286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9526F02-D79B-38AC-AC80-0D50C4D46EDC}"/>
              </a:ext>
            </a:extLst>
          </p:cNvPr>
          <p:cNvCxnSpPr>
            <a:cxnSpLocks/>
          </p:cNvCxnSpPr>
          <p:nvPr/>
        </p:nvCxnSpPr>
        <p:spPr>
          <a:xfrm flipH="1">
            <a:off x="9607117" y="6418676"/>
            <a:ext cx="291484" cy="3214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47A2132-4FD1-D760-7467-66E131F54C4E}"/>
              </a:ext>
            </a:extLst>
          </p:cNvPr>
          <p:cNvCxnSpPr>
            <a:cxnSpLocks/>
          </p:cNvCxnSpPr>
          <p:nvPr/>
        </p:nvCxnSpPr>
        <p:spPr>
          <a:xfrm>
            <a:off x="3268463" y="286470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9C830DD-B56C-18F0-6539-B5629CA46D39}"/>
              </a:ext>
            </a:extLst>
          </p:cNvPr>
          <p:cNvCxnSpPr>
            <a:cxnSpLocks/>
          </p:cNvCxnSpPr>
          <p:nvPr/>
        </p:nvCxnSpPr>
        <p:spPr>
          <a:xfrm>
            <a:off x="8701597" y="256138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8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Krok – Nastavení vazeb mezi jednotlivými úkoly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krok můžete udělat jedině pokud máte úkoly propojené mezi sebou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Kliknout na šipku mezi úkoly       zobrazí se Vám podokno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Závislost mezi úkoly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zvolíte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vazby</a:t>
            </a: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4 typy vazeb:</a:t>
            </a: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Typy vazeb úkolů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842E48AE-513A-24E2-F23F-1D3FA5EBACD0}"/>
              </a:ext>
            </a:extLst>
          </p:cNvPr>
          <p:cNvCxnSpPr>
            <a:cxnSpLocks/>
          </p:cNvCxnSpPr>
          <p:nvPr/>
        </p:nvCxnSpPr>
        <p:spPr>
          <a:xfrm>
            <a:off x="4788024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26A07D69-76E4-59C4-5BFD-DDA11C0F7629}"/>
              </a:ext>
            </a:extLst>
          </p:cNvPr>
          <p:cNvCxnSpPr>
            <a:cxnSpLocks/>
          </p:cNvCxnSpPr>
          <p:nvPr/>
        </p:nvCxnSpPr>
        <p:spPr>
          <a:xfrm>
            <a:off x="733837" y="288867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C110F916-3A3A-99C0-C8A7-0BEA5010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15" y="2353907"/>
            <a:ext cx="7600798" cy="170898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B3EE83D-8ACC-A6D0-B0E3-8559690D9FEB}"/>
              </a:ext>
            </a:extLst>
          </p:cNvPr>
          <p:cNvCxnSpPr>
            <a:cxnSpLocks/>
          </p:cNvCxnSpPr>
          <p:nvPr/>
        </p:nvCxnSpPr>
        <p:spPr>
          <a:xfrm>
            <a:off x="7143800" y="3416635"/>
            <a:ext cx="346227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>
            <a:off x="4427977" y="2269987"/>
            <a:ext cx="6163083" cy="5975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04A97E59-AD57-9F3F-566E-C8B4E26D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111" y="4022444"/>
            <a:ext cx="6578012" cy="274233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1BDE516-F894-CFEB-D7AC-1A90943BB679}"/>
              </a:ext>
            </a:extLst>
          </p:cNvPr>
          <p:cNvSpPr txBox="1"/>
          <p:nvPr/>
        </p:nvSpPr>
        <p:spPr>
          <a:xfrm>
            <a:off x="489282" y="4862781"/>
            <a:ext cx="298385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2 začne po dokončení úkolu 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1B0CDAC-BA21-46F2-1428-5D3B6547F312}"/>
              </a:ext>
            </a:extLst>
          </p:cNvPr>
          <p:cNvSpPr txBox="1"/>
          <p:nvPr/>
        </p:nvSpPr>
        <p:spPr>
          <a:xfrm>
            <a:off x="325272" y="5643744"/>
            <a:ext cx="298385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1 a úkol 2 skončí ve stejnou dobu, nemusí mít stejný čas zahájení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20FCBA8-7288-418D-BAF2-37F0072CDEC5}"/>
              </a:ext>
            </a:extLst>
          </p:cNvPr>
          <p:cNvSpPr txBox="1"/>
          <p:nvPr/>
        </p:nvSpPr>
        <p:spPr>
          <a:xfrm>
            <a:off x="9388777" y="4536024"/>
            <a:ext cx="247524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1 a úkol 2 začínají ve stejnou dobu, nemusí mít stejný čas dokončení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645E5B1-AF4F-C249-B6E9-B25BDCAD4016}"/>
              </a:ext>
            </a:extLst>
          </p:cNvPr>
          <p:cNvSpPr txBox="1"/>
          <p:nvPr/>
        </p:nvSpPr>
        <p:spPr>
          <a:xfrm>
            <a:off x="9779566" y="5760576"/>
            <a:ext cx="20169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1 začne po dokončení úkolu 2 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0C2168D-929D-18C1-0C4C-70B195A5AD97}"/>
              </a:ext>
            </a:extLst>
          </p:cNvPr>
          <p:cNvCxnSpPr>
            <a:cxnSpLocks/>
          </p:cNvCxnSpPr>
          <p:nvPr/>
        </p:nvCxnSpPr>
        <p:spPr>
          <a:xfrm flipV="1">
            <a:off x="3573263" y="4732604"/>
            <a:ext cx="465018" cy="17248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3B1EADAE-48CE-42D3-DAC4-415CD24CAD5A}"/>
              </a:ext>
            </a:extLst>
          </p:cNvPr>
          <p:cNvCxnSpPr>
            <a:cxnSpLocks/>
          </p:cNvCxnSpPr>
          <p:nvPr/>
        </p:nvCxnSpPr>
        <p:spPr>
          <a:xfrm>
            <a:off x="3369051" y="5956541"/>
            <a:ext cx="401739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56F620B-AEAC-7675-CC89-1C6D0E2E22C8}"/>
              </a:ext>
            </a:extLst>
          </p:cNvPr>
          <p:cNvCxnSpPr>
            <a:cxnSpLocks/>
          </p:cNvCxnSpPr>
          <p:nvPr/>
        </p:nvCxnSpPr>
        <p:spPr>
          <a:xfrm flipH="1" flipV="1">
            <a:off x="9481351" y="4342499"/>
            <a:ext cx="663545" cy="201013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0452EB03-0AA2-D2D0-DC60-394C192418F1}"/>
              </a:ext>
            </a:extLst>
          </p:cNvPr>
          <p:cNvCxnSpPr>
            <a:cxnSpLocks/>
          </p:cNvCxnSpPr>
          <p:nvPr/>
        </p:nvCxnSpPr>
        <p:spPr>
          <a:xfrm flipH="1" flipV="1">
            <a:off x="9899353" y="5685116"/>
            <a:ext cx="691707" cy="46313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DC6883D7-7144-E83E-E995-58718396AA57}"/>
              </a:ext>
            </a:extLst>
          </p:cNvPr>
          <p:cNvCxnSpPr>
            <a:cxnSpLocks/>
          </p:cNvCxnSpPr>
          <p:nvPr/>
        </p:nvCxnSpPr>
        <p:spPr>
          <a:xfrm flipH="1">
            <a:off x="2105018" y="3044930"/>
            <a:ext cx="414754" cy="1498582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Odsazení úkolů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chceme odlišit název a jednotlivé fáze úkolů       Označit do bloku      záložka Úkol kliknout na Zvětšit odsazení úkolu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že jsem si vložila jeden úkol nad již vloženými - 1. fáze (postup jako vkládání řádků v excelu, vyberte vložit úkol)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 jsem označila do bloku položky ve sloupci Název úkolu a klikla záložka Úkol a ikonku Zvětšit odsazení úkolu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jak se automaticky nastavila doba trvání 1.fáze na 7 dní a označilo se to i v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Ganttově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diagramu.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Odsazení úkolů a číslování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83E8BBF-D785-BCB2-D797-3935AAD1F9E0}"/>
              </a:ext>
            </a:extLst>
          </p:cNvPr>
          <p:cNvCxnSpPr>
            <a:cxnSpLocks/>
          </p:cNvCxnSpPr>
          <p:nvPr/>
        </p:nvCxnSpPr>
        <p:spPr>
          <a:xfrm>
            <a:off x="6013624" y="163975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B55AC1F-E166-0D67-7A23-F2F913A87DDB}"/>
              </a:ext>
            </a:extLst>
          </p:cNvPr>
          <p:cNvCxnSpPr>
            <a:cxnSpLocks/>
          </p:cNvCxnSpPr>
          <p:nvPr/>
        </p:nvCxnSpPr>
        <p:spPr>
          <a:xfrm>
            <a:off x="8170896" y="163975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85E2D5C7-9E71-9802-1D37-3B948C42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34" y="1996954"/>
            <a:ext cx="9250531" cy="293015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84655FF-AD34-7760-EEE2-2102978F32CA}"/>
              </a:ext>
            </a:extLst>
          </p:cNvPr>
          <p:cNvCxnSpPr>
            <a:cxnSpLocks/>
          </p:cNvCxnSpPr>
          <p:nvPr/>
        </p:nvCxnSpPr>
        <p:spPr>
          <a:xfrm>
            <a:off x="3311371" y="1882066"/>
            <a:ext cx="2032986" cy="72373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V="1">
            <a:off x="10345443" y="3779800"/>
            <a:ext cx="0" cy="2487835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501B591-36B3-05F4-F824-50BF46F014AD}"/>
              </a:ext>
            </a:extLst>
          </p:cNvPr>
          <p:cNvCxnSpPr>
            <a:cxnSpLocks/>
          </p:cNvCxnSpPr>
          <p:nvPr/>
        </p:nvCxnSpPr>
        <p:spPr>
          <a:xfrm flipH="1" flipV="1">
            <a:off x="4634144" y="3779800"/>
            <a:ext cx="2543450" cy="2487835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H="1" flipV="1">
            <a:off x="3311371" y="3779800"/>
            <a:ext cx="443883" cy="114730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36A892A8-E1F6-DEBC-D0FF-34E6C637D232}"/>
              </a:ext>
            </a:extLst>
          </p:cNvPr>
          <p:cNvSpPr/>
          <p:nvPr/>
        </p:nvSpPr>
        <p:spPr>
          <a:xfrm>
            <a:off x="1988075" y="1964837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45025A9C-4BA0-3842-4E53-23666A5A12F0}"/>
              </a:ext>
            </a:extLst>
          </p:cNvPr>
          <p:cNvSpPr/>
          <p:nvPr/>
        </p:nvSpPr>
        <p:spPr>
          <a:xfrm>
            <a:off x="5166778" y="2504549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50BCBF0-4774-BEEE-81EC-DCE7546F3F38}"/>
              </a:ext>
            </a:extLst>
          </p:cNvPr>
          <p:cNvCxnSpPr>
            <a:cxnSpLocks/>
          </p:cNvCxnSpPr>
          <p:nvPr/>
        </p:nvCxnSpPr>
        <p:spPr>
          <a:xfrm flipV="1">
            <a:off x="2526172" y="4536489"/>
            <a:ext cx="409378" cy="106167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3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1. (20 min)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063940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pl-PL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na Logický rámec projektu</a:t>
            </a:r>
            <a:r>
              <a:rPr lang="en-GB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RACI </a:t>
            </a:r>
            <a:r>
              <a:rPr lang="en-GB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matici</a:t>
            </a:r>
            <a:r>
              <a:rPr lang="en-GB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</a:t>
            </a:r>
            <a:r>
              <a:rPr lang="en-GB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en-GB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8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Očíslování úkolů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Očíslování úkolů (nebo kód WBS)       vložit nový sloupec před Název úkolu (pravé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tlač.myši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vložit sloupec)       vybrat z nabídky Kód WBS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Odsazení úkolů a číslování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83E8BBF-D785-BCB2-D797-3935AAD1F9E0}"/>
              </a:ext>
            </a:extLst>
          </p:cNvPr>
          <p:cNvCxnSpPr>
            <a:cxnSpLocks/>
          </p:cNvCxnSpPr>
          <p:nvPr/>
        </p:nvCxnSpPr>
        <p:spPr>
          <a:xfrm>
            <a:off x="4273119" y="163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B55AC1F-E166-0D67-7A23-F2F913A87DDB}"/>
              </a:ext>
            </a:extLst>
          </p:cNvPr>
          <p:cNvCxnSpPr>
            <a:cxnSpLocks/>
          </p:cNvCxnSpPr>
          <p:nvPr/>
        </p:nvCxnSpPr>
        <p:spPr>
          <a:xfrm>
            <a:off x="1609294" y="189720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A8CF8B3E-B6F5-E47F-013B-E446F6B9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5" y="2131913"/>
            <a:ext cx="7246671" cy="4473192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36A892A8-E1F6-DEBC-D0FF-34E6C637D232}"/>
              </a:ext>
            </a:extLst>
          </p:cNvPr>
          <p:cNvSpPr/>
          <p:nvPr/>
        </p:nvSpPr>
        <p:spPr>
          <a:xfrm>
            <a:off x="1300509" y="4856915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50BCBF0-4774-BEEE-81EC-DCE7546F3F38}"/>
              </a:ext>
            </a:extLst>
          </p:cNvPr>
          <p:cNvCxnSpPr>
            <a:cxnSpLocks/>
          </p:cNvCxnSpPr>
          <p:nvPr/>
        </p:nvCxnSpPr>
        <p:spPr>
          <a:xfrm flipH="1">
            <a:off x="1838606" y="2001085"/>
            <a:ext cx="2021934" cy="2968129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537F112E-7627-9EFD-8620-9C4375A5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798" y="3365272"/>
            <a:ext cx="6180356" cy="248433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84655FF-AD34-7760-EEE2-2102978F32CA}"/>
              </a:ext>
            </a:extLst>
          </p:cNvPr>
          <p:cNvCxnSpPr>
            <a:cxnSpLocks/>
          </p:cNvCxnSpPr>
          <p:nvPr/>
        </p:nvCxnSpPr>
        <p:spPr>
          <a:xfrm>
            <a:off x="4308260" y="1704631"/>
            <a:ext cx="3037849" cy="2902808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1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Očíslování úkolů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Očíslování úkolů můžete udělat i tímto způsobem, kde budete mít čísla přímo ve sloupci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úkolu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Očíslování úkolů (nebo kód WBS)       záložka Formát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Ganttového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      zakliknout číslo osnovy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Odsazení úkolů a číslování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83E8BBF-D785-BCB2-D797-3935AAD1F9E0}"/>
              </a:ext>
            </a:extLst>
          </p:cNvPr>
          <p:cNvCxnSpPr>
            <a:cxnSpLocks/>
          </p:cNvCxnSpPr>
          <p:nvPr/>
        </p:nvCxnSpPr>
        <p:spPr>
          <a:xfrm>
            <a:off x="4247464" y="230296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B55AC1F-E166-0D67-7A23-F2F913A87DDB}"/>
              </a:ext>
            </a:extLst>
          </p:cNvPr>
          <p:cNvCxnSpPr>
            <a:cxnSpLocks/>
          </p:cNvCxnSpPr>
          <p:nvPr/>
        </p:nvCxnSpPr>
        <p:spPr>
          <a:xfrm>
            <a:off x="8539499" y="230296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ADB1E266-026D-F3FA-51B2-3DBEB18F5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866"/>
            <a:ext cx="12192000" cy="2976511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36A892A8-E1F6-DEBC-D0FF-34E6C637D232}"/>
              </a:ext>
            </a:extLst>
          </p:cNvPr>
          <p:cNvSpPr/>
          <p:nvPr/>
        </p:nvSpPr>
        <p:spPr>
          <a:xfrm>
            <a:off x="10067279" y="2908185"/>
            <a:ext cx="878888" cy="394308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943CABC-DF23-6144-1CEE-546977E6E65D}"/>
              </a:ext>
            </a:extLst>
          </p:cNvPr>
          <p:cNvSpPr/>
          <p:nvPr/>
        </p:nvSpPr>
        <p:spPr>
          <a:xfrm>
            <a:off x="3648722" y="2718856"/>
            <a:ext cx="1855433" cy="369688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84655FF-AD34-7760-EEE2-2102978F32CA}"/>
              </a:ext>
            </a:extLst>
          </p:cNvPr>
          <p:cNvCxnSpPr>
            <a:cxnSpLocks/>
          </p:cNvCxnSpPr>
          <p:nvPr/>
        </p:nvCxnSpPr>
        <p:spPr>
          <a:xfrm>
            <a:off x="1544715" y="1788021"/>
            <a:ext cx="0" cy="311245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50BCBF0-4774-BEEE-81EC-DCE7546F3F38}"/>
              </a:ext>
            </a:extLst>
          </p:cNvPr>
          <p:cNvCxnSpPr>
            <a:cxnSpLocks/>
          </p:cNvCxnSpPr>
          <p:nvPr/>
        </p:nvCxnSpPr>
        <p:spPr>
          <a:xfrm flipH="1">
            <a:off x="5080595" y="2378975"/>
            <a:ext cx="725402" cy="33766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BCE55A3-BB85-71AA-6F75-492EB45C29F8}"/>
              </a:ext>
            </a:extLst>
          </p:cNvPr>
          <p:cNvCxnSpPr>
            <a:cxnSpLocks/>
          </p:cNvCxnSpPr>
          <p:nvPr/>
        </p:nvCxnSpPr>
        <p:spPr>
          <a:xfrm>
            <a:off x="9498506" y="2414978"/>
            <a:ext cx="793574" cy="48872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3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403556" y="1164853"/>
            <a:ext cx="9775159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si strukturu vašeho projektu v MS Project podle výše uvedených kroků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 na Project v angličtině, ale velmi srozumitelné a podrobné: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https://www.youtube.com/watch?v=_uaFyYIwAyU&amp;list=PLzj7TwUeMQ3g_ABHdUU7RoGJJm-YFr4_Y&amp;index=1</a:t>
            </a: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série 18 částí k práci v MS Project.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cs-CZ" dirty="0"/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03FEC05D-C2F6-8023-AC37-5862D9552B7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Část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samostatná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práce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skupinách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8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132402" y="1564187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Děkuji za pozornost!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Přístě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budeme zabývat: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Seminární práce 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3.2 Náklady projektu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 MS Project </a:t>
            </a: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C58FCF49-ED1F-057D-585D-0D2B1C282A4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Otázky?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2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představení problematiky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Ganttův diagram (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chart)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 znázornění úkolů naplánované v časové posloupnosti 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Vytvoříme ho v MS Project zapsáním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jednotlivých úkolů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programu a přiřazením návaznosti mezi jednotlivými úkoly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15A4B6-9078-0DD8-D3C8-D196CDA8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46" y="2519030"/>
            <a:ext cx="7527328" cy="4143484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C324581-F6CC-5524-3F8C-1F674848DBA4}"/>
              </a:ext>
            </a:extLst>
          </p:cNvPr>
          <p:cNvCxnSpPr>
            <a:cxnSpLocks/>
          </p:cNvCxnSpPr>
          <p:nvPr/>
        </p:nvCxnSpPr>
        <p:spPr>
          <a:xfrm flipH="1">
            <a:off x="3684233" y="2214230"/>
            <a:ext cx="1384264" cy="150551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A60D5C0-EF75-B68C-65A6-57DAF0FA51C6}"/>
              </a:ext>
            </a:extLst>
          </p:cNvPr>
          <p:cNvCxnSpPr>
            <a:cxnSpLocks/>
          </p:cNvCxnSpPr>
          <p:nvPr/>
        </p:nvCxnSpPr>
        <p:spPr>
          <a:xfrm flipH="1">
            <a:off x="6962756" y="2867487"/>
            <a:ext cx="3123698" cy="110083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E727DA3-2BBF-DAF1-671F-D31D9E91145E}"/>
              </a:ext>
            </a:extLst>
          </p:cNvPr>
          <p:cNvSpPr txBox="1"/>
          <p:nvPr/>
        </p:nvSpPr>
        <p:spPr>
          <a:xfrm>
            <a:off x="10086454" y="2389793"/>
            <a:ext cx="171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Ganttův diagram</a:t>
            </a:r>
          </a:p>
        </p:txBody>
      </p:sp>
    </p:spTree>
    <p:extLst>
      <p:ext uri="{BB962C8B-B14F-4D97-AF65-F5344CB8AC3E}">
        <p14:creationId xmlns:p14="http://schemas.microsoft.com/office/powerpoint/2010/main" val="100083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představení problematiky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rozpisu prací (WBS –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jeden z nástrojů projektového řízení.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vytvoření základní struktury prací.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Překládá se jako rozklad, rozpis práce nebo jako osnova rozpisu práce (odtud WBS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jednoduchou analytickou techniku, jejímž cílem je rozložit projekt na jednotlivé činnosti až do takové úrovně podrobnosti, aby k nim bylo možné </a:t>
            </a: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přiřadit odpovědnosti, pracnost a časový horizont.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struktura musí pokrývat všechny práce / všechny části projektu.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strukturu není důležitá časová posloupnost.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9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úvod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začnete a v průběhu vytváření projektu v MS Project: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Využijte přípravu z minulých seminářů (Raci matice, logický rámec projektu)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Zaměřte se na všechny činnosti, které jsou potřebné k naplnění jednotlivých fází a celkového cíle projektu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Rekapitulujte členy ve vašem týmu a jejich úkoly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Využijte studijní oporu a tutoriály na YouTube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0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Založení projektu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6172412" cy="5152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Podobné funkce jako MS Excel -&gt; přidávání/odebírání/kopírování sloupců, řádků</a:t>
            </a:r>
          </a:p>
          <a:p>
            <a:pPr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Otevřete si MS Project     Nový projekt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ulož</a:t>
            </a: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ho pod svým vlastním názvem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Koncovka souboru je *.</a:t>
            </a: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      nezapomeňte si ho buď dát na cloud nebo poslat emailem, protože z počítače z učebny pak zmizí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nemáte MS Project na svých soukromých počítačích, tak s tímto programem můžete pracovat na školních počítačích v učebnách.</a:t>
            </a:r>
          </a:p>
          <a:p>
            <a:pPr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E8DCEB6-1A21-00CA-EF33-81DAF6607C43}"/>
              </a:ext>
            </a:extLst>
          </p:cNvPr>
          <p:cNvCxnSpPr>
            <a:cxnSpLocks/>
          </p:cNvCxnSpPr>
          <p:nvPr/>
        </p:nvCxnSpPr>
        <p:spPr>
          <a:xfrm>
            <a:off x="3727368" y="252921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837097" y="379750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A8E549B-1D17-BACD-B960-FEECFD1AA660}"/>
              </a:ext>
            </a:extLst>
          </p:cNvPr>
          <p:cNvCxnSpPr>
            <a:cxnSpLocks/>
          </p:cNvCxnSpPr>
          <p:nvPr/>
        </p:nvCxnSpPr>
        <p:spPr>
          <a:xfrm>
            <a:off x="5807970" y="252921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B4AB2BA5-4D08-4FF3-9273-58306785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95" y="395033"/>
            <a:ext cx="6213459" cy="31603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CE98B0C-2195-47D2-926C-816D6D3B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957" y="3721608"/>
            <a:ext cx="4794626" cy="3089570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653A995-AF8E-4998-8381-DC4D64AFD605}"/>
              </a:ext>
            </a:extLst>
          </p:cNvPr>
          <p:cNvCxnSpPr>
            <a:cxnSpLocks/>
          </p:cNvCxnSpPr>
          <p:nvPr/>
        </p:nvCxnSpPr>
        <p:spPr>
          <a:xfrm flipV="1">
            <a:off x="5660136" y="1275711"/>
            <a:ext cx="2670048" cy="138519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FD4396-5296-4024-9D32-EAB9703783DF}"/>
              </a:ext>
            </a:extLst>
          </p:cNvPr>
          <p:cNvCxnSpPr>
            <a:cxnSpLocks/>
          </p:cNvCxnSpPr>
          <p:nvPr/>
        </p:nvCxnSpPr>
        <p:spPr>
          <a:xfrm>
            <a:off x="1438382" y="2938699"/>
            <a:ext cx="5249575" cy="1925909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5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26E1F-ABB0-78B3-1D4F-013067A72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FC56880-D35E-C7B0-C755-C2860E26B0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103ECF5-F16E-8979-0F0B-B511F01C6259}"/>
              </a:ext>
            </a:extLst>
          </p:cNvPr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Založení projektu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C37DCB1-44A7-40D9-3915-DD855DBDFF14}"/>
              </a:ext>
            </a:extLst>
          </p:cNvPr>
          <p:cNvSpPr txBox="1">
            <a:spLocks/>
          </p:cNvSpPr>
          <p:nvPr/>
        </p:nvSpPr>
        <p:spPr>
          <a:xfrm>
            <a:off x="395536" y="1035616"/>
            <a:ext cx="6172412" cy="5377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formátu data a měny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Otevřete si nový MS Project     Prázdný projekt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  Soubor    Možnosti    Obecné 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nastavit    Formát data    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Nastavte nejdelší variantu 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Stále v Možnostech přejděte na 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záložku Zobrazení 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nastavte měnu v Kč.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záložce 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Ukládání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zadejte </a:t>
            </a: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ukládání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 Vaší potřeby, dále *.</a:t>
            </a:r>
            <a:r>
              <a:rPr lang="cs-CZ" alt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i kam se Vám bude soubor ukládat.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0AC967-81F6-0072-E8B2-FCDB24C10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837" y="81930"/>
            <a:ext cx="5771163" cy="522316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F5F3C2F-1E3C-7ACE-69C8-7C3CB9694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48" y="3271691"/>
            <a:ext cx="5497216" cy="623111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A3D309A-874E-6329-2ADC-2B6B614555C8}"/>
              </a:ext>
            </a:extLst>
          </p:cNvPr>
          <p:cNvCxnSpPr>
            <a:cxnSpLocks/>
          </p:cNvCxnSpPr>
          <p:nvPr/>
        </p:nvCxnSpPr>
        <p:spPr>
          <a:xfrm>
            <a:off x="4788024" y="176248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45B8B697-4709-302E-87F3-EA0866E755C4}"/>
              </a:ext>
            </a:extLst>
          </p:cNvPr>
          <p:cNvCxnSpPr>
            <a:cxnSpLocks/>
          </p:cNvCxnSpPr>
          <p:nvPr/>
        </p:nvCxnSpPr>
        <p:spPr>
          <a:xfrm>
            <a:off x="1929461" y="268914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5E27453-F0DC-C0F4-D46A-CF17CAD022B6}"/>
              </a:ext>
            </a:extLst>
          </p:cNvPr>
          <p:cNvCxnSpPr>
            <a:cxnSpLocks/>
          </p:cNvCxnSpPr>
          <p:nvPr/>
        </p:nvCxnSpPr>
        <p:spPr>
          <a:xfrm>
            <a:off x="3261182" y="268914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9C52664-C3DF-C9C7-2B90-0D9695DBAB5C}"/>
              </a:ext>
            </a:extLst>
          </p:cNvPr>
          <p:cNvCxnSpPr>
            <a:cxnSpLocks/>
          </p:cNvCxnSpPr>
          <p:nvPr/>
        </p:nvCxnSpPr>
        <p:spPr>
          <a:xfrm>
            <a:off x="4968536" y="268914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46C73C8-E7B2-9F8B-56B2-3B1316775FF3}"/>
              </a:ext>
            </a:extLst>
          </p:cNvPr>
          <p:cNvCxnSpPr>
            <a:cxnSpLocks/>
          </p:cNvCxnSpPr>
          <p:nvPr/>
        </p:nvCxnSpPr>
        <p:spPr>
          <a:xfrm>
            <a:off x="2519772" y="3190618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A9A280F-F6A9-A461-161C-0BF400C947E8}"/>
              </a:ext>
            </a:extLst>
          </p:cNvPr>
          <p:cNvCxnSpPr>
            <a:cxnSpLocks/>
          </p:cNvCxnSpPr>
          <p:nvPr/>
        </p:nvCxnSpPr>
        <p:spPr>
          <a:xfrm>
            <a:off x="4621568" y="3190618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C03D9A7-924C-8A95-C92F-61A1383A0F50}"/>
              </a:ext>
            </a:extLst>
          </p:cNvPr>
          <p:cNvCxnSpPr>
            <a:cxnSpLocks/>
          </p:cNvCxnSpPr>
          <p:nvPr/>
        </p:nvCxnSpPr>
        <p:spPr>
          <a:xfrm>
            <a:off x="5486724" y="3378474"/>
            <a:ext cx="810092" cy="317135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>
            <a:extLst>
              <a:ext uri="{FF2B5EF4-FFF2-40B4-BE49-F238E27FC236}">
                <a16:creationId xmlns:a16="http://schemas.microsoft.com/office/drawing/2014/main" id="{C1052211-88BB-FB95-DDE5-C79341441665}"/>
              </a:ext>
            </a:extLst>
          </p:cNvPr>
          <p:cNvSpPr/>
          <p:nvPr/>
        </p:nvSpPr>
        <p:spPr>
          <a:xfrm>
            <a:off x="6417764" y="339213"/>
            <a:ext cx="466437" cy="298096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ECF90E5A-CF8D-B58D-FC5E-AD288E533867}"/>
              </a:ext>
            </a:extLst>
          </p:cNvPr>
          <p:cNvSpPr/>
          <p:nvPr/>
        </p:nvSpPr>
        <p:spPr>
          <a:xfrm>
            <a:off x="7659224" y="1725539"/>
            <a:ext cx="2388094" cy="21409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285D2F9-5069-446C-922C-47E333D3F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743" y="3789317"/>
            <a:ext cx="5299756" cy="2567158"/>
          </a:xfrm>
          <a:prstGeom prst="rect">
            <a:avLst/>
          </a:prstGeom>
        </p:spPr>
      </p:pic>
      <p:cxnSp>
        <p:nvCxnSpPr>
          <p:cNvPr id="18" name="Přímá spojnice se šipkou 19">
            <a:extLst>
              <a:ext uri="{FF2B5EF4-FFF2-40B4-BE49-F238E27FC236}">
                <a16:creationId xmlns:a16="http://schemas.microsoft.com/office/drawing/2014/main" id="{CD2BABD3-5CC2-46DE-A5B9-6A2916988BCF}"/>
              </a:ext>
            </a:extLst>
          </p:cNvPr>
          <p:cNvCxnSpPr>
            <a:cxnSpLocks/>
          </p:cNvCxnSpPr>
          <p:nvPr/>
        </p:nvCxnSpPr>
        <p:spPr>
          <a:xfrm>
            <a:off x="5614591" y="4565954"/>
            <a:ext cx="4621609" cy="680168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15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Založení projektu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7" y="1035615"/>
            <a:ext cx="5638322" cy="5716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pracovní doby a automatické naplánování úkolů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  Soubor     Možnosti     Plán 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kalendáře pro tento projekt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Váš projekt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plánování pro tento projekt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Váš projekt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 vytvořené úkoly      </a:t>
            </a:r>
            <a:r>
              <a:rPr lang="cs-CZ" alt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Automaticky plánované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sjedete dolů níže měl by být všude kde se dá změnit Váš projekt.</a:t>
            </a:r>
          </a:p>
          <a:p>
            <a:pPr>
              <a:defRPr/>
            </a:pPr>
            <a:r>
              <a:rPr lang="pl-PL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máte hotovo, OK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E8DCEB6-1A21-00CA-EF33-81DAF6607C43}"/>
              </a:ext>
            </a:extLst>
          </p:cNvPr>
          <p:cNvCxnSpPr>
            <a:cxnSpLocks/>
          </p:cNvCxnSpPr>
          <p:nvPr/>
        </p:nvCxnSpPr>
        <p:spPr>
          <a:xfrm>
            <a:off x="4491654" y="215354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707255" y="396864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D522A1B-6C5F-D636-5534-FFCEF2AFB743}"/>
              </a:ext>
            </a:extLst>
          </p:cNvPr>
          <p:cNvCxnSpPr>
            <a:cxnSpLocks/>
          </p:cNvCxnSpPr>
          <p:nvPr/>
        </p:nvCxnSpPr>
        <p:spPr>
          <a:xfrm>
            <a:off x="2933784" y="217141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A8E549B-1D17-BACD-B960-FEECFD1AA660}"/>
              </a:ext>
            </a:extLst>
          </p:cNvPr>
          <p:cNvCxnSpPr>
            <a:cxnSpLocks/>
          </p:cNvCxnSpPr>
          <p:nvPr/>
        </p:nvCxnSpPr>
        <p:spPr>
          <a:xfrm>
            <a:off x="707255" y="305634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5B1BF686-C40D-7AB1-7E4D-02578ECFD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836" y="1211837"/>
            <a:ext cx="6576291" cy="5261752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1EC339C-6E79-26C2-F125-39AE481C6E30}"/>
              </a:ext>
            </a:extLst>
          </p:cNvPr>
          <p:cNvSpPr/>
          <p:nvPr/>
        </p:nvSpPr>
        <p:spPr>
          <a:xfrm>
            <a:off x="5669967" y="1931358"/>
            <a:ext cx="466437" cy="222184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0B50967-9B6F-6DCF-1DCE-E9199C52708A}"/>
              </a:ext>
            </a:extLst>
          </p:cNvPr>
          <p:cNvSpPr/>
          <p:nvPr/>
        </p:nvSpPr>
        <p:spPr>
          <a:xfrm>
            <a:off x="7142093" y="1891405"/>
            <a:ext cx="1762210" cy="30480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0C13B34-31C4-E3C4-9DCB-85C7C770F85A}"/>
              </a:ext>
            </a:extLst>
          </p:cNvPr>
          <p:cNvSpPr/>
          <p:nvPr/>
        </p:nvSpPr>
        <p:spPr>
          <a:xfrm>
            <a:off x="7142093" y="4421229"/>
            <a:ext cx="1762210" cy="30480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82AE37-78B9-F01F-F0C2-35930877D37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10048187" y="4291813"/>
            <a:ext cx="294054" cy="27840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0A2C3F5-19D2-8A5A-B013-3CB0AC400229}"/>
              </a:ext>
            </a:extLst>
          </p:cNvPr>
          <p:cNvCxnSpPr>
            <a:cxnSpLocks/>
          </p:cNvCxnSpPr>
          <p:nvPr/>
        </p:nvCxnSpPr>
        <p:spPr>
          <a:xfrm flipH="1" flipV="1">
            <a:off x="8812618" y="3041297"/>
            <a:ext cx="899553" cy="38770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AD14CE7-A5A8-1295-DADD-85D12F98E839}"/>
              </a:ext>
            </a:extLst>
          </p:cNvPr>
          <p:cNvSpPr txBox="1"/>
          <p:nvPr/>
        </p:nvSpPr>
        <p:spPr>
          <a:xfrm>
            <a:off x="9712171" y="3271320"/>
            <a:ext cx="224901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Nastavte vše stejně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5504286-4511-7773-DF92-0AA811423BD8}"/>
              </a:ext>
            </a:extLst>
          </p:cNvPr>
          <p:cNvSpPr txBox="1"/>
          <p:nvPr/>
        </p:nvSpPr>
        <p:spPr>
          <a:xfrm>
            <a:off x="10342241" y="3968647"/>
            <a:ext cx="193288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Nastavte na jméno</a:t>
            </a:r>
          </a:p>
          <a:p>
            <a:r>
              <a:rPr lang="cs-CZ" dirty="0">
                <a:solidFill>
                  <a:srgbClr val="002060"/>
                </a:solidFill>
              </a:rPr>
              <a:t>Vašeho projektu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4BE2CAAE-BA4B-1DA9-9F67-58C51A7F4D54}"/>
              </a:ext>
            </a:extLst>
          </p:cNvPr>
          <p:cNvSpPr/>
          <p:nvPr/>
        </p:nvSpPr>
        <p:spPr>
          <a:xfrm>
            <a:off x="11103939" y="6149339"/>
            <a:ext cx="466437" cy="30480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D7B123DC-F8BD-94C6-32BC-D8BBAE3152CB}"/>
              </a:ext>
            </a:extLst>
          </p:cNvPr>
          <p:cNvCxnSpPr>
            <a:cxnSpLocks/>
          </p:cNvCxnSpPr>
          <p:nvPr/>
        </p:nvCxnSpPr>
        <p:spPr>
          <a:xfrm>
            <a:off x="3505200" y="49198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ál 29">
            <a:extLst>
              <a:ext uri="{FF2B5EF4-FFF2-40B4-BE49-F238E27FC236}">
                <a16:creationId xmlns:a16="http://schemas.microsoft.com/office/drawing/2014/main" id="{8BEF1D48-AEC2-E120-459F-018AF53B7B93}"/>
              </a:ext>
            </a:extLst>
          </p:cNvPr>
          <p:cNvSpPr/>
          <p:nvPr/>
        </p:nvSpPr>
        <p:spPr>
          <a:xfrm>
            <a:off x="7092543" y="4700945"/>
            <a:ext cx="1536566" cy="23666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D4C4200-30AB-C61F-06ED-01115DA0A4C8}"/>
              </a:ext>
            </a:extLst>
          </p:cNvPr>
          <p:cNvCxnSpPr>
            <a:cxnSpLocks/>
          </p:cNvCxnSpPr>
          <p:nvPr/>
        </p:nvCxnSpPr>
        <p:spPr>
          <a:xfrm flipV="1">
            <a:off x="2565184" y="2196205"/>
            <a:ext cx="6911325" cy="1374838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6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5818833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způsobu plánování projektu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se může plánovat buď od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Datumu zahájení projektu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od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Datumu dokončení projektu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</a:t>
            </a: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zvolte datum zahájení / ukončení projektu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Záleží na Vás, co si zvolíte, program pak bude sám plánovat všechny vaše aktivity buď dopředu nebo zpětně.</a:t>
            </a:r>
          </a:p>
          <a:p>
            <a:pPr>
              <a:defRPr/>
            </a:pP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těchto příkladech budeme pracovat s Datumem zahájení projektu</a:t>
            </a:r>
          </a:p>
          <a:p>
            <a:pPr>
              <a:defRPr/>
            </a:pP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OK a uložit!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457679" y="237674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D1FB169-26C8-4E72-6896-4F51AC2C3845}"/>
              </a:ext>
            </a:extLst>
          </p:cNvPr>
          <p:cNvCxnSpPr>
            <a:cxnSpLocks/>
          </p:cNvCxnSpPr>
          <p:nvPr/>
        </p:nvCxnSpPr>
        <p:spPr>
          <a:xfrm>
            <a:off x="422169" y="321320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49A24C4-0845-692C-2026-E80B891A6496}"/>
              </a:ext>
            </a:extLst>
          </p:cNvPr>
          <p:cNvCxnSpPr>
            <a:cxnSpLocks/>
          </p:cNvCxnSpPr>
          <p:nvPr/>
        </p:nvCxnSpPr>
        <p:spPr>
          <a:xfrm>
            <a:off x="2518780" y="359594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A814E5B-6BE1-3525-63B9-CC8A1B0C30E3}"/>
              </a:ext>
            </a:extLst>
          </p:cNvPr>
          <p:cNvCxnSpPr>
            <a:cxnSpLocks/>
          </p:cNvCxnSpPr>
          <p:nvPr/>
        </p:nvCxnSpPr>
        <p:spPr>
          <a:xfrm>
            <a:off x="1486591" y="402319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E1AD1E5E-CE9F-3EED-587F-4A80E2FC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8" y="1788407"/>
            <a:ext cx="6049219" cy="4134427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29D08C0-6274-876C-5205-0C18D3687B36}"/>
              </a:ext>
            </a:extLst>
          </p:cNvPr>
          <p:cNvCxnSpPr/>
          <p:nvPr/>
        </p:nvCxnSpPr>
        <p:spPr>
          <a:xfrm flipH="1">
            <a:off x="8649388" y="1964563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051785A-D430-14ED-C470-B5F96BC82956}"/>
              </a:ext>
            </a:extLst>
          </p:cNvPr>
          <p:cNvCxnSpPr/>
          <p:nvPr/>
        </p:nvCxnSpPr>
        <p:spPr>
          <a:xfrm flipH="1">
            <a:off x="8649388" y="2572370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B414C6E-9F84-3E8D-2009-718D5A3A22F6}"/>
              </a:ext>
            </a:extLst>
          </p:cNvPr>
          <p:cNvCxnSpPr>
            <a:cxnSpLocks/>
          </p:cNvCxnSpPr>
          <p:nvPr/>
        </p:nvCxnSpPr>
        <p:spPr>
          <a:xfrm>
            <a:off x="10859928" y="5202315"/>
            <a:ext cx="0" cy="48850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4497D97D-68C9-6C6F-C621-0FF7445D715C}"/>
              </a:ext>
            </a:extLst>
          </p:cNvPr>
          <p:cNvSpPr/>
          <p:nvPr/>
        </p:nvSpPr>
        <p:spPr>
          <a:xfrm>
            <a:off x="5734974" y="2108929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A7378FC-9306-9630-9CD7-34A7AB3392BA}"/>
              </a:ext>
            </a:extLst>
          </p:cNvPr>
          <p:cNvSpPr/>
          <p:nvPr/>
        </p:nvSpPr>
        <p:spPr>
          <a:xfrm>
            <a:off x="5734974" y="2636285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6AB61B48-2776-E2D6-0024-4A5B67A3916D}"/>
              </a:ext>
            </a:extLst>
          </p:cNvPr>
          <p:cNvSpPr/>
          <p:nvPr/>
        </p:nvSpPr>
        <p:spPr>
          <a:xfrm>
            <a:off x="10051164" y="5621395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82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5614</TotalTime>
  <Words>1579</Words>
  <Application>Microsoft Office PowerPoint</Application>
  <PresentationFormat>Widescreen</PresentationFormat>
  <Paragraphs>338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Harmonogram projektu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student</cp:lastModifiedBy>
  <cp:revision>309</cp:revision>
  <dcterms:created xsi:type="dcterms:W3CDTF">2022-09-20T14:18:12Z</dcterms:created>
  <dcterms:modified xsi:type="dcterms:W3CDTF">2024-10-29T10:29:43Z</dcterms:modified>
</cp:coreProperties>
</file>