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321" r:id="rId3"/>
    <p:sldId id="346" r:id="rId4"/>
    <p:sldId id="444" r:id="rId5"/>
    <p:sldId id="445" r:id="rId6"/>
    <p:sldId id="446" r:id="rId7"/>
    <p:sldId id="373" r:id="rId8"/>
    <p:sldId id="389" r:id="rId9"/>
    <p:sldId id="390" r:id="rId10"/>
    <p:sldId id="439" r:id="rId11"/>
    <p:sldId id="391" r:id="rId12"/>
    <p:sldId id="405" r:id="rId13"/>
    <p:sldId id="406" r:id="rId14"/>
    <p:sldId id="407" r:id="rId15"/>
    <p:sldId id="408" r:id="rId16"/>
    <p:sldId id="410" r:id="rId17"/>
    <p:sldId id="411" r:id="rId18"/>
    <p:sldId id="412" r:id="rId19"/>
    <p:sldId id="443" r:id="rId20"/>
    <p:sldId id="34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80" d="100"/>
          <a:sy n="80" d="100"/>
        </p:scale>
        <p:origin x="69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verandsmart.cz/wp-content/uploads/analyza-rizik.gif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</a:t>
            </a:r>
            <a:r>
              <a:rPr lang="en-GB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rizika</a:t>
            </a:r>
            <a:r>
              <a:rPr lang="en-GB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40" y="3888419"/>
            <a:ext cx="5844520" cy="18465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200" dirty="0">
                <a:solidFill>
                  <a:srgbClr val="FFFFFF"/>
                </a:solidFill>
              </a:rPr>
              <a:t>Bod 4.</a:t>
            </a:r>
            <a:r>
              <a:rPr lang="en-GB" sz="2200" dirty="0">
                <a:solidFill>
                  <a:srgbClr val="FFFFFF"/>
                </a:solidFill>
              </a:rPr>
              <a:t> </a:t>
            </a:r>
            <a:r>
              <a:rPr lang="cs-CZ" sz="2200" dirty="0">
                <a:solidFill>
                  <a:srgbClr val="FFFFFF"/>
                </a:solidFill>
              </a:rPr>
              <a:t>šablony projektu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33C6216D-F9E3-36DA-8B6E-02E3B3BAA552}"/>
              </a:ext>
            </a:extLst>
          </p:cNvPr>
          <p:cNvSpPr txBox="1">
            <a:spLocks/>
          </p:cNvSpPr>
          <p:nvPr/>
        </p:nvSpPr>
        <p:spPr>
          <a:xfrm>
            <a:off x="8312728" y="4193309"/>
            <a:ext cx="3641064" cy="2308033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</a:t>
            </a: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9173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Část Tvorba tabulky – metoda RIPRAN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(Risk Project Analysis)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AA715FD-CD1D-40CD-87CF-D64A5DF38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269" y="1155607"/>
            <a:ext cx="6506950" cy="71120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FFC91EFB-4E5F-46CE-9992-642623077016}"/>
              </a:ext>
            </a:extLst>
          </p:cNvPr>
          <p:cNvSpPr txBox="1">
            <a:spLocks/>
          </p:cNvSpPr>
          <p:nvPr/>
        </p:nvSpPr>
        <p:spPr>
          <a:xfrm>
            <a:off x="395535" y="1866807"/>
            <a:ext cx="10639408" cy="4855726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Vytvořme excelovou tabulku která bude obsahovat: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Pořadové číslo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Aktivum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Hrozbu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Pravděpodobnost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Zranitelnost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Riziko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Opatření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Vytvořte min 5 hrozeb (může být pro stejná aktiva)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Tučně + žlutě zvýrazněte významné hrozby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Tabulku vložte do projektu (jako obrázek)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11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Hrozba (Thread)</a:t>
            </a:r>
          </a:p>
          <a:p>
            <a:pPr>
              <a:defRPr/>
            </a:pPr>
            <a:r>
              <a:rPr lang="pt-BR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Nebezpečí, které hrozí a které je příčinou zhoubných následků a potíží v projektu. (Např. silná vichřice, nedostatečná půjčka, námraza, devalvace měny, stávka, výpověď vedoucího projektu, špatná subdodávka pro projekt, ...).</a:t>
            </a:r>
          </a:p>
          <a:p>
            <a:pPr marL="0" indent="0">
              <a:buNone/>
              <a:defRPr/>
            </a:pP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 (Scenario)</a:t>
            </a:r>
          </a:p>
          <a:p>
            <a:pPr>
              <a:defRPr/>
            </a:pPr>
            <a:r>
              <a:rPr lang="pt-BR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Děj, který předpokládáme v projektu jako následek výskytu hrozby. (Např. Nedostaneme půjčku - nebudeme mít pro projekt finanční krytí).</a:t>
            </a:r>
          </a:p>
          <a:p>
            <a:pPr marL="0" indent="0">
              <a:buNone/>
              <a:defRPr/>
            </a:pP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Ztráta (Loss)</a:t>
            </a:r>
          </a:p>
          <a:p>
            <a:pPr>
              <a:defRPr/>
            </a:pPr>
            <a:r>
              <a:rPr lang="pt-BR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Ztráta vzniklá realizací scénáře. Vyjádřená v peněžních jednotkách (ale můžeme i jinak, velikostí časového zpoždění, ztráty na životech pracovníků, apod.). </a:t>
            </a:r>
          </a:p>
          <a:p>
            <a:pPr marL="0" indent="0">
              <a:buNone/>
              <a:defRPr/>
            </a:pPr>
            <a:endParaRPr lang="pt-BR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93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pt-BR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 (Probability)</a:t>
            </a:r>
          </a:p>
          <a:p>
            <a:pPr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 vztahujeme k době trvání projektu - kdy se cítíme, být ohroženi hrozbou. </a:t>
            </a:r>
          </a:p>
          <a:p>
            <a:pPr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hrozbě s určitou pravděpodobností je přiřazen scénář s určitou pravděpodobností. </a:t>
            </a:r>
          </a:p>
          <a:p>
            <a:pPr marL="0" indent="0">
              <a:buNone/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 jevy jsou na sobě nezávislé. </a:t>
            </a:r>
          </a:p>
          <a:p>
            <a:pPr marL="0" indent="0">
              <a:buNone/>
              <a:defRPr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pt-BR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</a:t>
            </a:r>
          </a:p>
          <a:p>
            <a:pPr marL="0" indent="0">
              <a:buNone/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Jestliže pravděpodobnost vichřice je 0,03 a pravděpodobnost, že když přijde vichřice a povalí stavební jeřáb, je 0,7, pak výsledná pravděpodobnost je 0,03 x 0,7 = 0,021</a:t>
            </a:r>
          </a:p>
          <a:p>
            <a:pPr marL="0" indent="0">
              <a:buNone/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Např. pro silnou vichřici o síle 11 stupňů v naší zeměpisné š. a d. je pravděpodobnost v průběhu jednoho roku 0,01 (0,01x0,7= 0,007), ale pro dobu 100 roků je to hodnota 0,63 (0,63x0,7=0,441)</a:t>
            </a:r>
          </a:p>
          <a:p>
            <a:pPr marL="0" indent="0">
              <a:buNone/>
              <a:defRPr/>
            </a:pPr>
            <a:r>
              <a:rPr lang="pt-BR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Např. kladení kabelů má proběhnout od 1. března do 25; března, jaká je pravděpodobnost přízemních mrazíků v tomto časovém období?</a:t>
            </a:r>
          </a:p>
          <a:p>
            <a:pPr marL="0" indent="0">
              <a:buNone/>
              <a:defRPr/>
            </a:pPr>
            <a:r>
              <a:rPr lang="pt-BR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Pravděpodobnost realizace scénáře je vyjádřená v intervalu &lt; 0,1&gt; (od 0 do 100%)</a:t>
            </a:r>
          </a:p>
          <a:p>
            <a:pPr>
              <a:defRPr/>
            </a:pP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515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proces analýzy rizik dle této metody se skládá ze čtyř základních kroků:</a:t>
            </a:r>
          </a:p>
          <a:p>
            <a:pPr marL="0" indent="0">
              <a:buNone/>
              <a:defRPr/>
            </a:pPr>
            <a:endParaRPr lang="pt-BR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Identifikace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hrozby</a:t>
            </a: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</a:t>
            </a:r>
          </a:p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Kvantifikace rizik projektu</a:t>
            </a:r>
          </a:p>
          <a:p>
            <a:pPr marL="0" indent="0">
              <a:buNone/>
              <a:defRPr/>
            </a:pP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Reakce na rizika projektu</a:t>
            </a:r>
          </a:p>
          <a:p>
            <a:pPr marL="514350" indent="-514350">
              <a:buAutoNum type="arabicPeriod" startAt="4"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Celkové posouzení rizik projektu.</a:t>
            </a: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 startAt="4"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Otevřete si nový excel soubor – budeme tvořit tabulku</a:t>
            </a:r>
            <a:endParaRPr lang="pt-BR" altLang="cs-CZ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50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9385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-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626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</a:t>
            </a: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hrozby</a:t>
            </a: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projektu</a:t>
            </a: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identifikaci 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hrozeb</a:t>
            </a: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sestavením seznamu, nejlépe ve formě tabulky.</a:t>
            </a:r>
          </a:p>
          <a:p>
            <a:pPr marL="0" indent="0">
              <a:buNone/>
              <a:defRPr/>
            </a:pPr>
            <a:endParaRPr lang="pt-BR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pt-BR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HROZBA →SCÉNÁŘ </a:t>
            </a: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k hrozbě hledáme možné následky</a:t>
            </a: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se může přihodit v projektu nepříznivého, když…?</a:t>
            </a: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SCÉNÁŘ→ HROZBA </a:t>
            </a: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ke scénáři hledáme jeho příčinu</a:t>
            </a:r>
          </a:p>
          <a:p>
            <a:pPr marL="0" indent="0">
              <a:buNone/>
              <a:defRPr/>
            </a:pP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může být příčinou, že 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něco</a:t>
            </a:r>
            <a:r>
              <a:rPr lang="pt-BR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nepříznivého v projektu nastane?</a:t>
            </a: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min. 2 hrozby a zapište do tabulky viz. vzor</a:t>
            </a:r>
          </a:p>
          <a:p>
            <a:pPr marL="0" indent="0">
              <a:buNone/>
              <a:defRPr/>
            </a:pPr>
            <a:endParaRPr lang="en-GB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70EC3B5-C9A3-913D-8C58-55BC3ED035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720" y="2071993"/>
            <a:ext cx="7719300" cy="176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518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5058207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Kvantifikace rizik projektu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Tabulka, sestavená v prvním kroku se rozšíří o pravděpodobnost výskytu scénáře, hodnotu dopadu scénáře na projekt a výslednou hodnotu rizika v Kč, která se vypočte: 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rizika = pravděpodobnost scénáře * hodnota dopadu </a:t>
            </a:r>
          </a:p>
          <a:p>
            <a:pPr marL="0" indent="0">
              <a:buNone/>
              <a:defRPr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umožňuje i verbální kvantifikaci, kdy se využívá slovní hodnocení např.  </a:t>
            </a:r>
          </a:p>
          <a:p>
            <a:pPr marL="0" indent="0">
              <a:buNone/>
              <a:defRPr/>
            </a:pPr>
            <a:endParaRPr kumimoji="0" lang="cs-CZ" altLang="cs-CZ" sz="16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819A725-0442-9182-2A69-EE5C22CA96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3743" y="1594185"/>
            <a:ext cx="6738257" cy="235804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BEA2B27C-F1E3-B18E-8D2C-4C7CB56B25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020" y="5042065"/>
            <a:ext cx="4499238" cy="85351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C7E63FB-9CD3-BBCA-F173-E0BE6F949B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6013" y="4068023"/>
            <a:ext cx="4763210" cy="2801598"/>
          </a:xfrm>
          <a:prstGeom prst="rect">
            <a:avLst/>
          </a:prstGeom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3ECB70F0-4716-CE26-7238-697A465B1224}"/>
              </a:ext>
            </a:extLst>
          </p:cNvPr>
          <p:cNvCxnSpPr/>
          <p:nvPr/>
        </p:nvCxnSpPr>
        <p:spPr>
          <a:xfrm>
            <a:off x="2519772" y="4539343"/>
            <a:ext cx="2933971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2625EA44-8A80-6230-2F59-79AEEC06C92A}"/>
              </a:ext>
            </a:extLst>
          </p:cNvPr>
          <p:cNvSpPr/>
          <p:nvPr/>
        </p:nvSpPr>
        <p:spPr>
          <a:xfrm>
            <a:off x="395535" y="444714"/>
            <a:ext cx="9385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-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90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626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Reakce na rizika projektu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Sestavují se opatření, která mají snížit hodnotu rizika na akceptovatelnou úroveň.</a:t>
            </a: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Doplňte další sloupce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F5B439AD-E1B6-1FA8-7D00-5E5D202F23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376" y="2607013"/>
            <a:ext cx="9693248" cy="3372935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216AE3B-DBDB-E1B2-8F2E-5DC868265799}"/>
              </a:ext>
            </a:extLst>
          </p:cNvPr>
          <p:cNvSpPr/>
          <p:nvPr/>
        </p:nvSpPr>
        <p:spPr>
          <a:xfrm>
            <a:off x="395535" y="444714"/>
            <a:ext cx="9385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-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433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Celkové posouzení rizik projektu</a:t>
            </a: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Posoudí se celková hodnota rizik a vyhodnotí se, jak vysoce je projekt rizikový a zda je možno pokračovat v jeho realizaci bez zvláštních opatření. </a:t>
            </a:r>
          </a:p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Pracujeme s podrobným rozborem hrozeb, scénářů, hodnot pravděpodobnosti a hodnot dopadů.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7B8390D-6A10-B645-CB4F-EDDB9E944AE1}"/>
              </a:ext>
            </a:extLst>
          </p:cNvPr>
          <p:cNvSpPr/>
          <p:nvPr/>
        </p:nvSpPr>
        <p:spPr>
          <a:xfrm>
            <a:off x="395535" y="444714"/>
            <a:ext cx="9385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- </a:t>
            </a:r>
            <a:r>
              <a:rPr lang="sv-S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RIPRAN (Risk Project Analysis)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281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ve skupinách – bod 4.1 šablony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12379" y="1072561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Tabulka zahrnující všechny 4 kroky.</a:t>
            </a:r>
          </a:p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Vámi vytvořenou tabulku vložte do Word šablony Vašeho projektu.</a:t>
            </a:r>
            <a:endParaRPr kumimoji="0" lang="en-GB" altLang="cs-CZ" sz="1800" b="1" i="0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A55F81A-696B-1092-819F-02FD3D94F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36" y="1645896"/>
            <a:ext cx="11717528" cy="4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74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204722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708080"/>
            <a:ext cx="10639408" cy="747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Máme pravděpodobnost + hodnotu rizika, sestavme rozpočet(excel tabulka) na rizika a vložme ho do projektu.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A058FA9-D13E-44F7-9B66-C3946F6934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23" y="1164074"/>
            <a:ext cx="3974838" cy="421986"/>
          </a:xfrm>
          <a:prstGeom prst="rect">
            <a:avLst/>
          </a:prstGeom>
        </p:spPr>
      </p:pic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6159290-E0C3-47F6-B912-83DE6B458290}"/>
              </a:ext>
            </a:extLst>
          </p:cNvPr>
          <p:cNvSpPr txBox="1">
            <a:spLocks/>
          </p:cNvSpPr>
          <p:nvPr/>
        </p:nvSpPr>
        <p:spPr>
          <a:xfrm>
            <a:off x="395536" y="2662627"/>
            <a:ext cx="10639408" cy="486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Tím bychom měli mít splněné všechny body projektu kromě: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02DB81B-9B3F-4B4B-9562-636AF2008B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760" y="3934985"/>
            <a:ext cx="6561001" cy="1356681"/>
          </a:xfrm>
          <a:prstGeom prst="rect">
            <a:avLst/>
          </a:prstGeom>
        </p:spPr>
      </p:pic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6CFACE0A-F099-446D-8A16-AF54D9CD0EAB}"/>
              </a:ext>
            </a:extLst>
          </p:cNvPr>
          <p:cNvSpPr txBox="1">
            <a:spLocks/>
          </p:cNvSpPr>
          <p:nvPr/>
        </p:nvSpPr>
        <p:spPr>
          <a:xfrm>
            <a:off x="522536" y="4804693"/>
            <a:ext cx="10639408" cy="4869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7DF5D370-910E-4052-BF64-51CE9FCAC703}"/>
              </a:ext>
            </a:extLst>
          </p:cNvPr>
          <p:cNvSpPr txBox="1">
            <a:spLocks/>
          </p:cNvSpPr>
          <p:nvPr/>
        </p:nvSpPr>
        <p:spPr>
          <a:xfrm>
            <a:off x="522536" y="5509160"/>
            <a:ext cx="10831264" cy="79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2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D796A0B-E34E-3376-896C-5D298EB40325}"/>
              </a:ext>
            </a:extLst>
          </p:cNvPr>
          <p:cNvSpPr/>
          <p:nvPr/>
        </p:nvSpPr>
        <p:spPr>
          <a:xfrm>
            <a:off x="395535" y="444714"/>
            <a:ext cx="87207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ve skupinách – bod 3.2.4. šablony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E47EC9D-5006-17C9-9F66-C212471B07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760" y="3205806"/>
            <a:ext cx="5700254" cy="72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34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endParaRPr kumimoji="0" lang="cs-CZ" altLang="cs-CZ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 Project a n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áklady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 mezi rizikem a hrozbou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metoda RIPRAN a jak se používá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0E16316-32B5-6B3B-4B5C-C1EF1CAC5F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46" y="4991757"/>
            <a:ext cx="6142252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3.3 Návratnost investic a bod 5. Závěr - vyhodnocení a souhrn hlavních poznatků projektu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MS Project a náklady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Zobrazení nákladů v MS Project a jejich nakopírování do Vaší šablony ve Wordu do bodu 3.2.1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Sestava – Nová Sestava</a:t>
            </a: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E079391-5BDE-D8BF-7FC3-9D93C2F05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568" y="3143319"/>
            <a:ext cx="5760720" cy="267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EF8D01-5DEC-D67E-DFEB-C82656E14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FA82F58-DC7D-1804-B8AC-D304F2EF6B79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E63F49C-0128-90BC-5B2C-4A8A86440AD1}"/>
              </a:ext>
            </a:extLst>
          </p:cNvPr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A2B5979-5688-DE45-607E-4915AADB5C9D}"/>
              </a:ext>
            </a:extLst>
          </p:cNvPr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Zobrazení nákladů v MS Project a jejich nakopírování do Vaší šablony ve Wordu do bodu 3.2.1</a:t>
            </a:r>
          </a:p>
          <a:p>
            <a:pPr marL="0" indent="0">
              <a:buNone/>
              <a:defRPr/>
            </a:pP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Kliknu do tabulky a 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Vyberu:</a:t>
            </a:r>
          </a:p>
          <a:p>
            <a:pPr marL="0" indent="0">
              <a:buNone/>
              <a:defRPr/>
            </a:pP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Číslo</a:t>
            </a: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osnovy</a:t>
            </a: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Náklady</a:t>
            </a: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582A64-B17E-65CA-BD06-5E0C3D17F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6614" y="1635500"/>
            <a:ext cx="5760720" cy="227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78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B3538C-E331-444A-3B1D-EFCFF66AFF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F2ADFA00-93C4-7050-7B16-B557EF2927BB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3BA082F-5FDC-C96A-5FB8-4DE583B8143B}"/>
              </a:ext>
            </a:extLst>
          </p:cNvPr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19EF45E-9935-3841-926F-524989119310}"/>
              </a:ext>
            </a:extLst>
          </p:cNvPr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Zobrazení nákladů v MS Project a jejich nakopírování do Vaší šablony ve Wordu do bodu 3.2.1</a:t>
            </a:r>
          </a:p>
          <a:p>
            <a:pPr marL="0" indent="0">
              <a:buNone/>
              <a:defRPr/>
            </a:pP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Nastavím tabulku takto:</a:t>
            </a: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E4CC9C4-479A-B3A9-A957-C81BD1C85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0631" y="2974225"/>
            <a:ext cx="5760720" cy="176403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1FA6A9C-5DFE-56E9-C083-E2F97F1BCC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9091" y="2484640"/>
            <a:ext cx="3893358" cy="404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5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C2BC0E-3889-DF16-5A5A-20767D8AD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78A7783-3070-2246-85D8-8CBD58211214}"/>
              </a:ext>
            </a:extLst>
          </p:cNvPr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4F8E54C-21A0-F5A5-0982-D4ED0C08547E}"/>
              </a:ext>
            </a:extLst>
          </p:cNvPr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CD812DD3-BA35-779E-CF57-01EDEFF83CB7}"/>
              </a:ext>
            </a:extLst>
          </p:cNvPr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Zobrazení nákladů v MS Project a jejich nakopírování do Vaší šablony ve Wordu do bodu 3.2.1</a:t>
            </a:r>
          </a:p>
          <a:p>
            <a:pPr marL="0" indent="0">
              <a:buNone/>
              <a:defRPr/>
            </a:pP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Finální tabulka</a:t>
            </a:r>
          </a:p>
          <a:p>
            <a:pPr marL="0" indent="0">
              <a:buNone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Export </a:t>
            </a: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tabulky</a:t>
            </a: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Wordu:</a:t>
            </a: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Označím</a:t>
            </a: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tabulku</a:t>
            </a: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zkopíruji</a:t>
            </a: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endParaRPr kumimoji="0" lang="cs-CZ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kumimoji="0" lang="en-GB" altLang="cs-CZ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vložim</a:t>
            </a: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Wordu.</a:t>
            </a:r>
            <a:r>
              <a:rPr kumimoji="0" lang="en-GB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  <a:defRPr/>
            </a:pP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CCC9A72-AEFA-86D8-E94D-95BD73023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131" y="1973204"/>
            <a:ext cx="5760720" cy="422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4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</a:t>
            </a:r>
            <a:r>
              <a:rPr lang="cs-CZ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RIPRAN - Jak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Váš výstup bude vypadat ...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5"/>
            <a:ext cx="9845744" cy="51692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E4A2622-6A3B-1BBE-5CF9-1F6115948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59" y="1973363"/>
            <a:ext cx="11284331" cy="398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9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Základní pojmy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2417"/>
            <a:ext cx="9845744" cy="5524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aktivum (</a:t>
            </a:r>
            <a:r>
              <a:rPr lang="cs-CZ" alt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vše co má pro společnost (projekt) nějakou hodnotu a mělo by být odpovídajícím způsobem chráněno,</a:t>
            </a: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hrozba (</a:t>
            </a:r>
            <a:r>
              <a:rPr lang="cs-CZ" alt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threat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jakákoliv událost, která může způsobit narušení dostupnosti aktiva</a:t>
            </a: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zranitelnost (vulnerability)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slabina, která může být zneužita hrozbou. </a:t>
            </a: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pravděpodobnost, že hrozba zneužije zranitelnost a způsobí narušení dostupnosti aktiva</a:t>
            </a: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opatření (</a:t>
            </a:r>
            <a:r>
              <a:rPr lang="cs-CZ" alt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countermeasure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opatření, které snižuje zranitelnost a chrání aktivum před danou hrozbou.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102BD87-D982-00F5-4746-CC060B2DF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163" y="1155607"/>
            <a:ext cx="650695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71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Riziko nebo hrozba?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640150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často dochází ke ztotožnění pojmu riziko a hrozba.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Hrozba může být zdrojem pro jedno nebo více rizik a hrozba sama o sobě riziko nepředstavuje.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 descr="Analýza rizik">
            <a:hlinkClick r:id="rId3"/>
            <a:extLst>
              <a:ext uri="{FF2B5EF4-FFF2-40B4-BE49-F238E27FC236}">
                <a16:creationId xmlns:a16="http://schemas.microsoft.com/office/drawing/2014/main" id="{A49C17D4-03D1-2218-27DA-679C7ECEBAD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97040" y="1859280"/>
            <a:ext cx="5374553" cy="368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418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5457</TotalTime>
  <Words>1070</Words>
  <Application>Microsoft Office PowerPoint</Application>
  <PresentationFormat>Širokoúhlá obrazovka</PresentationFormat>
  <Paragraphs>168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Hlavní rizika projektu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Lucie Reczkova (Researcher)</cp:lastModifiedBy>
  <cp:revision>289</cp:revision>
  <dcterms:created xsi:type="dcterms:W3CDTF">2022-09-20T14:18:12Z</dcterms:created>
  <dcterms:modified xsi:type="dcterms:W3CDTF">2024-11-26T12:03:32Z</dcterms:modified>
</cp:coreProperties>
</file>