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 id="259" r:id="rId7"/>
    <p:sldId id="265" r:id="rId8"/>
    <p:sldId id="263" r:id="rId9"/>
    <p:sldId id="264" r:id="rId10"/>
    <p:sldId id="262"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99612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14648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203374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283157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210282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5C1A296-5DD3-490B-A201-E140B27B3935}" type="datetimeFigureOut">
              <a:rPr lang="cs-CZ" smtClean="0"/>
              <a:t>27. 11. 2023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169724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5C1A296-5DD3-490B-A201-E140B27B3935}" type="datetimeFigureOut">
              <a:rPr lang="cs-CZ" smtClean="0"/>
              <a:t>27. 11. 2023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151384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5C1A296-5DD3-490B-A201-E140B27B3935}" type="datetimeFigureOut">
              <a:rPr lang="cs-CZ" smtClean="0"/>
              <a:t>27. 11. 2023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280827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C1A296-5DD3-490B-A201-E140B27B3935}" type="datetimeFigureOut">
              <a:rPr lang="cs-CZ" smtClean="0"/>
              <a:t>27. 11. 2023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370810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5C1A296-5DD3-490B-A201-E140B27B3935}" type="datetimeFigureOut">
              <a:rPr lang="cs-CZ" smtClean="0"/>
              <a:t>27. 11. 2023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1606505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5C1A296-5DD3-490B-A201-E140B27B3935}" type="datetimeFigureOut">
              <a:rPr lang="cs-CZ" smtClean="0"/>
              <a:t>27. 11. 2023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1BF29DB-0A61-4EE6-A28E-F3EE24E36F83}" type="slidenum">
              <a:rPr lang="cs-CZ" smtClean="0"/>
              <a:t>‹#›</a:t>
            </a:fld>
            <a:endParaRPr lang="cs-CZ"/>
          </a:p>
        </p:txBody>
      </p:sp>
    </p:spTree>
    <p:extLst>
      <p:ext uri="{BB962C8B-B14F-4D97-AF65-F5344CB8AC3E}">
        <p14:creationId xmlns:p14="http://schemas.microsoft.com/office/powerpoint/2010/main" val="35605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1A296-5DD3-490B-A201-E140B27B3935}" type="datetimeFigureOut">
              <a:rPr lang="cs-CZ" smtClean="0"/>
              <a:t>27. 11. 2023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F29DB-0A61-4EE6-A28E-F3EE24E36F83}" type="slidenum">
              <a:rPr lang="cs-CZ" smtClean="0"/>
              <a:t>‹#›</a:t>
            </a:fld>
            <a:endParaRPr lang="cs-CZ"/>
          </a:p>
        </p:txBody>
      </p:sp>
    </p:spTree>
    <p:extLst>
      <p:ext uri="{BB962C8B-B14F-4D97-AF65-F5344CB8AC3E}">
        <p14:creationId xmlns:p14="http://schemas.microsoft.com/office/powerpoint/2010/main" val="197400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Projekty a příspěvková organizace</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33140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77522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představují pro PO projekty?</a:t>
            </a:r>
            <a:endParaRPr lang="cs-CZ" dirty="0"/>
          </a:p>
        </p:txBody>
      </p:sp>
      <p:sp>
        <p:nvSpPr>
          <p:cNvPr id="3" name="Zástupný symbol pro obsah 2"/>
          <p:cNvSpPr>
            <a:spLocks noGrp="1"/>
          </p:cNvSpPr>
          <p:nvPr>
            <p:ph idx="1"/>
          </p:nvPr>
        </p:nvSpPr>
        <p:spPr/>
        <p:txBody>
          <a:bodyPr/>
          <a:lstStyle/>
          <a:p>
            <a:r>
              <a:rPr lang="cs-CZ" dirty="0" smtClean="0"/>
              <a:t>Možnost dalšího financování</a:t>
            </a:r>
          </a:p>
          <a:p>
            <a:r>
              <a:rPr lang="cs-CZ" dirty="0" smtClean="0"/>
              <a:t>Rozvoj aktivit</a:t>
            </a:r>
          </a:p>
          <a:p>
            <a:r>
              <a:rPr lang="cs-CZ" dirty="0" smtClean="0"/>
              <a:t>….</a:t>
            </a:r>
            <a:endParaRPr lang="cs-CZ" dirty="0"/>
          </a:p>
        </p:txBody>
      </p:sp>
      <p:pic>
        <p:nvPicPr>
          <p:cNvPr id="4" name="Picture 2" descr="Projektové řízení">
            <a:extLst>
              <a:ext uri="{FF2B5EF4-FFF2-40B4-BE49-F238E27FC236}">
                <a16:creationId xmlns="" xmlns:a16="http://schemas.microsoft.com/office/drawing/2014/main" xmlns:lc="http://schemas.openxmlformats.org/drawingml/2006/lockedCanvas" id="{0BA8BB73-A8DC-45F3-AAF8-B168F6CBD110}"/>
              </a:ext>
            </a:extLst>
          </p:cNvPr>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0697" y="2303872"/>
            <a:ext cx="4388216" cy="3074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22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Jaké typy projektů se vyskytují v PO?</a:t>
            </a:r>
            <a:endParaRPr lang="cs-CZ" dirty="0"/>
          </a:p>
        </p:txBody>
      </p:sp>
      <p:sp>
        <p:nvSpPr>
          <p:cNvPr id="3" name="Zástupný symbol pro obsah 2"/>
          <p:cNvSpPr>
            <a:spLocks noGrp="1"/>
          </p:cNvSpPr>
          <p:nvPr>
            <p:ph idx="1"/>
          </p:nvPr>
        </p:nvSpPr>
        <p:spPr/>
        <p:txBody>
          <a:bodyPr/>
          <a:lstStyle/>
          <a:p>
            <a:r>
              <a:rPr lang="cs-CZ" dirty="0" smtClean="0"/>
              <a:t>Investiční (stavební, nestavební)</a:t>
            </a:r>
          </a:p>
          <a:p>
            <a:r>
              <a:rPr lang="cs-CZ" dirty="0" smtClean="0"/>
              <a:t>Neinvestiční</a:t>
            </a:r>
            <a:endParaRPr lang="cs-CZ" dirty="0"/>
          </a:p>
        </p:txBody>
      </p:sp>
    </p:spTree>
    <p:extLst>
      <p:ext uri="{BB962C8B-B14F-4D97-AF65-F5344CB8AC3E}">
        <p14:creationId xmlns:p14="http://schemas.microsoft.com/office/powerpoint/2010/main" val="994981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musí splnit PO?</a:t>
            </a:r>
            <a:endParaRPr lang="cs-CZ" dirty="0"/>
          </a:p>
        </p:txBody>
      </p:sp>
      <p:sp>
        <p:nvSpPr>
          <p:cNvPr id="5" name="Zástupný symbol pro obsah 4"/>
          <p:cNvSpPr>
            <a:spLocks noGrp="1"/>
          </p:cNvSpPr>
          <p:nvPr>
            <p:ph idx="1"/>
          </p:nvPr>
        </p:nvSpPr>
        <p:spPr/>
        <p:txBody>
          <a:bodyPr/>
          <a:lstStyle/>
          <a:p>
            <a:r>
              <a:rPr lang="cs-CZ" dirty="0" smtClean="0"/>
              <a:t>Musí o tom vědět zřizovatel?</a:t>
            </a:r>
          </a:p>
          <a:p>
            <a:r>
              <a:rPr lang="cs-CZ" dirty="0" smtClean="0"/>
              <a:t>Pokud ano, proč?</a:t>
            </a:r>
          </a:p>
          <a:p>
            <a:r>
              <a:rPr lang="cs-CZ" dirty="0" smtClean="0"/>
              <a:t>Čím jsou organizace limitovány?</a:t>
            </a:r>
          </a:p>
          <a:p>
            <a:endParaRPr lang="cs-CZ" dirty="0"/>
          </a:p>
        </p:txBody>
      </p:sp>
    </p:spTree>
    <p:extLst>
      <p:ext uri="{BB962C8B-B14F-4D97-AF65-F5344CB8AC3E}">
        <p14:creationId xmlns:p14="http://schemas.microsoft.com/office/powerpoint/2010/main" val="229308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
        <p:nvSpPr>
          <p:cNvPr id="4" name="Rectangle 2"/>
          <p:cNvSpPr txBox="1">
            <a:spLocks noChangeArrowheads="1"/>
          </p:cNvSpPr>
          <p:nvPr/>
        </p:nvSpPr>
        <p:spPr>
          <a:xfrm>
            <a:off x="1150938" y="214313"/>
            <a:ext cx="7793037" cy="14620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altLang="cs-CZ" smtClean="0"/>
              <a:t>Základny PM - trojimperativ</a:t>
            </a:r>
            <a:endParaRPr lang="cs-CZ" altLang="cs-CZ"/>
          </a:p>
        </p:txBody>
      </p:sp>
      <p:sp>
        <p:nvSpPr>
          <p:cNvPr id="5" name="Rectangle 3"/>
          <p:cNvSpPr txBox="1">
            <a:spLocks noChangeArrowheads="1"/>
          </p:cNvSpPr>
          <p:nvPr/>
        </p:nvSpPr>
        <p:spPr>
          <a:xfrm>
            <a:off x="1182688" y="2017713"/>
            <a:ext cx="7772400" cy="4114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None/>
            </a:pPr>
            <a:r>
              <a:rPr lang="cs-CZ" altLang="cs-CZ" sz="2400" smtClean="0"/>
              <a:t>	Projekt je jedinečný sled aktivit a úkolů, který má:</a:t>
            </a:r>
          </a:p>
          <a:p>
            <a:pPr lvl="1"/>
            <a:r>
              <a:rPr lang="cs-CZ" altLang="cs-CZ" sz="2000" smtClean="0"/>
              <a:t>dán specifický cíl;</a:t>
            </a:r>
          </a:p>
          <a:p>
            <a:pPr lvl="1"/>
            <a:r>
              <a:rPr lang="cs-CZ" altLang="cs-CZ" sz="2000" smtClean="0"/>
              <a:t>definována časová omezení působnosti;</a:t>
            </a:r>
          </a:p>
          <a:p>
            <a:pPr lvl="1"/>
            <a:r>
              <a:rPr lang="cs-CZ" altLang="cs-CZ" sz="2000" smtClean="0"/>
              <a:t>je stanoven rámec pro čerpání zdrojů na realizaci.</a:t>
            </a:r>
          </a:p>
          <a:p>
            <a:endParaRPr lang="cs-CZ" altLang="cs-CZ" dirty="0"/>
          </a:p>
        </p:txBody>
      </p:sp>
      <p:pic>
        <p:nvPicPr>
          <p:cNvPr id="6" name="Picture 4" descr="s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3573463"/>
            <a:ext cx="3671888" cy="261778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r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573463"/>
            <a:ext cx="3887788" cy="2566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81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V krátkosti projektové fáze</a:t>
            </a:r>
            <a:endParaRPr lang="cs-CZ" dirty="0"/>
          </a:p>
        </p:txBody>
      </p:sp>
      <p:sp>
        <p:nvSpPr>
          <p:cNvPr id="5" name="Zástupný symbol pro obsah 4"/>
          <p:cNvSpPr>
            <a:spLocks noGrp="1"/>
          </p:cNvSpPr>
          <p:nvPr>
            <p:ph idx="1"/>
          </p:nvPr>
        </p:nvSpPr>
        <p:spPr/>
        <p:txBody>
          <a:bodyPr/>
          <a:lstStyle/>
          <a:p>
            <a:endParaRPr lang="cs-CZ" dirty="0"/>
          </a:p>
        </p:txBody>
      </p:sp>
      <p:pic>
        <p:nvPicPr>
          <p:cNvPr id="6" name="Picture 4" descr="s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9973" y="1690688"/>
            <a:ext cx="8066087" cy="410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9229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90FCCBD-0338-4114-9261-E5C79573C175}"/>
              </a:ext>
            </a:extLst>
          </p:cNvPr>
          <p:cNvSpPr>
            <a:spLocks noGrp="1"/>
          </p:cNvSpPr>
          <p:nvPr>
            <p:ph type="title" idx="4294967295"/>
          </p:nvPr>
        </p:nvSpPr>
        <p:spPr>
          <a:xfrm>
            <a:off x="0" y="973138"/>
            <a:ext cx="8761413" cy="708025"/>
          </a:xfrm>
        </p:spPr>
        <p:txBody>
          <a:bodyPr/>
          <a:lstStyle/>
          <a:p>
            <a:endParaRPr lang="cs-CZ" dirty="0"/>
          </a:p>
        </p:txBody>
      </p:sp>
      <p:sp>
        <p:nvSpPr>
          <p:cNvPr id="3" name="Zástupný obsah 2">
            <a:extLst>
              <a:ext uri="{FF2B5EF4-FFF2-40B4-BE49-F238E27FC236}">
                <a16:creationId xmlns="" xmlns:a16="http://schemas.microsoft.com/office/drawing/2014/main" id="{3F6E74DF-1016-4DB2-9BD9-645573EC103C}"/>
              </a:ext>
            </a:extLst>
          </p:cNvPr>
          <p:cNvSpPr>
            <a:spLocks noGrp="1"/>
          </p:cNvSpPr>
          <p:nvPr>
            <p:ph idx="4294967295"/>
          </p:nvPr>
        </p:nvSpPr>
        <p:spPr>
          <a:xfrm>
            <a:off x="556591" y="1179375"/>
            <a:ext cx="9687339" cy="5049147"/>
          </a:xfrm>
        </p:spPr>
        <p:txBody>
          <a:bodyPr>
            <a:normAutofit fontScale="70000" lnSpcReduction="20000"/>
          </a:bodyPr>
          <a:lstStyle/>
          <a:p>
            <a:pPr marL="0" indent="0" algn="just">
              <a:buNone/>
            </a:pPr>
            <a:r>
              <a:rPr lang="cs-CZ" b="1" u="sng" dirty="0">
                <a:solidFill>
                  <a:schemeClr val="accent1">
                    <a:lumMod val="60000"/>
                    <a:lumOff val="40000"/>
                  </a:schemeClr>
                </a:solidFill>
              </a:rPr>
              <a:t>Předprojektová fáze </a:t>
            </a:r>
          </a:p>
          <a:p>
            <a:pPr marL="0" indent="0" algn="just">
              <a:buNone/>
            </a:pPr>
            <a:r>
              <a:rPr lang="cs-CZ" dirty="0"/>
              <a:t>Předprojektová fáze zahrnuje zadání projektu, u kterého je zapotřebí specifikovat </a:t>
            </a:r>
            <a:r>
              <a:rPr lang="cs-CZ" dirty="0" err="1"/>
              <a:t>SMARTi</a:t>
            </a:r>
            <a:r>
              <a:rPr lang="cs-CZ" dirty="0"/>
              <a:t> cíle v rámci </a:t>
            </a:r>
            <a:r>
              <a:rPr lang="cs-CZ" dirty="0" err="1"/>
              <a:t>trojimperativu</a:t>
            </a:r>
            <a:r>
              <a:rPr lang="cs-CZ" dirty="0"/>
              <a:t>, probíhá zde pověření projektového týmu, domluva na způsobu realizace projektu, přijetí strategických rozhodnutí a příprava zahájení projektu. Je doporučované ujasnit si také následný prospěch, který by mělo dokončení projektu přinést, v opačném případě se může stát, že zadavatel projektu může být s výsledkem nespokojený i přes splnění cílů projektu.</a:t>
            </a:r>
          </a:p>
          <a:p>
            <a:pPr marL="0" indent="0" algn="just">
              <a:buNone/>
            </a:pPr>
            <a:r>
              <a:rPr lang="cs-CZ" b="1" u="sng" dirty="0">
                <a:solidFill>
                  <a:schemeClr val="accent1">
                    <a:lumMod val="60000"/>
                    <a:lumOff val="40000"/>
                  </a:schemeClr>
                </a:solidFill>
              </a:rPr>
              <a:t>Projektová fáze </a:t>
            </a:r>
          </a:p>
          <a:p>
            <a:pPr marL="0" indent="0" algn="just">
              <a:buNone/>
            </a:pPr>
            <a:r>
              <a:rPr lang="cs-CZ" dirty="0"/>
              <a:t>V případě, že na základě výše uvedených analýz vedení nebo projektový manažer rozhodne o realizovatelnosti projektu a o jeho realizaci, nastává projektová fáze, která je rozdělena na následující části:</a:t>
            </a:r>
          </a:p>
          <a:p>
            <a:pPr marL="0" indent="0" algn="just">
              <a:buNone/>
            </a:pPr>
            <a:r>
              <a:rPr lang="cs-CZ" b="1" dirty="0"/>
              <a:t>ZAHÁJENÍ, NÁVRH PLÁNU, IMPLEMENTACE, UKONČENÍ</a:t>
            </a:r>
          </a:p>
          <a:p>
            <a:pPr marL="0" indent="0" algn="just">
              <a:buNone/>
            </a:pPr>
            <a:r>
              <a:rPr lang="cs-CZ" b="1" u="sng" dirty="0" err="1">
                <a:solidFill>
                  <a:schemeClr val="accent1">
                    <a:lumMod val="60000"/>
                    <a:lumOff val="40000"/>
                  </a:schemeClr>
                </a:solidFill>
              </a:rPr>
              <a:t>Poprojektová</a:t>
            </a:r>
            <a:r>
              <a:rPr lang="cs-CZ" b="1" u="sng" dirty="0">
                <a:solidFill>
                  <a:schemeClr val="accent1">
                    <a:lumMod val="60000"/>
                    <a:lumOff val="40000"/>
                  </a:schemeClr>
                </a:solidFill>
              </a:rPr>
              <a:t> fáze </a:t>
            </a:r>
          </a:p>
          <a:p>
            <a:pPr marL="0" indent="0" algn="just">
              <a:buNone/>
            </a:pPr>
            <a:r>
              <a:rPr lang="cs-CZ" dirty="0"/>
              <a:t>Společně s ukončovací částí projektové fáze je </a:t>
            </a:r>
            <a:r>
              <a:rPr lang="cs-CZ" dirty="0" err="1"/>
              <a:t>poprojektová</a:t>
            </a:r>
            <a:r>
              <a:rPr lang="cs-CZ" dirty="0"/>
              <a:t> fáze nejvíce podceňovanou ze strany vedení, resp. projektového týmu/manažera. Tyto závěrečné části projektu jsou velmi důležité a mělo by se jim věnovat maximálně 10% času projektu. Tyto fáze jsou důležité z toho důvodu, že je potřeba vyhodnotit ukončení projektu a zpracovat návrhy na zlepšení pro následující projekty.</a:t>
            </a:r>
          </a:p>
        </p:txBody>
      </p:sp>
    </p:spTree>
    <p:extLst>
      <p:ext uri="{BB962C8B-B14F-4D97-AF65-F5344CB8AC3E}">
        <p14:creationId xmlns:p14="http://schemas.microsoft.com/office/powerpoint/2010/main" val="55843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C8D468C5-2CCB-4DA3-9CD7-3D88FAD5E897}"/>
              </a:ext>
            </a:extLst>
          </p:cNvPr>
          <p:cNvSpPr>
            <a:spLocks noGrp="1"/>
          </p:cNvSpPr>
          <p:nvPr>
            <p:ph type="title"/>
          </p:nvPr>
        </p:nvSpPr>
        <p:spPr/>
        <p:txBody>
          <a:bodyPr>
            <a:normAutofit/>
          </a:bodyPr>
          <a:lstStyle/>
          <a:p>
            <a:r>
              <a:rPr lang="cs-CZ" dirty="0"/>
              <a:t>Řízení rizik jako součást projektového řízení</a:t>
            </a:r>
          </a:p>
        </p:txBody>
      </p:sp>
      <p:sp>
        <p:nvSpPr>
          <p:cNvPr id="3" name="Zástupný obsah 2">
            <a:extLst>
              <a:ext uri="{FF2B5EF4-FFF2-40B4-BE49-F238E27FC236}">
                <a16:creationId xmlns="" xmlns:a16="http://schemas.microsoft.com/office/drawing/2014/main" id="{A08BF8C2-9A57-49A7-A673-DA69043420E0}"/>
              </a:ext>
            </a:extLst>
          </p:cNvPr>
          <p:cNvSpPr>
            <a:spLocks noGrp="1"/>
          </p:cNvSpPr>
          <p:nvPr>
            <p:ph idx="1"/>
          </p:nvPr>
        </p:nvSpPr>
        <p:spPr>
          <a:xfrm>
            <a:off x="1154954" y="2603500"/>
            <a:ext cx="9367272" cy="3416300"/>
          </a:xfrm>
        </p:spPr>
        <p:txBody>
          <a:bodyPr>
            <a:normAutofit fontScale="77500" lnSpcReduction="20000"/>
          </a:bodyPr>
          <a:lstStyle/>
          <a:p>
            <a:pPr marL="0" indent="0" algn="just">
              <a:buNone/>
            </a:pPr>
            <a:r>
              <a:rPr lang="cs-CZ" dirty="0"/>
              <a:t>Řízení rizik projektu (Risk Project Management) vychází z rizikového inženýrství (Risk </a:t>
            </a:r>
            <a:r>
              <a:rPr lang="cs-CZ" dirty="0" err="1"/>
              <a:t>Engineering</a:t>
            </a:r>
            <a:r>
              <a:rPr lang="cs-CZ" dirty="0"/>
              <a:t>). Rizikové inženýrství představuje </a:t>
            </a:r>
            <a:r>
              <a:rPr lang="cs-CZ" dirty="0" err="1"/>
              <a:t>technicko-ekonomickou</a:t>
            </a:r>
            <a:r>
              <a:rPr lang="cs-CZ" dirty="0"/>
              <a:t> disciplínu, která se zabývá problematikou rizika a chápe obecně riziko jako možnost utrpět škodu.“ 13 Riziko může být chápáno jako negativní nebo pozitivní, tedy jako ohrožení nebo příležitost. Každé riziko má svou hodnotu, kterou vypočítáme jako pravděpodobnost, že riziko nastane x (krát) hodnota předpokládané škody. Výslednou hodnotu rizika vyjádříme finančně. </a:t>
            </a:r>
          </a:p>
          <a:p>
            <a:pPr marL="0" indent="0" algn="just">
              <a:buNone/>
            </a:pPr>
            <a:r>
              <a:rPr lang="cs-CZ" b="1" dirty="0"/>
              <a:t>Řízení rizik obsahuje:</a:t>
            </a:r>
          </a:p>
          <a:p>
            <a:pPr marL="0" indent="0" algn="just">
              <a:buNone/>
            </a:pPr>
            <a:r>
              <a:rPr lang="cs-CZ" b="1" u="sng" dirty="0"/>
              <a:t>Proces analýzy rizik </a:t>
            </a:r>
          </a:p>
          <a:p>
            <a:pPr marL="0" indent="0" algn="just">
              <a:buNone/>
            </a:pPr>
            <a:r>
              <a:rPr lang="cs-CZ" dirty="0"/>
              <a:t>Analýzu rizik provádíme několikrát a to na začátku řešení projektu, po zpracování podrobného plánu a po ukončení výběrových řízení a uzavření smluv s dodavateli.</a:t>
            </a:r>
          </a:p>
        </p:txBody>
      </p:sp>
    </p:spTree>
    <p:extLst>
      <p:ext uri="{BB962C8B-B14F-4D97-AF65-F5344CB8AC3E}">
        <p14:creationId xmlns:p14="http://schemas.microsoft.com/office/powerpoint/2010/main" val="240528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 xmlns:a16="http://schemas.microsoft.com/office/drawing/2014/main" id="{449F506F-E49C-43B3-A48E-536F29ABF165}"/>
              </a:ext>
            </a:extLst>
          </p:cNvPr>
          <p:cNvSpPr txBox="1"/>
          <p:nvPr/>
        </p:nvSpPr>
        <p:spPr>
          <a:xfrm>
            <a:off x="715617" y="289679"/>
            <a:ext cx="8083826" cy="3416320"/>
          </a:xfrm>
          <a:prstGeom prst="rect">
            <a:avLst/>
          </a:prstGeom>
          <a:noFill/>
        </p:spPr>
        <p:txBody>
          <a:bodyPr wrap="square">
            <a:spAutoFit/>
          </a:bodyPr>
          <a:lstStyle/>
          <a:p>
            <a:pPr algn="just"/>
            <a:r>
              <a:rPr lang="cs-CZ" dirty="0"/>
              <a:t>Jako poslední bod při analýze rizik je vytvoření odezvy na zjištěná rizika. Cílem této odezvy je snížit rizika na úroveň, při které bude projekt s co nejvyšší pravděpodobností realizovatelný. Mezi typické opatření patří: - </a:t>
            </a:r>
            <a:r>
              <a:rPr lang="cs-CZ" b="1" dirty="0">
                <a:solidFill>
                  <a:schemeClr val="accent1">
                    <a:lumMod val="60000"/>
                    <a:lumOff val="40000"/>
                  </a:schemeClr>
                </a:solidFill>
              </a:rPr>
              <a:t>pojištění rizika </a:t>
            </a:r>
            <a:r>
              <a:rPr lang="cs-CZ" dirty="0"/>
              <a:t>(tzv. přenesení rizika), - zmírnění rizika navrhnutím opatření, které jej zmírní, - nalézt nové řešení, tak aby se riziko vyloučilo, - vytvoření rezervy (časovou, nákladovou) pro případ, že riziko a její dopad nastane, - </a:t>
            </a:r>
            <a:r>
              <a:rPr lang="cs-CZ" b="1" dirty="0">
                <a:solidFill>
                  <a:schemeClr val="accent1">
                    <a:lumMod val="60000"/>
                    <a:lumOff val="40000"/>
                  </a:schemeClr>
                </a:solidFill>
              </a:rPr>
              <a:t>vytvoření „plánu B“ </a:t>
            </a:r>
            <a:r>
              <a:rPr lang="cs-CZ" dirty="0"/>
              <a:t>pokud riziko nastane</a:t>
            </a:r>
          </a:p>
          <a:p>
            <a:pPr algn="just"/>
            <a:r>
              <a:rPr lang="cs-CZ" b="1" u="sng" dirty="0"/>
              <a:t>Proces sledování rizik </a:t>
            </a:r>
          </a:p>
          <a:p>
            <a:pPr algn="just"/>
            <a:r>
              <a:rPr lang="cs-CZ" dirty="0"/>
              <a:t>Sledování rizik znamená, že průběžně v průběhu celého projektu zjišťujeme, zdali se hodnota rizika nezměnila, nevzniklo riziko nové nebo naopak nějaké riziko nezaniklo. Dále je potřeba realizovat opatření v případě, že nastalo nějaké riziko, které se ho týká.  </a:t>
            </a:r>
          </a:p>
        </p:txBody>
      </p:sp>
      <p:pic>
        <p:nvPicPr>
          <p:cNvPr id="7170" name="Picture 2" descr="Metody hodnocení rizik | GUARD7">
            <a:extLst>
              <a:ext uri="{FF2B5EF4-FFF2-40B4-BE49-F238E27FC236}">
                <a16:creationId xmlns="" xmlns:a16="http://schemas.microsoft.com/office/drawing/2014/main" id="{F9127D9A-148B-418B-878B-8A5B5A5ED7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924083"/>
            <a:ext cx="5481658" cy="291922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Metody hodnocení rizik | GUARD7">
            <a:extLst>
              <a:ext uri="{FF2B5EF4-FFF2-40B4-BE49-F238E27FC236}">
                <a16:creationId xmlns="" xmlns:a16="http://schemas.microsoft.com/office/drawing/2014/main" id="{F2AF7AC9-48D1-435A-B59A-68378C0BDD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183" y="3924083"/>
            <a:ext cx="5768817" cy="2584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85879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503</Words>
  <Application>Microsoft Office PowerPoint</Application>
  <PresentationFormat>Širokoúhlá obrazovka</PresentationFormat>
  <Paragraphs>33</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Wingdings</vt:lpstr>
      <vt:lpstr>Motiv Office</vt:lpstr>
      <vt:lpstr>Projekty a příspěvková organizace</vt:lpstr>
      <vt:lpstr>Co představují pro PO projekty?</vt:lpstr>
      <vt:lpstr>Jaké typy projektů se vyskytují v PO?</vt:lpstr>
      <vt:lpstr>Co musí splnit PO?</vt:lpstr>
      <vt:lpstr>Prezentace aplikace PowerPoint</vt:lpstr>
      <vt:lpstr>V krátkosti projektové fáze</vt:lpstr>
      <vt:lpstr>Prezentace aplikace PowerPoint</vt:lpstr>
      <vt:lpstr>Řízení rizik jako součást projektového řízení</vt:lpstr>
      <vt:lpstr>Prezentace aplikace PowerPoint</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Projekty a příspěvková organizace</dc:title>
  <dc:creator>u1</dc:creator>
  <cp:lastModifiedBy>u1</cp:lastModifiedBy>
  <cp:revision>2</cp:revision>
  <dcterms:created xsi:type="dcterms:W3CDTF">2023-11-27T07:37:10Z</dcterms:created>
  <dcterms:modified xsi:type="dcterms:W3CDTF">2023-11-27T07:37:23Z</dcterms:modified>
</cp:coreProperties>
</file>