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8.jpg" ContentType="image/png"/>
  <Override PartName="/ppt/media/image2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86" r:id="rId4"/>
    <p:sldId id="292" r:id="rId5"/>
    <p:sldId id="321" r:id="rId6"/>
    <p:sldId id="294" r:id="rId7"/>
    <p:sldId id="316" r:id="rId8"/>
    <p:sldId id="315" r:id="rId9"/>
    <p:sldId id="295" r:id="rId10"/>
    <p:sldId id="296" r:id="rId11"/>
    <p:sldId id="297" r:id="rId12"/>
    <p:sldId id="322" r:id="rId13"/>
    <p:sldId id="298" r:id="rId14"/>
    <p:sldId id="317" r:id="rId15"/>
    <p:sldId id="318" r:id="rId16"/>
    <p:sldId id="299" r:id="rId17"/>
    <p:sldId id="319" r:id="rId18"/>
    <p:sldId id="300" r:id="rId19"/>
    <p:sldId id="301" r:id="rId20"/>
    <p:sldId id="312" r:id="rId21"/>
    <p:sldId id="314" r:id="rId22"/>
    <p:sldId id="302" r:id="rId23"/>
    <p:sldId id="303" r:id="rId24"/>
    <p:sldId id="304" r:id="rId25"/>
    <p:sldId id="313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20" r:id="rId3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808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09.11.2023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comedonchisciotte.org/pareggio-di-bilancio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720605"/>
            <a:ext cx="4297080" cy="339419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pPr algn="l"/>
            <a:endParaRPr lang="cs-CZ" sz="4000" b="1" dirty="0"/>
          </a:p>
          <a:p>
            <a:pPr lvl="0"/>
            <a:endParaRPr lang="cs-CZ" sz="4000" b="1" cap="all" dirty="0"/>
          </a:p>
          <a:p>
            <a:pPr lvl="0"/>
            <a:endParaRPr lang="cs-CZ" sz="4000" b="1" cap="all" dirty="0"/>
          </a:p>
          <a:p>
            <a:pPr lvl="0"/>
            <a:r>
              <a:rPr lang="cs-CZ" sz="4000" b="1" cap="all" dirty="0"/>
              <a:t>Budování vztahu se zákazníkem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701402" y="2562775"/>
            <a:ext cx="4806091" cy="24023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b="1" i="1" dirty="0">
                <a:solidFill>
                  <a:srgbClr val="008080"/>
                </a:solidFill>
              </a:rPr>
              <a:t>Cílem přednášky je  pochopit jednotlivé fáze vztahu se zákazníkem a jejich řízení</a:t>
            </a:r>
          </a:p>
          <a:p>
            <a:pPr marL="0" indent="0" algn="ctr">
              <a:buNone/>
            </a:pPr>
            <a:r>
              <a:rPr lang="cs-CZ" sz="2400" b="1" i="1" dirty="0">
                <a:solidFill>
                  <a:srgbClr val="008080"/>
                </a:solidFill>
              </a:rPr>
              <a:t> </a:t>
            </a:r>
            <a:endParaRPr lang="en-GB" sz="2400" dirty="0">
              <a:solidFill>
                <a:srgbClr val="00808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9274729" y="4965171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Halina </a:t>
            </a:r>
            <a:r>
              <a:rPr lang="cs-CZ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Starzyczná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</a:t>
            </a:r>
          </a:p>
          <a:p>
            <a:pPr algn="r"/>
            <a:endParaRPr lang="cs-CZ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584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3706504" cy="713048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2. Rozvoj vztahu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231108" y="980821"/>
            <a:ext cx="8699827" cy="537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●zvyšovat jeho hodnoty 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zvyšování ziskovosti 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zvyšování referenční hodnoty zákazníka  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zvyšování všech přínosů (příjmy) 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působení na spokojenost zákazníka  a péče o zákazníka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prodlužování doby setrvání u podniku a délky vztahu 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budování pevnosti vztahu – tvorba zákaznické základny.</a:t>
            </a:r>
          </a:p>
        </p:txBody>
      </p:sp>
      <p:pic>
        <p:nvPicPr>
          <p:cNvPr id="4098" name="Picture 2" descr="Jak uzdravit vztah - Partnerské vztahy">
            <a:extLst>
              <a:ext uri="{FF2B5EF4-FFF2-40B4-BE49-F238E27FC236}">
                <a16:creationId xmlns:a16="http://schemas.microsoft.com/office/drawing/2014/main" id="{322E3D48-F93C-40EE-BAD5-81EC4601C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935" y="2290624"/>
            <a:ext cx="3261065" cy="245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614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5245" y="141259"/>
            <a:ext cx="7405048" cy="779992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Péče o zákazníka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415461" y="1273138"/>
            <a:ext cx="7121681" cy="44964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standardy péče 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zákazníky,  manažer, který je za péči odpovědný.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Nedostatečná péče 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 obvykle způsobena (Cooper, </a:t>
            </a:r>
            <a:r>
              <a:rPr lang="cs-CZ" sz="2400" dirty="0" err="1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Lane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1999):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●● </a:t>
            </a: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nízkou úrovní managementu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(nízká úroveň vzdělání a nedostatečné manažerské znalosti a dovednosti)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●● </a:t>
            </a: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nedostatečně vyškolení pracovníci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(neochota vedení firem investovat dostatečné prostředky do rozvoje svých pracovníků).</a:t>
            </a:r>
          </a:p>
        </p:txBody>
      </p:sp>
      <p:pic>
        <p:nvPicPr>
          <p:cNvPr id="5122" name="Picture 2" descr="Pokles poptávky po nájemních bytech - Vašdomovnik">
            <a:extLst>
              <a:ext uri="{FF2B5EF4-FFF2-40B4-BE49-F238E27FC236}">
                <a16:creationId xmlns:a16="http://schemas.microsoft.com/office/drawing/2014/main" id="{D9AC823C-2639-4D8C-A8FC-C1ECFFD98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488" y="2423603"/>
            <a:ext cx="4337512" cy="253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529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5245" y="141259"/>
            <a:ext cx="7405048" cy="779992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Principy péče o zákazníka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386542" y="921251"/>
            <a:ext cx="6129668" cy="54355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otevřenost 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vede k lepšímu pochopení potřeb, základ dlouhodobého přátelství 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cs-CZ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proaktivita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předvídavost přání zákazníka 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férovost 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diskrétní zacházení s informacemi od   zákazníka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znalost zákazníka 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poznávání vlivů působících na chování zákazníka.</a:t>
            </a:r>
          </a:p>
        </p:txBody>
      </p:sp>
      <p:pic>
        <p:nvPicPr>
          <p:cNvPr id="6146" name="Picture 2" descr="Vektor růst stromu #69964191 | fotobanka Fotky&amp;amp;Foto">
            <a:extLst>
              <a:ext uri="{FF2B5EF4-FFF2-40B4-BE49-F238E27FC236}">
                <a16:creationId xmlns:a16="http://schemas.microsoft.com/office/drawing/2014/main" id="{F1CF4483-13B0-4C92-98C5-D480D8F23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325" y="1481184"/>
            <a:ext cx="428625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rodeje aut v Evropě: únor přinesl drobný růst, po 10 měsících |  Autoforum.cz">
            <a:extLst>
              <a:ext uri="{FF2B5EF4-FFF2-40B4-BE49-F238E27FC236}">
                <a16:creationId xmlns:a16="http://schemas.microsoft.com/office/drawing/2014/main" id="{59E235DB-BE48-4860-AC96-82E76B0C1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117" y="4110791"/>
            <a:ext cx="4286251" cy="224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22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6876" y="241542"/>
            <a:ext cx="8537812" cy="644809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Standardy péče o zákazníka – </a:t>
            </a:r>
            <a:r>
              <a:rPr lang="cs-CZ" sz="3600" b="1" dirty="0">
                <a:solidFill>
                  <a:srgbClr val="FF0000"/>
                </a:solidFill>
                <a:latin typeface="+mn-lt"/>
              </a:rPr>
              <a:t>příklad z praxe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0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42601" y="1012483"/>
            <a:ext cx="10066361" cy="5386090"/>
          </a:xfrm>
          <a:prstGeom prst="rect">
            <a:avLst/>
          </a:prstGeom>
          <a:noFill/>
          <a:ln w="57150">
            <a:solidFill>
              <a:srgbClr val="0080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FF0000"/>
                </a:solidFill>
              </a:rPr>
              <a:t>JSME SPOKOJENI TEPRVE TEHDY, KDYŽ VY JSTE NADŠENI.</a:t>
            </a:r>
            <a:r>
              <a:rPr lang="cs-CZ" sz="2800" dirty="0"/>
              <a:t> </a:t>
            </a:r>
          </a:p>
          <a:p>
            <a:pPr algn="ctr"/>
            <a:r>
              <a:rPr lang="cs-CZ" sz="2800" dirty="0">
                <a:solidFill>
                  <a:srgbClr val="008080"/>
                </a:solidFill>
              </a:rPr>
              <a:t>●</a:t>
            </a:r>
            <a:r>
              <a:rPr lang="cs-CZ" sz="2400" dirty="0">
                <a:solidFill>
                  <a:srgbClr val="008080"/>
                </a:solidFill>
              </a:rPr>
              <a:t>Postaráme se o to, abyste se s námi mohli vždy pohodlně spojit a sjednáme s Vámi takový termín konzultace, který Vám bude vyhovovat.</a:t>
            </a:r>
          </a:p>
          <a:p>
            <a:pPr algn="ctr"/>
            <a:endParaRPr lang="cs-CZ" sz="2400" dirty="0">
              <a:solidFill>
                <a:srgbClr val="008080"/>
              </a:solidFill>
            </a:endParaRPr>
          </a:p>
          <a:p>
            <a:pPr algn="ctr"/>
            <a:r>
              <a:rPr lang="cs-CZ" sz="2400" dirty="0">
                <a:solidFill>
                  <a:srgbClr val="008080"/>
                </a:solidFill>
              </a:rPr>
              <a:t>● V příjemném prostředí naší vzorkovny získáte dobrý přehled o výrobcích.</a:t>
            </a:r>
          </a:p>
          <a:p>
            <a:pPr algn="ctr"/>
            <a:endParaRPr lang="cs-CZ" sz="2400" dirty="0">
              <a:solidFill>
                <a:srgbClr val="008080"/>
              </a:solidFill>
            </a:endParaRPr>
          </a:p>
          <a:p>
            <a:pPr algn="ctr"/>
            <a:r>
              <a:rPr lang="cs-CZ" sz="2400" dirty="0">
                <a:solidFill>
                  <a:srgbClr val="008080"/>
                </a:solidFill>
              </a:rPr>
              <a:t>● Vážíme si Vás jako zákazníka, chováme se vždy přátelsky a vstřícně a reagujeme na Vaše individuální potřeby.</a:t>
            </a:r>
          </a:p>
          <a:p>
            <a:pPr algn="ctr"/>
            <a:endParaRPr lang="cs-CZ" sz="2400" dirty="0">
              <a:solidFill>
                <a:srgbClr val="008080"/>
              </a:solidFill>
            </a:endParaRPr>
          </a:p>
          <a:p>
            <a:pPr algn="ctr"/>
            <a:r>
              <a:rPr lang="cs-CZ" sz="2400" dirty="0">
                <a:solidFill>
                  <a:srgbClr val="008080"/>
                </a:solidFill>
              </a:rPr>
              <a:t>● Kompetentní poradenství zahrnující všechny naše výrobky i služby Vám usnadní rozhodnutí. Kromě toho nabízíme užitečné příslušenství.</a:t>
            </a:r>
          </a:p>
          <a:p>
            <a:pPr algn="ctr"/>
            <a:endParaRPr lang="cs-CZ" sz="2400" dirty="0">
              <a:solidFill>
                <a:srgbClr val="008080"/>
              </a:solidFill>
            </a:endParaRPr>
          </a:p>
          <a:p>
            <a:pPr algn="ctr"/>
            <a:r>
              <a:rPr lang="cs-CZ" sz="2400" dirty="0">
                <a:solidFill>
                  <a:srgbClr val="008080"/>
                </a:solidFill>
              </a:rPr>
              <a:t>● Nabídka Vám bude předána včas a bude přesně odpovídat dohodnutým ujednáním.</a:t>
            </a:r>
          </a:p>
        </p:txBody>
      </p:sp>
      <p:sp>
        <p:nvSpPr>
          <p:cNvPr id="5" name="Obdélník 4"/>
          <p:cNvSpPr/>
          <p:nvPr/>
        </p:nvSpPr>
        <p:spPr>
          <a:xfrm>
            <a:off x="10507493" y="5441855"/>
            <a:ext cx="15299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http://www.dvere-okna-rublic.cz/data/file/1/211-10-standardu-cc-screen-2015.pdf</a:t>
            </a:r>
          </a:p>
        </p:txBody>
      </p:sp>
    </p:spTree>
    <p:extLst>
      <p:ext uri="{BB962C8B-B14F-4D97-AF65-F5344CB8AC3E}">
        <p14:creationId xmlns:p14="http://schemas.microsoft.com/office/powerpoint/2010/main" val="3783694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537812" cy="644809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Standardy péče o zákazníka – </a:t>
            </a:r>
            <a:r>
              <a:rPr lang="cs-CZ" sz="3600" b="1" dirty="0">
                <a:solidFill>
                  <a:srgbClr val="FF0000"/>
                </a:solidFill>
                <a:latin typeface="+mn-lt"/>
              </a:rPr>
              <a:t>příklad z praxe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0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19835" y="1127893"/>
            <a:ext cx="10066361" cy="4585871"/>
          </a:xfrm>
          <a:prstGeom prst="rect">
            <a:avLst/>
          </a:prstGeom>
          <a:noFill/>
          <a:ln w="57150">
            <a:solidFill>
              <a:srgbClr val="0080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008080"/>
                </a:solidFill>
              </a:rPr>
              <a:t>● Nabídku vytvoříme přehledně a projednáme ji s Vámi, abychom mohli zodpovědět Vaše případné dotazy.</a:t>
            </a:r>
          </a:p>
          <a:p>
            <a:pPr algn="ctr"/>
            <a:r>
              <a:rPr lang="cs-CZ" sz="2400" dirty="0">
                <a:solidFill>
                  <a:srgbClr val="008080"/>
                </a:solidFill>
              </a:rPr>
              <a:t>● Objednané výrobky dodáme ve sjednaném termínu a v bezvadném stavu a odborně je osadíme.</a:t>
            </a:r>
          </a:p>
          <a:p>
            <a:pPr algn="ctr"/>
            <a:r>
              <a:rPr lang="cs-CZ" sz="2400" dirty="0">
                <a:solidFill>
                  <a:srgbClr val="008080"/>
                </a:solidFill>
              </a:rPr>
              <a:t>● Veškeré práce budou prováděny šetrným způsobem, čistě a řádně spolehlivým a kompetentním montážním týmem.</a:t>
            </a:r>
          </a:p>
          <a:p>
            <a:pPr algn="ctr"/>
            <a:r>
              <a:rPr lang="cs-CZ" sz="2400" dirty="0">
                <a:solidFill>
                  <a:srgbClr val="008080"/>
                </a:solidFill>
              </a:rPr>
              <a:t>● V přiměřené době po montáži se s Vámi spojíme, abychom se ujistili, že jste nadšeni.</a:t>
            </a:r>
          </a:p>
          <a:p>
            <a:pPr algn="ctr"/>
            <a:r>
              <a:rPr lang="cs-CZ" sz="2400" dirty="0">
                <a:solidFill>
                  <a:srgbClr val="008080"/>
                </a:solidFill>
              </a:rPr>
              <a:t>● V přiměřené době po montáži se s Vámi spojíme, abychom se ujistili, že jste nadšeni.</a:t>
            </a:r>
          </a:p>
          <a:p>
            <a:pPr algn="ctr"/>
            <a:r>
              <a:rPr lang="cs-CZ" sz="2400" b="1" dirty="0">
                <a:solidFill>
                  <a:srgbClr val="008080"/>
                </a:solidFill>
              </a:rPr>
              <a:t>Firma </a:t>
            </a:r>
            <a:r>
              <a:rPr lang="cs-CZ" sz="2400" b="1" dirty="0" err="1">
                <a:solidFill>
                  <a:srgbClr val="008080"/>
                </a:solidFill>
              </a:rPr>
              <a:t>Internorm</a:t>
            </a:r>
            <a:r>
              <a:rPr lang="cs-CZ" sz="2400" b="1" dirty="0">
                <a:solidFill>
                  <a:srgbClr val="008080"/>
                </a:solidFill>
              </a:rPr>
              <a:t> – prodej dveří a oken (rakouský rodinný podnik, na trhu více než 88 let</a:t>
            </a:r>
            <a:r>
              <a:rPr lang="cs-CZ" sz="2400" dirty="0">
                <a:solidFill>
                  <a:srgbClr val="008080"/>
                </a:solidFill>
              </a:rPr>
              <a:t>)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4B829BC-252C-444F-9968-713ECBD29F1C}"/>
              </a:ext>
            </a:extLst>
          </p:cNvPr>
          <p:cNvSpPr txBox="1"/>
          <p:nvPr/>
        </p:nvSpPr>
        <p:spPr>
          <a:xfrm>
            <a:off x="619835" y="6123543"/>
            <a:ext cx="4776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8080"/>
                </a:solidFill>
              </a:rPr>
              <a:t>https://www.internorm.com/cz-cs/internorm/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7051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104797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Standardy péče na úrovni B2C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0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35538" y="1845892"/>
            <a:ext cx="8229068" cy="3970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8080"/>
                </a:solidFill>
              </a:rPr>
              <a:t>Návštěva prodejny</a:t>
            </a:r>
          </a:p>
          <a:p>
            <a:r>
              <a:rPr lang="cs-CZ" sz="2800" dirty="0">
                <a:solidFill>
                  <a:srgbClr val="008080"/>
                </a:solidFill>
              </a:rPr>
              <a:t>Zákazníci musí mít z návštěv prodejny dobrý pocit. Jak to udělat, aby měli radost z nákupu?</a:t>
            </a:r>
          </a:p>
          <a:p>
            <a:r>
              <a:rPr lang="cs-CZ" sz="2800" dirty="0">
                <a:solidFill>
                  <a:srgbClr val="008080"/>
                </a:solidFill>
              </a:rPr>
              <a:t>Standardy péče o zákazníky by měly být budovány od základů tak jako dům.  Je třeba začít u zaměstnanců: </a:t>
            </a:r>
          </a:p>
          <a:p>
            <a:endParaRPr lang="cs-CZ" sz="2800" dirty="0">
              <a:solidFill>
                <a:srgbClr val="008080"/>
              </a:solidFill>
            </a:endParaRPr>
          </a:p>
          <a:p>
            <a:r>
              <a:rPr lang="cs-CZ" sz="2800" b="1" dirty="0">
                <a:solidFill>
                  <a:srgbClr val="FF0000"/>
                </a:solidFill>
              </a:rPr>
              <a:t>Spokojení zaměstnanci          spokojení zákazníci          opakované nákupy          lepší komunikace se zaměstnanci           spokojení zaměstnanci </a:t>
            </a:r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4080680" y="4656161"/>
            <a:ext cx="559559" cy="0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7683690" y="4656161"/>
            <a:ext cx="559559" cy="0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5718411" y="5054219"/>
            <a:ext cx="559559" cy="0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7596262" y="5163575"/>
            <a:ext cx="559559" cy="0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3414589" y="5148644"/>
            <a:ext cx="559559" cy="0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D9F46D8B-7537-4476-9625-3C887FEB54EB}"/>
              </a:ext>
            </a:extLst>
          </p:cNvPr>
          <p:cNvCxnSpPr/>
          <p:nvPr/>
        </p:nvCxnSpPr>
        <p:spPr>
          <a:xfrm>
            <a:off x="2546057" y="5558496"/>
            <a:ext cx="559559" cy="0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Chief Happiness Officer / Manažer štěstí :: Adelakarlovska">
            <a:extLst>
              <a:ext uri="{FF2B5EF4-FFF2-40B4-BE49-F238E27FC236}">
                <a16:creationId xmlns:a16="http://schemas.microsoft.com/office/drawing/2014/main" id="{A4977AD6-C6F5-488E-AB9D-1B3472A32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691" y="2080149"/>
            <a:ext cx="2956264" cy="269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845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4842" y="457200"/>
            <a:ext cx="4417183" cy="16002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8080"/>
                </a:solidFill>
                <a:latin typeface="+mn-lt"/>
              </a:rPr>
              <a:t>Fáze péče o zákazníka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71750" y="1257300"/>
            <a:ext cx="7601802" cy="4873625"/>
          </a:xfrm>
          <a:solidFill>
            <a:srgbClr val="FFFF66"/>
          </a:solidFill>
        </p:spPr>
        <p:txBody>
          <a:bodyPr>
            <a:normAutofit fontScale="92500" lnSpcReduction="20000"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7 tipů aktivního poprodejního </a:t>
            </a:r>
            <a:r>
              <a:rPr lang="cs-CZ" sz="2800" b="1" dirty="0" err="1">
                <a:solidFill>
                  <a:srgbClr val="FF0000"/>
                </a:solidFill>
              </a:rPr>
              <a:t>emailingu</a:t>
            </a:r>
            <a:r>
              <a:rPr lang="cs-CZ" sz="2800" b="1" dirty="0">
                <a:solidFill>
                  <a:srgbClr val="FF0000"/>
                </a:solidFill>
              </a:rPr>
              <a:t>: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Nastavte vhodný tón (příjemný, přátelský)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Buďte užiteční (zasílejte novinky, zkuste vzdělávat i pobavit)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Projevte zájem (ptejte se, co můžete pro zákazníky udělat)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Pomáhejte prodejem (nabízejte doplňkové produkty a služby)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Buďte pozitivní (pište čitelné emaily, pozor na zápory)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Budujte si věrnost (připomínejte se, nabízejte věrnostní bonusy)</a:t>
            </a:r>
          </a:p>
          <a:p>
            <a:r>
              <a:rPr lang="cs-CZ" sz="2800" b="1" dirty="0">
                <a:solidFill>
                  <a:srgbClr val="008080"/>
                </a:solidFill>
              </a:rPr>
              <a:t>Slušnost je, se podepsat.</a:t>
            </a:r>
          </a:p>
          <a:p>
            <a:endParaRPr lang="cs-CZ" sz="2800" b="1" dirty="0">
              <a:solidFill>
                <a:srgbClr val="008080"/>
              </a:solidFill>
            </a:endParaRPr>
          </a:p>
          <a:p>
            <a:endParaRPr lang="cs-CZ" sz="2800" b="1" dirty="0">
              <a:solidFill>
                <a:srgbClr val="008080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0377" y="2057400"/>
            <a:ext cx="2896505" cy="38115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cs-CZ" sz="3200" b="1" dirty="0">
              <a:solidFill>
                <a:srgbClr val="008080"/>
              </a:solidFill>
            </a:endParaRPr>
          </a:p>
          <a:p>
            <a:r>
              <a:rPr lang="cs-CZ" sz="3200" b="1" dirty="0">
                <a:solidFill>
                  <a:srgbClr val="008080"/>
                </a:solidFill>
              </a:rPr>
              <a:t>Předprodejní</a:t>
            </a:r>
          </a:p>
          <a:p>
            <a:endParaRPr lang="cs-CZ" sz="3200" b="1" dirty="0">
              <a:solidFill>
                <a:srgbClr val="008080"/>
              </a:solidFill>
            </a:endParaRPr>
          </a:p>
          <a:p>
            <a:r>
              <a:rPr lang="cs-CZ" sz="3200" b="1" dirty="0">
                <a:solidFill>
                  <a:srgbClr val="008080"/>
                </a:solidFill>
              </a:rPr>
              <a:t>Prodejní</a:t>
            </a:r>
          </a:p>
          <a:p>
            <a:endParaRPr lang="cs-CZ" sz="3200" b="1" dirty="0">
              <a:solidFill>
                <a:srgbClr val="008080"/>
              </a:solidFill>
            </a:endParaRPr>
          </a:p>
          <a:p>
            <a:r>
              <a:rPr lang="cs-CZ" sz="3200" b="1" dirty="0">
                <a:solidFill>
                  <a:srgbClr val="008080"/>
                </a:solidFill>
              </a:rPr>
              <a:t>Poprodejní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0"/>
            <a:ext cx="1464833" cy="112789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40968" y="25337"/>
            <a:ext cx="90621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FF0000"/>
                </a:solidFill>
              </a:rPr>
              <a:t>Prodejem to nekončí, zůstaňte v kontaktu a budujte vztah!</a:t>
            </a:r>
          </a:p>
        </p:txBody>
      </p:sp>
      <p:sp>
        <p:nvSpPr>
          <p:cNvPr id="7" name="Obdélník 6"/>
          <p:cNvSpPr/>
          <p:nvPr/>
        </p:nvSpPr>
        <p:spPr>
          <a:xfrm>
            <a:off x="9735403" y="6072424"/>
            <a:ext cx="1988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https://www.smartemailing.cz/pece-o-zakaznika-7-tipu-jak-aktivni-poprodejni-e-mailing-zvedne-vase-obchody/</a:t>
            </a:r>
          </a:p>
        </p:txBody>
      </p:sp>
    </p:spTree>
    <p:extLst>
      <p:ext uri="{BB962C8B-B14F-4D97-AF65-F5344CB8AC3E}">
        <p14:creationId xmlns:p14="http://schemas.microsoft.com/office/powerpoint/2010/main" val="1790153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674" y="0"/>
            <a:ext cx="8377352" cy="1325563"/>
          </a:xfrm>
        </p:spPr>
        <p:txBody>
          <a:bodyPr>
            <a:normAutofit fontScale="90000"/>
          </a:bodyPr>
          <a:lstStyle/>
          <a:p>
            <a:br>
              <a:rPr lang="cs-CZ" sz="4000" dirty="0">
                <a:solidFill>
                  <a:srgbClr val="45454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31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RAYNET – ukažte zákazníkům, že se o ně zajímáte (</a:t>
            </a:r>
            <a:r>
              <a:rPr lang="cs-CZ" sz="3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případová studie</a:t>
            </a:r>
            <a:r>
              <a:rPr lang="cs-CZ" sz="31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cs-CZ" dirty="0">
                <a:solidFill>
                  <a:srgbClr val="454545"/>
                </a:solidFill>
                <a:latin typeface="Avenir Next LT Pro"/>
              </a:rPr>
            </a:b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07326" y="1050904"/>
            <a:ext cx="7836911" cy="56323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Ředitel </a:t>
            </a:r>
            <a:r>
              <a:rPr lang="cs-CZ" sz="2400" dirty="0" err="1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RAYNETu</a:t>
            </a:r>
            <a:r>
              <a:rPr lang="cs-CZ" sz="24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 odvolává na studií Rockefeller </a:t>
            </a:r>
            <a:r>
              <a:rPr lang="cs-CZ" sz="2400" dirty="0" err="1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Corporation</a:t>
            </a:r>
            <a:r>
              <a:rPr lang="cs-CZ" sz="24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podle které 68 % zákazníků odchází ke konkurenci jen proto, že mají pocit, že je nezajímáte. Proto je důležité o klienty pečovat průběžně. Jen tak vás budou mít opravdu rádi a doporučí vaše služby ostatním.</a:t>
            </a:r>
          </a:p>
          <a:p>
            <a:r>
              <a:rPr lang="cs-CZ" sz="24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RAYNET zaznamenal, že spousta firem je dobrá v předprodejní a prodejní fázi, pro které mají pevně nastavené procesy a standardy. V péči o zákazníka ale podobná pravidla často chybí.</a:t>
            </a:r>
          </a:p>
          <a:p>
            <a:r>
              <a:rPr lang="cs-CZ" sz="24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Právě jasný systém zákaznické péče pomohl </a:t>
            </a:r>
            <a:r>
              <a:rPr lang="cs-CZ" sz="2400" dirty="0" err="1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RAYNETu</a:t>
            </a:r>
            <a:r>
              <a:rPr lang="cs-CZ" sz="24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zvýšit spokojenost uživatelů. Vedl dokonce k tomu, že klientů výrazně přibylo, zatímco počet jejich odchodů klesl přibližně na polovinu. A přispěly k tomu i takové maličkosti, jako pravidelné zavolání s dotazem, zda je vše OK nebo osobnější vánoční dárky.</a:t>
            </a:r>
            <a:endParaRPr lang="cs-CZ" sz="2400" b="0" i="0" dirty="0">
              <a:solidFill>
                <a:srgbClr val="00808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8745284" y="6035367"/>
            <a:ext cx="31058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https://www.obsahova-agentura.cz/blog/customercon-ukazal-ze-k-lepsi-peci-o-zakazniky-staci-min-nez-cekate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9A145B4-113D-4627-BC2C-20E678438260}"/>
              </a:ext>
            </a:extLst>
          </p:cNvPr>
          <p:cNvSpPr txBox="1"/>
          <p:nvPr/>
        </p:nvSpPr>
        <p:spPr>
          <a:xfrm>
            <a:off x="8528994" y="1926645"/>
            <a:ext cx="2370338" cy="36933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Předprodejní fáze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A419EB1-2958-4D71-8277-A3BF16D45CB2}"/>
              </a:ext>
            </a:extLst>
          </p:cNvPr>
          <p:cNvSpPr txBox="1"/>
          <p:nvPr/>
        </p:nvSpPr>
        <p:spPr>
          <a:xfrm>
            <a:off x="8528994" y="2785016"/>
            <a:ext cx="2370338" cy="36933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Prodejní fáze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71F642A-6EE8-4397-B174-906B77FF4DFF}"/>
              </a:ext>
            </a:extLst>
          </p:cNvPr>
          <p:cNvSpPr txBox="1"/>
          <p:nvPr/>
        </p:nvSpPr>
        <p:spPr>
          <a:xfrm>
            <a:off x="8528994" y="3968540"/>
            <a:ext cx="2238506" cy="36933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Poprodejní fáze</a:t>
            </a:r>
          </a:p>
        </p:txBody>
      </p:sp>
      <p:pic>
        <p:nvPicPr>
          <p:cNvPr id="7170" name="Picture 2" descr="Plus: snímky, stock fotografie a vektory | Shutterstock">
            <a:extLst>
              <a:ext uri="{FF2B5EF4-FFF2-40B4-BE49-F238E27FC236}">
                <a16:creationId xmlns:a16="http://schemas.microsoft.com/office/drawing/2014/main" id="{C250A765-AB88-4C60-8443-F0DDD0CB5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909" y="1690688"/>
            <a:ext cx="853552" cy="72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Plus: snímky, stock fotografie a vektory | Shutterstock">
            <a:extLst>
              <a:ext uri="{FF2B5EF4-FFF2-40B4-BE49-F238E27FC236}">
                <a16:creationId xmlns:a16="http://schemas.microsoft.com/office/drawing/2014/main" id="{4C620635-D99D-4062-BD84-ECBC07B58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236" y="2700882"/>
            <a:ext cx="853552" cy="72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Mínus Negativní Špatný - Vektorová grafika zdarma na Pixabay">
            <a:extLst>
              <a:ext uri="{FF2B5EF4-FFF2-40B4-BE49-F238E27FC236}">
                <a16:creationId xmlns:a16="http://schemas.microsoft.com/office/drawing/2014/main" id="{8B6D6B69-6D4D-4729-B26B-4F277E4BD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079" y="3622449"/>
            <a:ext cx="1109709" cy="85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530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2540" y="102126"/>
            <a:ext cx="5972033" cy="94506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Řízení zákaznické základny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1" y="24600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638105" y="1295838"/>
            <a:ext cx="4743734" cy="9077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cs-CZ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Snižování míry odchodu zákazníků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5" name="Obdélník 4"/>
          <p:cNvSpPr/>
          <p:nvPr/>
        </p:nvSpPr>
        <p:spPr>
          <a:xfrm>
            <a:off x="6053919" y="1257800"/>
            <a:ext cx="5601269" cy="916854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Budování odborného týmu, přívětivost -  růst pravděpodobnosti dobré obsluhy</a:t>
            </a:r>
          </a:p>
        </p:txBody>
      </p:sp>
      <p:sp>
        <p:nvSpPr>
          <p:cNvPr id="6" name="Obdélník 5"/>
          <p:cNvSpPr/>
          <p:nvPr/>
        </p:nvSpPr>
        <p:spPr>
          <a:xfrm>
            <a:off x="638105" y="2526218"/>
            <a:ext cx="4743734" cy="4901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b="1" dirty="0"/>
              <a:t>2. Prodlužování délky vztahu</a:t>
            </a:r>
            <a:r>
              <a:rPr lang="cs-CZ" sz="2400" dirty="0"/>
              <a:t> </a:t>
            </a:r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053919" y="2424120"/>
            <a:ext cx="5601269" cy="914930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b="1" dirty="0"/>
              <a:t>Úzká propojenost se zákazníky a jejich pravidelné kontaktování</a:t>
            </a:r>
            <a:endParaRPr lang="cs-CZ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38105" y="3235186"/>
            <a:ext cx="4743734" cy="9149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b="1" dirty="0"/>
              <a:t>3. Využití růstového potencionálu každého zákazníka</a:t>
            </a:r>
            <a:r>
              <a:rPr lang="cs-CZ" sz="2400" dirty="0"/>
              <a:t> </a:t>
            </a:r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053919" y="3550990"/>
            <a:ext cx="5601269" cy="490199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b="1" dirty="0"/>
              <a:t>Příprava nových nabídek</a:t>
            </a:r>
            <a:endParaRPr lang="cs-CZ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38105" y="4495450"/>
            <a:ext cx="4743734" cy="941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b="1" dirty="0"/>
              <a:t>4. Zvýšení ziskovosti neziskových zákazníků či ukončení vztahu </a:t>
            </a:r>
            <a:r>
              <a:rPr lang="cs-CZ" sz="2400" dirty="0"/>
              <a:t> </a:t>
            </a:r>
            <a:endParaRPr lang="cs-CZ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053919" y="4522316"/>
            <a:ext cx="5601269" cy="941796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b="1" dirty="0"/>
              <a:t>Oslovení zákazníků a výzvy k nákupu dalších produktů či větších balení</a:t>
            </a:r>
            <a:endParaRPr lang="cs-CZ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638105" y="5630489"/>
            <a:ext cx="4743734" cy="9168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b="1" dirty="0"/>
              <a:t>5. Zaměření se na nejziskovější zákazníky</a:t>
            </a:r>
            <a:endParaRPr lang="cs-CZ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6096000" y="5842854"/>
            <a:ext cx="5601269" cy="517065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b="1" dirty="0"/>
              <a:t>Speciální zacházení, podpora prodeje</a:t>
            </a:r>
            <a:endParaRPr lang="cs-CZ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807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6845490" cy="863174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Strategie budování věrnosti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0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647132" y="1517286"/>
            <a:ext cx="6845490" cy="46322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Strategie diferenciace</a:t>
            </a:r>
            <a:r>
              <a:rPr lang="cs-CZ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odlišení se od konkurence, která se týká produktů i služeb.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Např. na úrovni maloobchodu: 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prodejna (exteriér, interiér a jeho design), dispoziční řešení prodejny, </a:t>
            </a:r>
            <a:r>
              <a:rPr lang="cs-CZ" sz="2800" dirty="0" err="1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merchandising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celková nákupní atmosféra, komunikace se spotřebitelem, úroveň produktových letáků, přístup prodejního personálu atd.</a:t>
            </a:r>
          </a:p>
        </p:txBody>
      </p:sp>
      <p:pic>
        <p:nvPicPr>
          <p:cNvPr id="9218" name="Picture 2" descr="Zákaznická věrnost - Ed Horrel, brožovaná vazba, český jazyk | Knihy na  Martinus.cz">
            <a:extLst>
              <a:ext uri="{FF2B5EF4-FFF2-40B4-BE49-F238E27FC236}">
                <a16:creationId xmlns:a16="http://schemas.microsoft.com/office/drawing/2014/main" id="{B0E5B42D-5C94-462B-AB87-2C65A221F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913" y="1517286"/>
            <a:ext cx="2832624" cy="432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736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25178" y="514222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1165203"/>
            <a:ext cx="4297080" cy="22838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r>
              <a:rPr lang="cs-CZ" sz="4000" b="1" dirty="0"/>
              <a:t>Budování vztahu </a:t>
            </a:r>
          </a:p>
          <a:p>
            <a:r>
              <a:rPr lang="cs-CZ" sz="4000" b="1" dirty="0"/>
              <a:t>se zákazníkem</a:t>
            </a:r>
            <a:endParaRPr lang="cs-CZ" sz="4000" b="1" cap="all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6001652" y="2486741"/>
            <a:ext cx="4152282" cy="27720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>
                <a:solidFill>
                  <a:srgbClr val="008080"/>
                </a:solidFill>
              </a:rPr>
              <a:t>Budování stabilního vztahu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008080"/>
                </a:solidFill>
              </a:rPr>
              <a:t>Fáze vztahu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008080"/>
                </a:solidFill>
              </a:rPr>
              <a:t>Navázání kontaktů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008080"/>
                </a:solidFill>
              </a:rPr>
              <a:t>Rozvoj vztahu a péče o zákazníka</a:t>
            </a:r>
          </a:p>
          <a:p>
            <a:pPr marL="0" indent="0">
              <a:buNone/>
            </a:pPr>
            <a:r>
              <a:rPr lang="cs-CZ" sz="2400" b="1" dirty="0">
                <a:solidFill>
                  <a:srgbClr val="008080"/>
                </a:solidFill>
              </a:rPr>
              <a:t>Ukončování vztahu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860612" y="3872753"/>
            <a:ext cx="3603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Struktura přednášky</a:t>
            </a:r>
          </a:p>
        </p:txBody>
      </p:sp>
    </p:spTree>
    <p:extLst>
      <p:ext uri="{BB962C8B-B14F-4D97-AF65-F5344CB8AC3E}">
        <p14:creationId xmlns:p14="http://schemas.microsoft.com/office/powerpoint/2010/main" val="1628521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6845490" cy="863174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Strategie budování věrnosti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0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296540" y="1142950"/>
            <a:ext cx="738715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Strategie loajality</a:t>
            </a:r>
            <a:r>
              <a:rPr lang="cs-CZ" sz="2400" dirty="0">
                <a:solidFill>
                  <a:srgbClr val="FF0000"/>
                </a:solidFill>
              </a:rPr>
              <a:t>  </a:t>
            </a:r>
            <a:r>
              <a:rPr lang="cs-CZ" sz="2400" dirty="0"/>
              <a:t>- </a:t>
            </a:r>
            <a:r>
              <a:rPr lang="cs-CZ" sz="2400" dirty="0">
                <a:solidFill>
                  <a:srgbClr val="008080"/>
                </a:solidFill>
              </a:rPr>
              <a:t>firmy poskytují rozmanité odměny za opakované nákupy. Tato strategie je podpořena strategií odměn a strategií vztahu. k opakovaným nákupům.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88840" y="2622779"/>
            <a:ext cx="7494850" cy="1200329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8080"/>
                </a:solidFill>
              </a:rPr>
              <a:t>Strategie odměn</a:t>
            </a:r>
            <a:r>
              <a:rPr lang="cs-CZ" sz="2400" dirty="0">
                <a:solidFill>
                  <a:srgbClr val="008080"/>
                </a:solidFill>
              </a:rPr>
              <a:t> je zacílena hlavně na racionální zákazníky  a jejím cílem je pomocí různých odměn a bonusů motivovat zákazníky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24351" y="4145390"/>
            <a:ext cx="7459340" cy="193899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8080"/>
                </a:solidFill>
              </a:rPr>
              <a:t>Strategie vztahu</a:t>
            </a:r>
            <a:r>
              <a:rPr lang="cs-CZ" sz="2400" dirty="0">
                <a:solidFill>
                  <a:srgbClr val="008080"/>
                </a:solidFill>
              </a:rPr>
              <a:t>  - umocnění vztahu (vytvoření emoční vazby).  Podmínkou je velmi dobrá znalost zákazníka a informace o něm (trh B2B, vybraný MO, internetový prodej), aby odměna korespondovala s jeho přáními (Zamazalová, 2009).</a:t>
            </a:r>
          </a:p>
        </p:txBody>
      </p:sp>
      <p:pic>
        <p:nvPicPr>
          <p:cNvPr id="11266" name="Picture 2" descr="Zákaznické segmenty v marketingu loajality - ManagementMania.com">
            <a:extLst>
              <a:ext uri="{FF2B5EF4-FFF2-40B4-BE49-F238E27FC236}">
                <a16:creationId xmlns:a16="http://schemas.microsoft.com/office/drawing/2014/main" id="{BFDE1A17-84F5-4505-8174-FDFD76BF1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089" y="1339680"/>
            <a:ext cx="3903677" cy="474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711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3482" y="563946"/>
            <a:ext cx="6640773" cy="762768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Jak zavádět věrnostní programy?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0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552105" y="1326714"/>
            <a:ext cx="3655911" cy="5262979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indent="180340" algn="just"/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jaké výhody věrnostní program může nabídnout, měl by být odlišný od konkurence</a:t>
            </a:r>
          </a:p>
          <a:p>
            <a:pPr indent="180340" algn="just"/>
            <a:endParaRPr lang="cs-CZ" sz="2400" dirty="0">
              <a:solidFill>
                <a:srgbClr val="00808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/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komu bude program určen, kdo je naším stálým zákazníkem, jaké jsou jeho preference</a:t>
            </a:r>
          </a:p>
          <a:p>
            <a:pPr indent="180340" algn="just"/>
            <a:endParaRPr lang="cs-CZ" sz="2400" dirty="0">
              <a:solidFill>
                <a:srgbClr val="00808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/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jak budou stanoveny podmínky pro získání výhod věrnostního programu.</a:t>
            </a:r>
          </a:p>
        </p:txBody>
      </p:sp>
      <p:pic>
        <p:nvPicPr>
          <p:cNvPr id="12290" name="Picture 2" descr="Věrnostní program">
            <a:extLst>
              <a:ext uri="{FF2B5EF4-FFF2-40B4-BE49-F238E27FC236}">
                <a16:creationId xmlns:a16="http://schemas.microsoft.com/office/drawing/2014/main" id="{15C1BDB4-6280-402E-8B59-53FEB5CB6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705" y="1368048"/>
            <a:ext cx="5767871" cy="257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Bonusový program">
            <a:extLst>
              <a:ext uri="{FF2B5EF4-FFF2-40B4-BE49-F238E27FC236}">
                <a16:creationId xmlns:a16="http://schemas.microsoft.com/office/drawing/2014/main" id="{E5A51DAA-042C-47FA-A696-E60E8A10D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612" y="3988843"/>
            <a:ext cx="7444714" cy="272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386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6640773" cy="762768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Jak zavádět věrnostní programy?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0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625136" y="1627503"/>
            <a:ext cx="6521388" cy="4524315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indent="180340" algn="just"/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jaká je citlivost zákazníků na různé formy odměn, jak je zákazníci vnímají (např. ceny)</a:t>
            </a:r>
          </a:p>
          <a:p>
            <a:pPr indent="180340" algn="just"/>
            <a:endParaRPr lang="cs-CZ" sz="3200" dirty="0">
              <a:solidFill>
                <a:srgbClr val="00808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/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jaká bude výše nákladů na zavedení systému a provoz programu</a:t>
            </a:r>
          </a:p>
          <a:p>
            <a:pPr indent="180340" algn="just"/>
            <a:endParaRPr lang="cs-CZ" sz="3200" dirty="0">
              <a:solidFill>
                <a:srgbClr val="00808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/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jaká je nabídka konkurence pro srovnání.</a:t>
            </a:r>
          </a:p>
        </p:txBody>
      </p:sp>
      <p:pic>
        <p:nvPicPr>
          <p:cNvPr id="13314" name="Picture 2" descr="Věrnostní program WOODCOTE | WOODCOTE Stavebniny">
            <a:extLst>
              <a:ext uri="{FF2B5EF4-FFF2-40B4-BE49-F238E27FC236}">
                <a16:creationId xmlns:a16="http://schemas.microsoft.com/office/drawing/2014/main" id="{1F476B31-B292-475F-BB50-4A6EA19BD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230" y="1347036"/>
            <a:ext cx="4181383" cy="232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Věrnostní program | DD PNEU">
            <a:extLst>
              <a:ext uri="{FF2B5EF4-FFF2-40B4-BE49-F238E27FC236}">
                <a16:creationId xmlns:a16="http://schemas.microsoft.com/office/drawing/2014/main" id="{7C01A8FA-60F6-432B-896C-9415C6BD1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982" y="4349434"/>
            <a:ext cx="3727881" cy="213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070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227627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3. Ukončování vztahu se zákazníkem </a:t>
            </a:r>
          </a:p>
        </p:txBody>
      </p:sp>
      <p:sp>
        <p:nvSpPr>
          <p:cNvPr id="3" name="Obdélník 2"/>
          <p:cNvSpPr/>
          <p:nvPr/>
        </p:nvSpPr>
        <p:spPr>
          <a:xfrm>
            <a:off x="436728" y="1690688"/>
            <a:ext cx="7357866" cy="45615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 momentální úspěšný vztah zárukou dlouhodobosti? 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 jako mezilidské vztahy se potýkají s různými 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riziky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tak i vztahy se zákazníky. 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Každý podnik je ovlivňován změnami ve vnějším prostředí, a to i podnik úspěšný.  Změny v ekonomice a na trhu musí podnik akceptovat a vhodně na ně reagovat. Podobně je to se vztahem se zákazníkem. I když je momentálně úspěšný, může se stát, že pokud není řízen a systematicky zlepšován, tak se může zhoršit.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0"/>
            <a:ext cx="1464833" cy="1127893"/>
          </a:xfrm>
          <a:prstGeom prst="rect">
            <a:avLst/>
          </a:prstGeom>
        </p:spPr>
      </p:pic>
      <p:pic>
        <p:nvPicPr>
          <p:cNvPr id="14338" name="Picture 2" descr="Riziko protistrany - kreditní (úvěrové) riziko - Finanční vzdělávání">
            <a:extLst>
              <a:ext uri="{FF2B5EF4-FFF2-40B4-BE49-F238E27FC236}">
                <a16:creationId xmlns:a16="http://schemas.microsoft.com/office/drawing/2014/main" id="{BCB20D45-E987-49A2-A1B6-D44B16DC4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312" y="2097696"/>
            <a:ext cx="3321960" cy="266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878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426122" cy="762768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  <a:latin typeface="+mn-lt"/>
              </a:rPr>
              <a:t>Symptomy ohrožení vztahu</a:t>
            </a:r>
          </a:p>
        </p:txBody>
      </p:sp>
      <p:sp>
        <p:nvSpPr>
          <p:cNvPr id="3" name="Obdélník 2"/>
          <p:cNvSpPr/>
          <p:nvPr/>
        </p:nvSpPr>
        <p:spPr>
          <a:xfrm>
            <a:off x="523165" y="1249233"/>
            <a:ext cx="6287068" cy="47705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Existují nějaká varování, že je vztah ohrožen? </a:t>
            </a:r>
          </a:p>
          <a:p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Každý vztah prochází krizemi. </a:t>
            </a:r>
          </a:p>
          <a:p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Symptomy:</a:t>
            </a:r>
          </a:p>
          <a:p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●Zákazník omezuje kontakt </a:t>
            </a:r>
          </a:p>
          <a:p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● klesá objem nákupů </a:t>
            </a:r>
          </a:p>
          <a:p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● nárůst stížností</a:t>
            </a:r>
          </a:p>
          <a:p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● vznik problémů při distribuci</a:t>
            </a:r>
          </a:p>
          <a:p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● či přímé konstatování, že bude vztah ukončen. </a:t>
            </a:r>
          </a:p>
          <a:p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0"/>
            <a:ext cx="1464833" cy="1127893"/>
          </a:xfrm>
          <a:prstGeom prst="rect">
            <a:avLst/>
          </a:prstGeom>
        </p:spPr>
      </p:pic>
      <p:pic>
        <p:nvPicPr>
          <p:cNvPr id="5" name="Obrázek 4" descr="原始文件 ‎ （SVG文件，尺寸为35 × 71像素，文件大小：771字节）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167" y="1127893"/>
            <a:ext cx="2546319" cy="2470245"/>
          </a:xfrm>
          <a:prstGeom prst="rect">
            <a:avLst/>
          </a:prstGeom>
        </p:spPr>
      </p:pic>
      <p:pic>
        <p:nvPicPr>
          <p:cNvPr id="6" name="Obrázek 5" descr="原始文件 ‎ （SVG文件，尺寸为35 × 71像素，文件大小：771字节）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911" y="2208341"/>
            <a:ext cx="2546319" cy="2470245"/>
          </a:xfrm>
          <a:prstGeom prst="rect">
            <a:avLst/>
          </a:prstGeom>
        </p:spPr>
      </p:pic>
      <p:pic>
        <p:nvPicPr>
          <p:cNvPr id="7" name="Obrázek 6" descr="原始文件 ‎ （SVG文件，尺寸为35 × 71像素，文件大小：771字节）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920" y="3980625"/>
            <a:ext cx="2546319" cy="247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815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426122" cy="762768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  <a:latin typeface="+mn-lt"/>
              </a:rPr>
              <a:t>Symptomy ohrožení vztahu</a:t>
            </a:r>
          </a:p>
        </p:txBody>
      </p:sp>
      <p:sp>
        <p:nvSpPr>
          <p:cNvPr id="3" name="Obdélník 2"/>
          <p:cNvSpPr/>
          <p:nvPr/>
        </p:nvSpPr>
        <p:spPr>
          <a:xfrm>
            <a:off x="516937" y="1659285"/>
            <a:ext cx="5747386" cy="3970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Pokud se objeví nějaké problémy, je třeba je hned analyzovat a rozhodnout o zlepšení či vypovězení. </a:t>
            </a:r>
          </a:p>
          <a:p>
            <a:endParaRPr lang="cs-CZ" sz="2800" b="1" dirty="0">
              <a:solidFill>
                <a:srgbClr val="00808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Přirozené ukončení vztahu: </a:t>
            </a:r>
            <a:r>
              <a:rPr lang="cs-CZ" sz="28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(ukončení hypotéky, ukončení životního pojištění….). Otázkou je zda podnik umí na tento ukončený vztah navázat novým. </a:t>
            </a:r>
            <a:endParaRPr lang="cs-CZ" sz="2800" dirty="0">
              <a:solidFill>
                <a:srgbClr val="00808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0"/>
            <a:ext cx="1464833" cy="1127893"/>
          </a:xfrm>
          <a:prstGeom prst="rect">
            <a:avLst/>
          </a:prstGeom>
        </p:spPr>
      </p:pic>
      <p:pic>
        <p:nvPicPr>
          <p:cNvPr id="5" name="Obrázek 4" descr="原始文件 ‎ （SVG文件，尺寸为35 × 71像素，文件大小：771字节）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235" y="1391595"/>
            <a:ext cx="2546319" cy="2470245"/>
          </a:xfrm>
          <a:prstGeom prst="rect">
            <a:avLst/>
          </a:prstGeom>
        </p:spPr>
      </p:pic>
      <p:pic>
        <p:nvPicPr>
          <p:cNvPr id="6" name="Obrázek 5" descr="原始文件 ‎ （SVG文件，尺寸为35 × 71像素，文件大小：771字节）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540" y="0"/>
            <a:ext cx="2546319" cy="2470245"/>
          </a:xfrm>
          <a:prstGeom prst="rect">
            <a:avLst/>
          </a:prstGeom>
        </p:spPr>
      </p:pic>
      <p:pic>
        <p:nvPicPr>
          <p:cNvPr id="7" name="Obrázek 6" descr="原始文件 ‎ （SVG文件，尺寸为35 × 71像素，文件大小：771字节）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168" y="1127893"/>
            <a:ext cx="2546319" cy="2470245"/>
          </a:xfrm>
          <a:prstGeom prst="rect">
            <a:avLst/>
          </a:prstGeom>
        </p:spPr>
      </p:pic>
      <p:pic>
        <p:nvPicPr>
          <p:cNvPr id="15362" name="Picture 2" descr="8 Tipů pro ukončení vztahu bez toho, abyste se ubližovali -  cs.imevictoria.com">
            <a:extLst>
              <a:ext uri="{FF2B5EF4-FFF2-40B4-BE49-F238E27FC236}">
                <a16:creationId xmlns:a16="http://schemas.microsoft.com/office/drawing/2014/main" id="{115798C6-94AC-4C18-B71E-90781BEF3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84" y="3464564"/>
            <a:ext cx="4821501" cy="270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088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Řízení vztahu v jeho fázích</a:t>
            </a:r>
          </a:p>
        </p:txBody>
      </p:sp>
      <p:sp>
        <p:nvSpPr>
          <p:cNvPr id="3" name="Obdélník 2"/>
          <p:cNvSpPr/>
          <p:nvPr/>
        </p:nvSpPr>
        <p:spPr>
          <a:xfrm>
            <a:off x="838201" y="2556290"/>
            <a:ext cx="6709012" cy="24068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Strategie sponky – sepnutí,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Strategie zdrhovadla – propojení,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Strategie suchého zipu – přimknutí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0"/>
            <a:ext cx="1464833" cy="112789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216" y="1690688"/>
            <a:ext cx="3515847" cy="3722165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8090616" y="5775593"/>
            <a:ext cx="35724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/>
              <a:t>https://c1.staticflickr.com/9/8006/7142981737_e03316828b_b.jpg</a:t>
            </a:r>
          </a:p>
        </p:txBody>
      </p:sp>
    </p:spTree>
    <p:extLst>
      <p:ext uri="{BB962C8B-B14F-4D97-AF65-F5344CB8AC3E}">
        <p14:creationId xmlns:p14="http://schemas.microsoft.com/office/powerpoint/2010/main" val="22436738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5093" y="196481"/>
            <a:ext cx="6244988" cy="931412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Strategie sponky - sepnutí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0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655093" y="1296538"/>
            <a:ext cx="7260609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Typické je, že se 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zákazník se adaptuje </a:t>
            </a:r>
            <a:r>
              <a:rPr lang="cs-CZ" sz="28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 procesy společnosti. Podnik mu nabízí své procesy a zákazník se jim přizpůsobuje. </a:t>
            </a:r>
            <a:endParaRPr lang="cs-CZ" sz="2800" b="1" dirty="0">
              <a:solidFill>
                <a:srgbClr val="00808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655" y="563946"/>
            <a:ext cx="2152941" cy="197892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21951" y="2850178"/>
            <a:ext cx="10617958" cy="353943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8080"/>
                </a:solidFill>
              </a:rPr>
              <a:t>●setkání probíhají v režii podniku</a:t>
            </a:r>
          </a:p>
          <a:p>
            <a:r>
              <a:rPr lang="cs-CZ" sz="2800" dirty="0">
                <a:solidFill>
                  <a:srgbClr val="008080"/>
                </a:solidFill>
              </a:rPr>
              <a:t>●strategie spjata se širokou zákaznickou základnou </a:t>
            </a:r>
          </a:p>
          <a:p>
            <a:r>
              <a:rPr lang="cs-CZ" sz="2800" dirty="0">
                <a:solidFill>
                  <a:srgbClr val="008080"/>
                </a:solidFill>
              </a:rPr>
              <a:t>● vztah není pro zákazníka příliš důležitý</a:t>
            </a:r>
          </a:p>
          <a:p>
            <a:r>
              <a:rPr lang="cs-CZ" sz="2800" dirty="0">
                <a:solidFill>
                  <a:srgbClr val="008080"/>
                </a:solidFill>
              </a:rPr>
              <a:t>● rozvoji vztahu je vhodné dbát na emocionální stránku vztahu a loajalitu ke značce</a:t>
            </a:r>
          </a:p>
          <a:p>
            <a:r>
              <a:rPr lang="cs-CZ" sz="2800" dirty="0">
                <a:solidFill>
                  <a:srgbClr val="008080"/>
                </a:solidFill>
              </a:rPr>
              <a:t>● zákazník se nemusí moc snažit, scénář je stanoven, není nutná smlouva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Praxe: </a:t>
            </a:r>
            <a:r>
              <a:rPr lang="cs-CZ" sz="2800" dirty="0">
                <a:solidFill>
                  <a:srgbClr val="008080"/>
                </a:solidFill>
              </a:rPr>
              <a:t>např. MC Donald</a:t>
            </a:r>
          </a:p>
        </p:txBody>
      </p:sp>
      <p:sp>
        <p:nvSpPr>
          <p:cNvPr id="7" name="Obdélník 6"/>
          <p:cNvSpPr/>
          <p:nvPr/>
        </p:nvSpPr>
        <p:spPr>
          <a:xfrm>
            <a:off x="9805848" y="6281254"/>
            <a:ext cx="191068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https://pt.wiktionary.org/wiki/clipe#/media/File:Bueroklammern-quer-w050-h050-trans.png</a:t>
            </a:r>
          </a:p>
        </p:txBody>
      </p:sp>
    </p:spTree>
    <p:extLst>
      <p:ext uri="{BB962C8B-B14F-4D97-AF65-F5344CB8AC3E}">
        <p14:creationId xmlns:p14="http://schemas.microsoft.com/office/powerpoint/2010/main" val="12159747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913728" cy="576571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Strategie zdrhovadla - propojení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0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678407" y="1104754"/>
            <a:ext cx="7701319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8080"/>
                </a:solidFill>
              </a:rPr>
              <a:t>Principem této strategie je, že</a:t>
            </a:r>
            <a:r>
              <a:rPr lang="cs-CZ" sz="2800" b="1" dirty="0">
                <a:solidFill>
                  <a:srgbClr val="FF0000"/>
                </a:solidFill>
              </a:rPr>
              <a:t> oba účastnící vztahu přizpůsobí své procesy</a:t>
            </a:r>
            <a:r>
              <a:rPr lang="cs-CZ" sz="2800" b="1" dirty="0">
                <a:solidFill>
                  <a:srgbClr val="008080"/>
                </a:solidFill>
              </a:rPr>
              <a:t>.</a:t>
            </a:r>
            <a:r>
              <a:rPr lang="cs-CZ" dirty="0"/>
              <a:t> </a:t>
            </a:r>
            <a:r>
              <a:rPr lang="cs-CZ" sz="2800" b="1" dirty="0">
                <a:solidFill>
                  <a:srgbClr val="008080"/>
                </a:solidFill>
              </a:rPr>
              <a:t>Předpokládá se vyřazení nepotřebných činností a systematické analýzy procesů vedoucí k jejich zlepšování. 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18614" y="3275464"/>
            <a:ext cx="11136573" cy="2677656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8080"/>
                </a:solidFill>
              </a:rPr>
              <a:t>● nepoužívá se pro nové vztahy, je nutní smlouva</a:t>
            </a:r>
          </a:p>
          <a:p>
            <a:r>
              <a:rPr lang="cs-CZ" sz="2800" dirty="0">
                <a:solidFill>
                  <a:srgbClr val="008080"/>
                </a:solidFill>
              </a:rPr>
              <a:t>● největší předpoklad pro dlouhodobý vztah, někdy se těžce ukončuje</a:t>
            </a:r>
          </a:p>
          <a:p>
            <a:r>
              <a:rPr lang="cs-CZ" sz="2800" dirty="0">
                <a:solidFill>
                  <a:srgbClr val="008080"/>
                </a:solidFill>
              </a:rPr>
              <a:t>● aktivní řízení zákaznické základny bez rutiny a stereotypu, komplexnost</a:t>
            </a:r>
          </a:p>
          <a:p>
            <a:r>
              <a:rPr lang="cs-CZ" sz="2800" dirty="0">
                <a:solidFill>
                  <a:srgbClr val="008080"/>
                </a:solidFill>
              </a:rPr>
              <a:t>● východiskem nosný produkt a následné budování důvěry</a:t>
            </a:r>
          </a:p>
          <a:p>
            <a:r>
              <a:rPr lang="cs-CZ" sz="2800" dirty="0">
                <a:solidFill>
                  <a:srgbClr val="008080"/>
                </a:solidFill>
              </a:rPr>
              <a:t>● vztah musí být podpořen TOP managementem.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Praxe: </a:t>
            </a:r>
            <a:r>
              <a:rPr lang="cs-CZ" sz="2800" dirty="0">
                <a:solidFill>
                  <a:srgbClr val="008080"/>
                </a:solidFill>
              </a:rPr>
              <a:t>B2B trh – integrace podniků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185" y="1424256"/>
            <a:ext cx="2166724" cy="1554844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9779747" y="6148897"/>
            <a:ext cx="20254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https://www.tkaczik.cz/4650/zip-spiralovy-5mm-delitelny-25cm.html</a:t>
            </a:r>
          </a:p>
        </p:txBody>
      </p:sp>
    </p:spTree>
    <p:extLst>
      <p:ext uri="{BB962C8B-B14F-4D97-AF65-F5344CB8AC3E}">
        <p14:creationId xmlns:p14="http://schemas.microsoft.com/office/powerpoint/2010/main" val="6902645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8407" y="289308"/>
            <a:ext cx="7701319" cy="549275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Strategie suchého zipu - přimknutí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0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18615" y="3275464"/>
            <a:ext cx="10617958" cy="2677656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8080"/>
                </a:solidFill>
              </a:rPr>
              <a:t>● orientace na zákazníka nesmí být povrchní</a:t>
            </a:r>
          </a:p>
          <a:p>
            <a:r>
              <a:rPr lang="cs-CZ" sz="2800" dirty="0">
                <a:solidFill>
                  <a:srgbClr val="008080"/>
                </a:solidFill>
              </a:rPr>
              <a:t>● vytváření hodnoty pro zákazníka dle jeho činnosti</a:t>
            </a:r>
          </a:p>
          <a:p>
            <a:r>
              <a:rPr lang="cs-CZ" sz="2800" dirty="0">
                <a:solidFill>
                  <a:srgbClr val="008080"/>
                </a:solidFill>
              </a:rPr>
              <a:t>● zákazník nemění své činnosti</a:t>
            </a:r>
          </a:p>
          <a:p>
            <a:r>
              <a:rPr lang="cs-CZ" sz="2800" dirty="0">
                <a:solidFill>
                  <a:srgbClr val="008080"/>
                </a:solidFill>
              </a:rPr>
              <a:t>●  doporučuje se kombinovat s jinými strategiemi s ohledem na rozmanitou základnu.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Praxe: </a:t>
            </a:r>
            <a:r>
              <a:rPr lang="cs-CZ" sz="2800" dirty="0">
                <a:solidFill>
                  <a:srgbClr val="008080"/>
                </a:solidFill>
              </a:rPr>
              <a:t>poradenské firmy, finanční poradci</a:t>
            </a:r>
          </a:p>
        </p:txBody>
      </p:sp>
      <p:sp>
        <p:nvSpPr>
          <p:cNvPr id="5" name="Obdélník 4"/>
          <p:cNvSpPr/>
          <p:nvPr/>
        </p:nvSpPr>
        <p:spPr>
          <a:xfrm>
            <a:off x="678407" y="1104754"/>
            <a:ext cx="8083456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Podniky přizpůsobují své procesy zákazníkům</a:t>
            </a:r>
            <a:r>
              <a:rPr lang="cs-CZ" sz="2800" b="1" dirty="0">
                <a:solidFill>
                  <a:srgbClr val="008080"/>
                </a:solidFill>
              </a:rPr>
              <a:t>. Role podniku je ovlivněna  scénářem zákazníka. Podnik potřebuje proto monitorovat systematicky zpětnou vazbu  od zákazníka.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058" y="1361131"/>
            <a:ext cx="2033516" cy="139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73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749038" y="1807198"/>
            <a:ext cx="208810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rgbClr val="008080"/>
                </a:solidFill>
              </a:rPr>
              <a:t>Cíl CRM </a:t>
            </a:r>
          </a:p>
        </p:txBody>
      </p:sp>
      <p:sp>
        <p:nvSpPr>
          <p:cNvPr id="5" name="Šipka doprava 4"/>
          <p:cNvSpPr/>
          <p:nvPr/>
        </p:nvSpPr>
        <p:spPr>
          <a:xfrm>
            <a:off x="3785862" y="1762953"/>
            <a:ext cx="1583140" cy="73698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6499304" y="1652924"/>
            <a:ext cx="4885899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008080"/>
                </a:solidFill>
              </a:rPr>
              <a:t>Dlouhodobý stabilní vztah se zákazníkem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191839" y="5168369"/>
            <a:ext cx="7192370" cy="954107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>
                <a:solidFill>
                  <a:srgbClr val="008080"/>
                </a:solidFill>
              </a:rPr>
              <a:t>Vztah je vytvářen na základě jednotlivých epizod, setkání, návštěv a jednání</a:t>
            </a:r>
            <a:endParaRPr lang="cs-CZ" sz="2800" b="1" dirty="0">
              <a:solidFill>
                <a:srgbClr val="008080"/>
              </a:solidFill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824553" y="861230"/>
            <a:ext cx="6722660" cy="6175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dirty="0">
                <a:solidFill>
                  <a:srgbClr val="008080"/>
                </a:solidFill>
                <a:latin typeface="+mn-lt"/>
              </a:rPr>
              <a:t>Budování stabilního vztahu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96E290F-EEA2-4DE4-8A67-E6FA66477D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16431" y="2935779"/>
            <a:ext cx="3898037" cy="1796744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E8E8D11F-B04E-43BD-9880-A3178EC29272}"/>
              </a:ext>
            </a:extLst>
          </p:cNvPr>
          <p:cNvSpPr txBox="1"/>
          <p:nvPr/>
        </p:nvSpPr>
        <p:spPr>
          <a:xfrm>
            <a:off x="4056355" y="9009258"/>
            <a:ext cx="48858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>
                <a:hlinkClick r:id="rId4" tooltip="https://comedonchisciotte.org/pareggio-di-bilancio/"/>
              </a:rPr>
              <a:t>Tato fotka</a:t>
            </a:r>
            <a:r>
              <a:rPr lang="cs-CZ" sz="900"/>
              <a:t> od autora Neznámý autor s licencí </a:t>
            </a:r>
            <a:r>
              <a:rPr lang="cs-CZ" sz="900">
                <a:hlinkClick r:id="rId5" tooltip="https://creativecommons.org/licenses/by-nc-sa/3.0/"/>
              </a:rPr>
              <a:t>CC BY-SA-NC</a:t>
            </a:r>
            <a:endParaRPr lang="cs-CZ" sz="900"/>
          </a:p>
        </p:txBody>
      </p:sp>
    </p:spTree>
    <p:extLst>
      <p:ext uri="{BB962C8B-B14F-4D97-AF65-F5344CB8AC3E}">
        <p14:creationId xmlns:p14="http://schemas.microsoft.com/office/powerpoint/2010/main" val="12221441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674290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Řízení vztahu ve fázi navázání vztahu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0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838201" y="1446020"/>
            <a:ext cx="6166282" cy="49211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nové přístupy k novým skupinám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závisí na strategii vztahu, strategie sepnutí – začátek vztahu začíná koupí nosného produktu, strategie propojení – začátek vztahu je dán širokou výměnou informací a emocí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komunikace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využití více kanálů (</a:t>
            </a:r>
            <a:r>
              <a:rPr lang="cs-CZ" sz="2400" dirty="0" err="1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omnichannel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400" dirty="0" err="1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multichannel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úrovni setkání (epizod)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důležité je vyvolat v zákazníkovi pozitivní pocit z prvního setkání.</a:t>
            </a:r>
          </a:p>
        </p:txBody>
      </p:sp>
      <p:pic>
        <p:nvPicPr>
          <p:cNvPr id="16386" name="Picture 2" descr="nove-pristupy-v-akvizici | Blog ACOMWARE">
            <a:extLst>
              <a:ext uri="{FF2B5EF4-FFF2-40B4-BE49-F238E27FC236}">
                <a16:creationId xmlns:a16="http://schemas.microsoft.com/office/drawing/2014/main" id="{4927503B-9D4B-4620-8551-7FCC1B609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407" y="1305941"/>
            <a:ext cx="4110362" cy="241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Omnichannel vs Multichannel">
            <a:extLst>
              <a:ext uri="{FF2B5EF4-FFF2-40B4-BE49-F238E27FC236}">
                <a16:creationId xmlns:a16="http://schemas.microsoft.com/office/drawing/2014/main" id="{D26208D1-5127-46ED-A340-B0E51D547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184" y="4030490"/>
            <a:ext cx="3799643" cy="223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1696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7132" y="-98836"/>
            <a:ext cx="8674290" cy="1325563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  <a:latin typeface="+mn-lt"/>
              </a:rPr>
              <a:t>Řízení vztahu ve fázi rozvoje vztahu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0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531723" y="794699"/>
            <a:ext cx="6961030" cy="5653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práce se zákaznickou základnou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rozlišit skupiny zákazníků, stanovit potencionální hodnotu vztahů, vytvoření strategií vztahu, naplánování činností ke zvýšení hodnoty vztahu,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úroveň každého vztahu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roční plán, plán dlouhodobého rozvoje,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prodlužování vztahu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posilování vazeb se zákazníkem, zvětšení místa v mysli a v srdci, zlepšování schopností  a znalostí pracovníků, školení,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úrovni setkání (epizod)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promýšlené scénáře vedoucí k pozitivnímu ovlivňování spokojenosti,</a:t>
            </a:r>
          </a:p>
        </p:txBody>
      </p:sp>
      <p:pic>
        <p:nvPicPr>
          <p:cNvPr id="17410" name="Picture 2" descr="Základní typy B2B zákazníků | TC Business School">
            <a:extLst>
              <a:ext uri="{FF2B5EF4-FFF2-40B4-BE49-F238E27FC236}">
                <a16:creationId xmlns:a16="http://schemas.microsoft.com/office/drawing/2014/main" id="{83DF6B2B-820D-4405-B90C-30AAEB25F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295" y="1252931"/>
            <a:ext cx="3486982" cy="261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Naši zákazníci | www.pkpneu.cz">
            <a:extLst>
              <a:ext uri="{FF2B5EF4-FFF2-40B4-BE49-F238E27FC236}">
                <a16:creationId xmlns:a16="http://schemas.microsoft.com/office/drawing/2014/main" id="{6F674DE7-CCF2-47B7-873E-E93C34DCA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148" y="4124509"/>
            <a:ext cx="3688129" cy="240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9010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213979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Řízení vztahu ve fázi ukončení vztahu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0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838200" y="1714969"/>
            <a:ext cx="5358414" cy="44964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úrovni zákaznické základny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zjišťování zpětné vazby, ke zjišťování zpětné vazby 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úrovni vztahu 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rozpoznání krize vztahu, včasný monitoring může vést k nápravě 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 </a:t>
            </a:r>
            <a:r>
              <a:rPr lang="cs-CZ" sz="24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úrovní setkání (epizod)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zjištění informací o důvodech ukončení vztahu a následné vyhodnocení.</a:t>
            </a:r>
          </a:p>
        </p:txBody>
      </p:sp>
      <p:pic>
        <p:nvPicPr>
          <p:cNvPr id="6" name="Obrázek 5" descr="原始文件 ‎ （SVG文件，尺寸为35 × 71像素，文件大小：771字节）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499" y="1815271"/>
            <a:ext cx="2546319" cy="2470245"/>
          </a:xfrm>
          <a:prstGeom prst="rect">
            <a:avLst/>
          </a:prstGeom>
        </p:spPr>
      </p:pic>
      <p:pic>
        <p:nvPicPr>
          <p:cNvPr id="7" name="Obrázek 6" descr="原始文件 ‎ （SVG文件，尺寸为35 × 71像素，文件大小：771字节）">
            <a:extLst>
              <a:ext uri="{FF2B5EF4-FFF2-40B4-BE49-F238E27FC236}">
                <a16:creationId xmlns:a16="http://schemas.microsoft.com/office/drawing/2014/main" id="{179C6715-62EC-42EF-9EA3-590DC0492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264" y="2908705"/>
            <a:ext cx="2546319" cy="247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662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624454" y="314913"/>
            <a:ext cx="34772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Shrnutí přednášky</a:t>
            </a:r>
            <a:endParaRPr kumimoji="0" lang="en-GB" sz="32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742211" y="1521507"/>
            <a:ext cx="10817442" cy="52014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  <a:cs typeface="Arial" panose="020B0604020202020204" pitchFamily="34" charset="0"/>
              </a:rPr>
              <a:t>Budování stabilního vztahu </a:t>
            </a:r>
            <a:r>
              <a:rPr lang="cs-CZ" sz="2800" b="1" dirty="0">
                <a:solidFill>
                  <a:srgbClr val="002060"/>
                </a:solidFill>
                <a:cs typeface="Arial" panose="020B0604020202020204" pitchFamily="34" charset="0"/>
              </a:rPr>
              <a:t>– cíl CRM, hodnota vnímaná zákazníkem, spokojený zákazník, věrný zákazník – stabilní vztah</a:t>
            </a:r>
          </a:p>
          <a:p>
            <a:r>
              <a:rPr lang="cs-CZ" sz="2800" b="1" dirty="0">
                <a:solidFill>
                  <a:srgbClr val="002060"/>
                </a:solidFill>
                <a:cs typeface="Arial" panose="020B0604020202020204" pitchFamily="34" charset="0"/>
              </a:rPr>
              <a:t>Informační imunita</a:t>
            </a:r>
          </a:p>
          <a:p>
            <a:r>
              <a:rPr lang="cs-CZ" sz="2800" b="1" dirty="0">
                <a:solidFill>
                  <a:srgbClr val="FF0000"/>
                </a:solidFill>
                <a:cs typeface="Arial" panose="020B0604020202020204" pitchFamily="34" charset="0"/>
              </a:rPr>
              <a:t>Navázání vztahu se zákazníkem </a:t>
            </a:r>
            <a:r>
              <a:rPr lang="cs-CZ" sz="2800" b="1" dirty="0">
                <a:solidFill>
                  <a:srgbClr val="002060"/>
                </a:solidFill>
                <a:cs typeface="Arial" panose="020B0604020202020204" pitchFamily="34" charset="0"/>
              </a:rPr>
              <a:t>– nástroje vytváření vztahu</a:t>
            </a:r>
          </a:p>
          <a:p>
            <a:r>
              <a:rPr lang="cs-CZ" sz="2800" b="1" dirty="0">
                <a:solidFill>
                  <a:srgbClr val="FF0000"/>
                </a:solidFill>
                <a:cs typeface="Arial" panose="020B0604020202020204" pitchFamily="34" charset="0"/>
              </a:rPr>
              <a:t>Rozvoj vztahu </a:t>
            </a:r>
            <a:r>
              <a:rPr lang="cs-CZ" sz="2800" b="1" dirty="0">
                <a:solidFill>
                  <a:srgbClr val="002060"/>
                </a:solidFill>
                <a:cs typeface="Arial" panose="020B0604020202020204" pitchFamily="34" charset="0"/>
              </a:rPr>
              <a:t>– péče o zákazníka, standardy péče o zákazníka, fáze péče o zákazníka (předprodejní, prodejní, poprodejní), řízení zákaznické základny, strategie budování věrnosti, strategie loajality</a:t>
            </a:r>
          </a:p>
          <a:p>
            <a:r>
              <a:rPr lang="cs-CZ" sz="2800" b="1" dirty="0">
                <a:solidFill>
                  <a:srgbClr val="FF0000"/>
                </a:solidFill>
                <a:cs typeface="Arial" panose="020B0604020202020204" pitchFamily="34" charset="0"/>
              </a:rPr>
              <a:t>Věrnostní programy </a:t>
            </a:r>
            <a:r>
              <a:rPr lang="cs-CZ" sz="2800" b="1" dirty="0">
                <a:solidFill>
                  <a:srgbClr val="002060"/>
                </a:solidFill>
                <a:cs typeface="Arial" panose="020B0604020202020204" pitchFamily="34" charset="0"/>
              </a:rPr>
              <a:t>– jak je zavádět</a:t>
            </a:r>
          </a:p>
          <a:p>
            <a:r>
              <a:rPr lang="cs-CZ" sz="2800" b="1" dirty="0">
                <a:solidFill>
                  <a:srgbClr val="FF0000"/>
                </a:solidFill>
                <a:cs typeface="Arial" panose="020B0604020202020204" pitchFamily="34" charset="0"/>
              </a:rPr>
              <a:t>Ukončování vztahu se zákazníkem </a:t>
            </a:r>
            <a:r>
              <a:rPr lang="cs-CZ" sz="2800" b="1" dirty="0">
                <a:solidFill>
                  <a:srgbClr val="002060"/>
                </a:solidFill>
                <a:cs typeface="Arial" panose="020B0604020202020204" pitchFamily="34" charset="0"/>
              </a:rPr>
              <a:t>– symptomy ohrožení vztahu</a:t>
            </a:r>
          </a:p>
          <a:p>
            <a:r>
              <a:rPr lang="cs-CZ" sz="2800" b="1" dirty="0">
                <a:solidFill>
                  <a:srgbClr val="FF0000"/>
                </a:solidFill>
                <a:cs typeface="Arial" panose="020B0604020202020204" pitchFamily="34" charset="0"/>
              </a:rPr>
              <a:t>Řízení vztahu v jeho fázích </a:t>
            </a:r>
            <a:r>
              <a:rPr lang="cs-CZ" sz="2800" b="1" dirty="0">
                <a:solidFill>
                  <a:srgbClr val="002060"/>
                </a:solidFill>
                <a:cs typeface="Arial" panose="020B0604020202020204" pitchFamily="34" charset="0"/>
              </a:rPr>
              <a:t>– strategie  sponky – sepnutí, strategie zdrhovadla – propojení, strategie suchého zipu - přimknutí</a:t>
            </a:r>
          </a:p>
          <a:p>
            <a:endParaRPr lang="cs-CZ" sz="24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18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6722660" cy="617514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008080"/>
                </a:solidFill>
                <a:latin typeface="+mn-lt"/>
              </a:rPr>
              <a:t>Budování stabilního vztahu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0" name="Textové pole 14351"/>
          <p:cNvSpPr txBox="1">
            <a:spLocks noChangeArrowheads="1"/>
          </p:cNvSpPr>
          <p:nvPr/>
        </p:nvSpPr>
        <p:spPr bwMode="auto">
          <a:xfrm>
            <a:off x="838200" y="1704221"/>
            <a:ext cx="3010468" cy="9980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2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80340" algn="ctr">
              <a:spcBef>
                <a:spcPts val="425"/>
              </a:spcBef>
              <a:spcAft>
                <a:spcPts val="0"/>
              </a:spcAft>
            </a:pPr>
            <a:r>
              <a:rPr lang="cs-CZ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Vnímaná kvalita</a:t>
            </a:r>
            <a:endParaRPr lang="cs-CZ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180340" algn="ctr">
              <a:lnSpc>
                <a:spcPct val="115000"/>
              </a:lnSpc>
              <a:spcBef>
                <a:spcPts val="425"/>
              </a:spcBef>
              <a:spcAft>
                <a:spcPts val="1000"/>
              </a:spcAft>
            </a:pPr>
            <a:r>
              <a:rPr lang="cs-CZ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ové pole 14351"/>
          <p:cNvSpPr txBox="1">
            <a:spLocks noChangeArrowheads="1"/>
          </p:cNvSpPr>
          <p:nvPr/>
        </p:nvSpPr>
        <p:spPr bwMode="auto">
          <a:xfrm>
            <a:off x="838199" y="3186665"/>
            <a:ext cx="3010469" cy="1126028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accent2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80340" algn="ctr">
              <a:spcBef>
                <a:spcPts val="425"/>
              </a:spcBef>
              <a:spcAft>
                <a:spcPts val="0"/>
              </a:spcAft>
            </a:pPr>
            <a:r>
              <a:rPr lang="cs-CZ" sz="2800" b="1" dirty="0"/>
              <a:t>Hodnota vnímaná zákazníkem </a:t>
            </a:r>
            <a:r>
              <a:rPr lang="cs-CZ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ové pole 14351"/>
          <p:cNvSpPr txBox="1">
            <a:spLocks noChangeArrowheads="1"/>
          </p:cNvSpPr>
          <p:nvPr/>
        </p:nvSpPr>
        <p:spPr bwMode="auto">
          <a:xfrm>
            <a:off x="838199" y="5036024"/>
            <a:ext cx="3010469" cy="13511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2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80340" algn="ctr">
              <a:spcBef>
                <a:spcPts val="425"/>
              </a:spcBef>
              <a:spcAft>
                <a:spcPts val="0"/>
              </a:spcAft>
            </a:pPr>
            <a:r>
              <a:rPr lang="cs-CZ" sz="2800" b="1" dirty="0"/>
              <a:t>Investice vnímaná zákazníkem</a:t>
            </a:r>
            <a:r>
              <a:rPr lang="cs-CZ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ové pole 14351"/>
          <p:cNvSpPr txBox="1">
            <a:spLocks noChangeArrowheads="1"/>
          </p:cNvSpPr>
          <p:nvPr/>
        </p:nvSpPr>
        <p:spPr bwMode="auto">
          <a:xfrm>
            <a:off x="4691228" y="1704221"/>
            <a:ext cx="2514789" cy="9980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2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80340" algn="ctr">
              <a:spcBef>
                <a:spcPts val="425"/>
              </a:spcBef>
              <a:spcAft>
                <a:spcPts val="0"/>
              </a:spcAft>
            </a:pPr>
            <a:r>
              <a:rPr lang="cs-CZ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Věrný zákazník</a:t>
            </a:r>
            <a:endParaRPr lang="cs-CZ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180340" algn="ctr">
              <a:lnSpc>
                <a:spcPct val="115000"/>
              </a:lnSpc>
              <a:spcBef>
                <a:spcPts val="425"/>
              </a:spcBef>
              <a:spcAft>
                <a:spcPts val="1000"/>
              </a:spcAft>
            </a:pPr>
            <a:r>
              <a:rPr lang="cs-CZ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ové pole 14351"/>
          <p:cNvSpPr txBox="1">
            <a:spLocks noChangeArrowheads="1"/>
          </p:cNvSpPr>
          <p:nvPr/>
        </p:nvSpPr>
        <p:spPr bwMode="auto">
          <a:xfrm>
            <a:off x="4691228" y="3184915"/>
            <a:ext cx="2514790" cy="10319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5400">
            <a:solidFill>
              <a:schemeClr val="accent2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80340" algn="ctr">
              <a:spcBef>
                <a:spcPts val="425"/>
              </a:spcBef>
              <a:spcAft>
                <a:spcPts val="0"/>
              </a:spcAft>
            </a:pPr>
            <a:r>
              <a:rPr lang="cs-CZ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Spokojenost </a:t>
            </a:r>
            <a:endParaRPr lang="cs-CZ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180340" algn="ctr">
              <a:spcBef>
                <a:spcPts val="425"/>
              </a:spcBef>
              <a:spcAft>
                <a:spcPts val="0"/>
              </a:spcAft>
            </a:pPr>
            <a:r>
              <a:rPr lang="cs-CZ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zákazníka</a:t>
            </a:r>
            <a:endParaRPr lang="cs-CZ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180340" algn="ctr">
              <a:lnSpc>
                <a:spcPct val="115000"/>
              </a:lnSpc>
              <a:spcBef>
                <a:spcPts val="425"/>
              </a:spcBef>
              <a:spcAft>
                <a:spcPts val="1000"/>
              </a:spcAft>
            </a:pPr>
            <a:r>
              <a:rPr lang="cs-CZ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ové pole 14351"/>
          <p:cNvSpPr txBox="1">
            <a:spLocks noChangeArrowheads="1"/>
          </p:cNvSpPr>
          <p:nvPr/>
        </p:nvSpPr>
        <p:spPr bwMode="auto">
          <a:xfrm>
            <a:off x="4790364" y="5036024"/>
            <a:ext cx="2415653" cy="12146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chemeClr val="accent2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80340" algn="ctr">
              <a:spcBef>
                <a:spcPts val="425"/>
              </a:spcBef>
              <a:spcAft>
                <a:spcPts val="0"/>
              </a:spcAft>
            </a:pPr>
            <a:r>
              <a:rPr lang="cs-CZ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Vazby</a:t>
            </a:r>
            <a:r>
              <a:rPr lang="cs-CZ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cs-CZ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180340" algn="ctr">
              <a:lnSpc>
                <a:spcPct val="115000"/>
              </a:lnSpc>
              <a:spcBef>
                <a:spcPts val="425"/>
              </a:spcBef>
              <a:spcAft>
                <a:spcPts val="1000"/>
              </a:spcAft>
            </a:pPr>
            <a:r>
              <a:rPr lang="cs-CZ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ové pole 14351"/>
          <p:cNvSpPr txBox="1">
            <a:spLocks noChangeArrowheads="1"/>
          </p:cNvSpPr>
          <p:nvPr/>
        </p:nvSpPr>
        <p:spPr bwMode="auto">
          <a:xfrm>
            <a:off x="8673831" y="2971490"/>
            <a:ext cx="2281735" cy="1127893"/>
          </a:xfrm>
          <a:prstGeom prst="rect">
            <a:avLst/>
          </a:prstGeom>
          <a:solidFill>
            <a:srgbClr val="FFC000"/>
          </a:solidFill>
          <a:ln w="25400">
            <a:solidFill>
              <a:schemeClr val="accent2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80340" algn="ctr">
              <a:spcBef>
                <a:spcPts val="425"/>
              </a:spcBef>
              <a:spcAft>
                <a:spcPts val="0"/>
              </a:spcAft>
            </a:pPr>
            <a:r>
              <a:rPr lang="cs-CZ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Stabilita</a:t>
            </a:r>
            <a:endParaRPr lang="cs-CZ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180340" algn="ctr">
              <a:spcBef>
                <a:spcPts val="425"/>
              </a:spcBef>
              <a:spcAft>
                <a:spcPts val="0"/>
              </a:spcAft>
            </a:pPr>
            <a:r>
              <a:rPr lang="cs-CZ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vztahu</a:t>
            </a:r>
            <a:endParaRPr lang="cs-CZ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180340" algn="ctr">
              <a:lnSpc>
                <a:spcPct val="115000"/>
              </a:lnSpc>
              <a:spcBef>
                <a:spcPts val="425"/>
              </a:spcBef>
              <a:spcAft>
                <a:spcPts val="1000"/>
              </a:spcAft>
            </a:pPr>
            <a:r>
              <a:rPr lang="cs-CZ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Přímá spojnice se šipkou 12"/>
          <p:cNvCxnSpPr>
            <a:cxnSpLocks/>
          </p:cNvCxnSpPr>
          <p:nvPr/>
        </p:nvCxnSpPr>
        <p:spPr>
          <a:xfrm flipV="1">
            <a:off x="2343433" y="4536246"/>
            <a:ext cx="0" cy="390861"/>
          </a:xfrm>
          <a:prstGeom prst="straightConnector1">
            <a:avLst/>
          </a:prstGeom>
          <a:ln w="76200">
            <a:solidFill>
              <a:srgbClr val="00808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>
            <a:cxnSpLocks/>
          </p:cNvCxnSpPr>
          <p:nvPr/>
        </p:nvCxnSpPr>
        <p:spPr>
          <a:xfrm flipH="1">
            <a:off x="2343432" y="2772043"/>
            <a:ext cx="1" cy="382137"/>
          </a:xfrm>
          <a:prstGeom prst="straightConnector1">
            <a:avLst/>
          </a:prstGeom>
          <a:ln w="762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>
            <a:cxnSpLocks/>
          </p:cNvCxnSpPr>
          <p:nvPr/>
        </p:nvCxnSpPr>
        <p:spPr>
          <a:xfrm flipH="1" flipV="1">
            <a:off x="5948622" y="2788801"/>
            <a:ext cx="49568" cy="365379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5948622" y="4452615"/>
            <a:ext cx="0" cy="4042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7342496" y="2203239"/>
            <a:ext cx="1009934" cy="1099519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V="1">
            <a:off x="7365430" y="3985146"/>
            <a:ext cx="959704" cy="1869744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530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5423" y="704371"/>
            <a:ext cx="7773537" cy="1036955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1. Navázání vztahu se zákazníkem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 pole 14351"/>
          <p:cNvSpPr txBox="1">
            <a:spLocks noChangeArrowheads="1"/>
          </p:cNvSpPr>
          <p:nvPr/>
        </p:nvSpPr>
        <p:spPr bwMode="auto">
          <a:xfrm>
            <a:off x="3918446" y="2099840"/>
            <a:ext cx="3164006" cy="17327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00808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Informace</a:t>
            </a:r>
            <a:endParaRPr kumimoji="0" lang="cs-CZ" altLang="cs-CZ" sz="28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(reklamní kampaň)</a:t>
            </a:r>
            <a:endParaRPr kumimoji="0" lang="cs-CZ" altLang="cs-CZ" sz="28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552191" y="5067226"/>
            <a:ext cx="1854200" cy="474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00808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Emoce</a:t>
            </a: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cs-CZ" altLang="cs-CZ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65423" y="3115467"/>
            <a:ext cx="2487162" cy="22662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00808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Potřeby</a:t>
            </a:r>
            <a:endParaRPr kumimoji="0" lang="cs-CZ" altLang="cs-CZ" sz="28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konečného spotřebitele, podniku</a:t>
            </a:r>
            <a:endParaRPr kumimoji="0" lang="cs-CZ" altLang="cs-CZ" sz="28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8438960" y="3009104"/>
            <a:ext cx="2362082" cy="19746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00808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Návštěva prodejny,</a:t>
            </a:r>
            <a:endParaRPr kumimoji="0" lang="cs-CZ" altLang="cs-CZ" sz="28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800" b="1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Sepsání dohody</a:t>
            </a:r>
            <a:endParaRPr kumimoji="0" lang="cs-CZ" altLang="cs-CZ" sz="2800" b="0" i="0" u="none" strike="noStrike" cap="none" normalizeH="0" baseline="0" dirty="0">
              <a:ln>
                <a:noFill/>
              </a:ln>
              <a:solidFill>
                <a:srgbClr val="00808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8" name="Přímá spojnice se šipkou 7"/>
          <p:cNvCxnSpPr/>
          <p:nvPr/>
        </p:nvCxnSpPr>
        <p:spPr>
          <a:xfrm flipV="1">
            <a:off x="4355910" y="8334849"/>
            <a:ext cx="104775" cy="47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4394010" y="8525984"/>
            <a:ext cx="57150" cy="95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6660960" y="7868759"/>
            <a:ext cx="400050" cy="142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V="1">
            <a:off x="6775260" y="8811734"/>
            <a:ext cx="447675" cy="200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460310" y="278050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056" tIns="304704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1460310" y="369490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300" b="1" i="0" u="none" strike="noStrike" cap="none" normalizeH="0" baseline="0">
              <a:ln>
                <a:noFill/>
              </a:ln>
              <a:solidFill>
                <a:srgbClr val="981E3A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5" name="Přímá spojnice se šipkou 14"/>
          <p:cNvCxnSpPr/>
          <p:nvPr/>
        </p:nvCxnSpPr>
        <p:spPr>
          <a:xfrm flipV="1">
            <a:off x="3370997" y="3370997"/>
            <a:ext cx="395785" cy="54591"/>
          </a:xfrm>
          <a:prstGeom prst="straightConnector1">
            <a:avLst/>
          </a:prstGeom>
          <a:ln w="5715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3313278" y="4813104"/>
            <a:ext cx="1175697" cy="436728"/>
          </a:xfrm>
          <a:prstGeom prst="straightConnector1">
            <a:avLst/>
          </a:prstGeom>
          <a:ln w="5715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>
            <a:off x="7222935" y="3115467"/>
            <a:ext cx="815596" cy="579437"/>
          </a:xfrm>
          <a:prstGeom prst="straightConnector1">
            <a:avLst/>
          </a:prstGeom>
          <a:ln w="5715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V="1">
            <a:off x="6775260" y="4681182"/>
            <a:ext cx="1399749" cy="700572"/>
          </a:xfrm>
          <a:prstGeom prst="straightConnector1">
            <a:avLst/>
          </a:prstGeom>
          <a:ln w="5715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358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0779" y="105063"/>
            <a:ext cx="7937309" cy="917765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FF0000"/>
                </a:solidFill>
                <a:latin typeface="+mn-lt"/>
              </a:rPr>
              <a:t>Případová studie </a:t>
            </a:r>
            <a:r>
              <a:rPr lang="cs-CZ" sz="3600" b="1" dirty="0">
                <a:solidFill>
                  <a:srgbClr val="008080"/>
                </a:solidFill>
                <a:latin typeface="+mn-lt"/>
              </a:rPr>
              <a:t>– informační imunita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0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278789" y="1389421"/>
            <a:ext cx="8701287" cy="47303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je východiskem komunikace se zákazníkem. Všude je tolik informací a tolik reklamních kampaní, že se často  v praxi setkáváme, že 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roste imunita vůči 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informacím. Setkáváme se s ní např. 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při sledování filmu 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 televizi, který je často přerušován reklamou. Stává se to často v rozporu s platnou legislativou, která upravuje reklamu v televizi. Přibývá lidí, kteří reklamu odmítají. Určitě jste se setkali s tím, že na poštovních schránkách lidé umísťují nálepky „</a:t>
            </a: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Nevhazujte reklamní materiál 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nebo propagační letáky.“ Tento jev není ojedinělý. Lidé si tímto způsobem budují kolem svého domu „zeď“, kde si chtějí udržet soukromí. Storbacka a Lehtinen (2002) tomuto jevu říkají „zapouzdření.“</a:t>
            </a:r>
          </a:p>
        </p:txBody>
      </p:sp>
      <p:pic>
        <p:nvPicPr>
          <p:cNvPr id="1026" name="Picture 2" descr="Informace pro rodiče o použití elektronických čipů – ZŠ Rousínov">
            <a:extLst>
              <a:ext uri="{FF2B5EF4-FFF2-40B4-BE49-F238E27FC236}">
                <a16:creationId xmlns:a16="http://schemas.microsoft.com/office/drawing/2014/main" id="{BF405B2B-A5D5-40B5-88DF-95FAAD685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260" y="246515"/>
            <a:ext cx="1415398" cy="98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formace | Obec Lidečko">
            <a:extLst>
              <a:ext uri="{FF2B5EF4-FFF2-40B4-BE49-F238E27FC236}">
                <a16:creationId xmlns:a16="http://schemas.microsoft.com/office/drawing/2014/main" id="{F0F526AA-A92E-4041-9A74-672EC3614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511" y="3165686"/>
            <a:ext cx="3012489" cy="203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íce než 7 ilustrací Sledování Tv a Televize zdarma - Pixabay">
            <a:extLst>
              <a:ext uri="{FF2B5EF4-FFF2-40B4-BE49-F238E27FC236}">
                <a16:creationId xmlns:a16="http://schemas.microsoft.com/office/drawing/2014/main" id="{6BFBC718-91CD-4D54-B2F8-61F242521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827" y="1389421"/>
            <a:ext cx="3065755" cy="167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ewsletter">
            <a:extLst>
              <a:ext uri="{FF2B5EF4-FFF2-40B4-BE49-F238E27FC236}">
                <a16:creationId xmlns:a16="http://schemas.microsoft.com/office/drawing/2014/main" id="{D03FAAFB-3D3D-4D7C-99D7-FFFAE858F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511" y="5069150"/>
            <a:ext cx="2864388" cy="136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525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7200330" cy="917765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Případová studie – informační imunita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0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590850" y="1371666"/>
            <a:ext cx="4469422" cy="5038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Jak této informační imunitě zabránit, resp. ji eliminovat? 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Nabízí se odpověď. </a:t>
            </a:r>
          </a:p>
          <a:p>
            <a:pPr indent="18034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Firmy musí mít informace o zákaznících (databáze) a jeho chování v minulosti (Storbacka, Lehtinen, 2003). Dá se to </a:t>
            </a:r>
            <a:r>
              <a:rPr lang="cs-CZ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aplikovat lépe u náročnějších produktů </a:t>
            </a:r>
            <a:r>
              <a:rPr lang="cs-CZ" sz="24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(ukončení termínovaného vkladu, uběhnutí určité doby od nákupu auta).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4DA1811-B3C9-4C6B-9F62-B6DF79D7F260}"/>
              </a:ext>
            </a:extLst>
          </p:cNvPr>
          <p:cNvSpPr txBox="1"/>
          <p:nvPr/>
        </p:nvSpPr>
        <p:spPr>
          <a:xfrm>
            <a:off x="5592932" y="1371666"/>
            <a:ext cx="6498453" cy="2308324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Je třeba snížit počet sdělení zákazníkům.</a:t>
            </a:r>
          </a:p>
          <a:p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Je třeba rozpoznat okamžiky, kdy zákazník potřebuje pomoci</a:t>
            </a:r>
          </a:p>
          <a:p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Dobře načasovat sdělení.</a:t>
            </a:r>
          </a:p>
          <a:p>
            <a:r>
              <a:rPr lang="cs-CZ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Lze sledovat určitá životní období v lidském životě, jako je stěhování, narození dítěte, svatba. 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2050" name="Picture 2" descr="Informace k testování ve škole – Střední průmyslová škola dopravní, a.s.">
            <a:extLst>
              <a:ext uri="{FF2B5EF4-FFF2-40B4-BE49-F238E27FC236}">
                <a16:creationId xmlns:a16="http://schemas.microsoft.com/office/drawing/2014/main" id="{217BB614-3A47-4C51-B2BE-C7D714214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924" y="3890721"/>
            <a:ext cx="3209833" cy="238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958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876499" cy="713048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Nástroje vytváření vztahu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477672" y="1078174"/>
            <a:ext cx="8243247" cy="5509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rgbClr val="008080"/>
                </a:solidFill>
              </a:rPr>
              <a:t>Marketing spřízněné skupiny</a:t>
            </a:r>
            <a:r>
              <a:rPr lang="cs-CZ" sz="3200" dirty="0">
                <a:solidFill>
                  <a:srgbClr val="008080"/>
                </a:solidFill>
              </a:rPr>
              <a:t> – zákazníci, kteří jsou ochotni referovat o firmě a jejich produktech</a:t>
            </a:r>
          </a:p>
          <a:p>
            <a:endParaRPr lang="cs-CZ" sz="3200" b="1" dirty="0">
              <a:solidFill>
                <a:srgbClr val="00808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3200" b="1" dirty="0">
                <a:solidFill>
                  <a:srgbClr val="0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Nosné produkty</a:t>
            </a:r>
            <a:r>
              <a:rPr lang="cs-CZ" sz="3200" dirty="0">
                <a:solidFill>
                  <a:srgbClr val="0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 slouží k zažehnutí vztahu a získání důvěry</a:t>
            </a:r>
          </a:p>
          <a:p>
            <a:pPr indent="180340" algn="just"/>
            <a:endParaRPr lang="cs-CZ" sz="3200" dirty="0">
              <a:solidFill>
                <a:srgbClr val="00808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/>
            <a:r>
              <a:rPr lang="cs-CZ" sz="3200" b="1" dirty="0">
                <a:solidFill>
                  <a:srgbClr val="0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Systém podpory nových zákazníků </a:t>
            </a:r>
            <a:r>
              <a:rPr lang="cs-CZ" sz="3200" dirty="0">
                <a:solidFill>
                  <a:srgbClr val="0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zahájení vztahu, udržování kontaktu, komunikace, příprava další nabídky, pozornost po prodejní péči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545" y="2224585"/>
            <a:ext cx="2717895" cy="198418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9292841" y="4661679"/>
            <a:ext cx="24293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https://news.biancolavoro.it/wp-content/uploads/2015/09/Stretta-di-mano.jpg</a:t>
            </a:r>
          </a:p>
        </p:txBody>
      </p:sp>
    </p:spTree>
    <p:extLst>
      <p:ext uri="{BB962C8B-B14F-4D97-AF65-F5344CB8AC3E}">
        <p14:creationId xmlns:p14="http://schemas.microsoft.com/office/powerpoint/2010/main" val="2399882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876499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Nástroje vytváření vztahu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30927" y="1554313"/>
            <a:ext cx="7823466" cy="4832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180340" algn="just"/>
            <a:r>
              <a:rPr lang="cs-CZ" sz="2800" b="1" dirty="0">
                <a:solidFill>
                  <a:srgbClr val="0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Výběr zákazníků</a:t>
            </a:r>
            <a:r>
              <a:rPr lang="cs-CZ" sz="2800" dirty="0">
                <a:solidFill>
                  <a:srgbClr val="0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 dle vyhodnocení hodnoty vztahu, kritériem vyhodnocení může být  finanční ohodnocení zákazníkova potenciálu nebo kompatibilita základních hodnot</a:t>
            </a:r>
          </a:p>
          <a:p>
            <a:pPr indent="180340" algn="just"/>
            <a:endParaRPr lang="cs-CZ" sz="2800" dirty="0">
              <a:solidFill>
                <a:srgbClr val="00808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/>
            <a:r>
              <a:rPr lang="cs-CZ" sz="2800" b="1" dirty="0">
                <a:solidFill>
                  <a:srgbClr val="0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Investice do navázání</a:t>
            </a:r>
            <a:r>
              <a:rPr lang="cs-CZ" sz="2800" dirty="0">
                <a:solidFill>
                  <a:srgbClr val="0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b="1" dirty="0">
                <a:solidFill>
                  <a:srgbClr val="0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vztahu</a:t>
            </a:r>
            <a:r>
              <a:rPr lang="cs-CZ" sz="2800" dirty="0">
                <a:solidFill>
                  <a:srgbClr val="0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 vyhodnocení nákladů na zákazníka od počátku vztahu, (ziskovost)</a:t>
            </a:r>
          </a:p>
          <a:p>
            <a:pPr indent="180340" algn="just"/>
            <a:endParaRPr lang="cs-CZ" sz="2800" dirty="0">
              <a:solidFill>
                <a:srgbClr val="00808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/>
            <a:r>
              <a:rPr lang="cs-CZ" sz="2800" b="1" dirty="0">
                <a:solidFill>
                  <a:srgbClr val="0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Hledání náročných zákazníků</a:t>
            </a:r>
            <a:r>
              <a:rPr lang="cs-CZ" sz="2800" dirty="0">
                <a:solidFill>
                  <a:srgbClr val="00808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 hledání náročných zákazníků - motivace k plnění náročných úkolů - posílení konkurenční schopnosti.</a:t>
            </a:r>
          </a:p>
        </p:txBody>
      </p:sp>
      <p:pic>
        <p:nvPicPr>
          <p:cNvPr id="3074" name="Picture 2" descr="Jak si bezpečně spořit peníze? - Měšec.cz">
            <a:extLst>
              <a:ext uri="{FF2B5EF4-FFF2-40B4-BE49-F238E27FC236}">
                <a16:creationId xmlns:a16="http://schemas.microsoft.com/office/drawing/2014/main" id="{0D447036-44CE-4134-B54C-EDBA5B959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522" y="2397691"/>
            <a:ext cx="3073694" cy="224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65226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</TotalTime>
  <Words>2357</Words>
  <Application>Microsoft Office PowerPoint</Application>
  <PresentationFormat>Širokoúhlá obrazovka</PresentationFormat>
  <Paragraphs>239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9" baseType="lpstr">
      <vt:lpstr>Arial</vt:lpstr>
      <vt:lpstr>Avenir Next LT Pro</vt:lpstr>
      <vt:lpstr>Calibri</vt:lpstr>
      <vt:lpstr>Calibri Light</vt:lpstr>
      <vt:lpstr>Times New Roman</vt:lpstr>
      <vt:lpstr>Motiv Office</vt:lpstr>
      <vt:lpstr>Prezentace aplikace PowerPoint</vt:lpstr>
      <vt:lpstr>Prezentace aplikace PowerPoint</vt:lpstr>
      <vt:lpstr>Prezentace aplikace PowerPoint</vt:lpstr>
      <vt:lpstr>Budování stabilního vztahu</vt:lpstr>
      <vt:lpstr>1. Navázání vztahu se zákazníkem</vt:lpstr>
      <vt:lpstr>Případová studie – informační imunita</vt:lpstr>
      <vt:lpstr>Případová studie – informační imunita</vt:lpstr>
      <vt:lpstr>Nástroje vytváření vztahu</vt:lpstr>
      <vt:lpstr>Nástroje vytváření vztahu</vt:lpstr>
      <vt:lpstr>2. Rozvoj vztahu </vt:lpstr>
      <vt:lpstr>Péče o zákazníka</vt:lpstr>
      <vt:lpstr>Principy péče o zákazníka</vt:lpstr>
      <vt:lpstr>Standardy péče o zákazníka – příklad z praxe</vt:lpstr>
      <vt:lpstr>Standardy péče o zákazníka – příklad z praxe</vt:lpstr>
      <vt:lpstr>Standardy péče na úrovni B2C </vt:lpstr>
      <vt:lpstr>Fáze péče o zákazníka</vt:lpstr>
      <vt:lpstr> RAYNET – ukažte zákazníkům, že se o ně zajímáte (případová studie) </vt:lpstr>
      <vt:lpstr>Řízení zákaznické základny</vt:lpstr>
      <vt:lpstr>Strategie budování věrnosti</vt:lpstr>
      <vt:lpstr>Strategie budování věrnosti</vt:lpstr>
      <vt:lpstr>Jak zavádět věrnostní programy?</vt:lpstr>
      <vt:lpstr>Jak zavádět věrnostní programy?</vt:lpstr>
      <vt:lpstr>3. Ukončování vztahu se zákazníkem </vt:lpstr>
      <vt:lpstr>Symptomy ohrožení vztahu</vt:lpstr>
      <vt:lpstr>Symptomy ohrožení vztahu</vt:lpstr>
      <vt:lpstr>Řízení vztahu v jeho fázích</vt:lpstr>
      <vt:lpstr>Strategie sponky - sepnutí</vt:lpstr>
      <vt:lpstr>Strategie zdrhovadla - propojení</vt:lpstr>
      <vt:lpstr>Strategie suchého zipu - přimknutí</vt:lpstr>
      <vt:lpstr>Řízení vztahu ve fázi navázání vztahu</vt:lpstr>
      <vt:lpstr>Řízení vztahu ve fázi rozvoje vztahu</vt:lpstr>
      <vt:lpstr>Řízení vztahu ve fázi ukončení vztahu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sta0006</cp:lastModifiedBy>
  <cp:revision>155</cp:revision>
  <dcterms:created xsi:type="dcterms:W3CDTF">2016-11-25T20:36:16Z</dcterms:created>
  <dcterms:modified xsi:type="dcterms:W3CDTF">2023-11-09T20:32:28Z</dcterms:modified>
</cp:coreProperties>
</file>