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90" r:id="rId6"/>
    <p:sldId id="317" r:id="rId7"/>
    <p:sldId id="362" r:id="rId8"/>
    <p:sldId id="363" r:id="rId9"/>
    <p:sldId id="32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22" r:id="rId35"/>
    <p:sldId id="319" r:id="rId36"/>
    <p:sldId id="288" r:id="rId37"/>
    <p:sldId id="316" r:id="rId38"/>
    <p:sldId id="315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76" y="6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20:27:52.741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805 662,'1'-7,"-1"1,-1-1,1 0,-1 1,0 0,-1-1,1 1,-1 0,-1-1,1 1,-1 0,0 1,0-1,-1 0,1 1,-1 0,-1 0,1 0,-4-2,-37-39,-1 3,-3 2,-1 3,-16-8,-30-28,-100-43,5-6,175 110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20:27:55.123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6 0,'0'377,"-2"-363,2-12,-1 0,0 0,1 0,-1 0,1-1,0 1,-1 0,1 0,0 0,0 0,1 0,-1 0,0 0,1-1,-1 1,1 0,-1 0,1 0,0-1,0 1,-1 0,2-1,-1 1,0 0,0-1,0 0,1 1,-1-1,0 0,1 1,-1-1,1 0,0 0,-1 0,1-1,0 1,0 0,-1-1,2 1,120 43,-102-41</inkml:trace>
  <inkml:trace contextRef="#ctx0" brushRef="#br0" timeOffset="1043.195">31 274,'5'0,"5"0,5 0,5 0,2 0,3 0,0 0,1 0,0 0,0 0,0 0,-1 0,-4-4,-6-2</inkml:trace>
  <inkml:trace contextRef="#ctx0" brushRef="#br0" timeOffset="2020.79">6 99,'5'0,"0"-4,5-2,4 1,5 1,2 1,3 1,1-4,0 0,1 1,0 1,0 1,-1 2,0 0,-4 0</inkml:trace>
  <inkml:trace contextRef="#ctx0" brushRef="#br0" timeOffset="5777.048">479 25,'1'409,"-1"-405,1-1,-1 0,1 0,0 0,-1 0,2 0,-1 0,0 0,0 0,1-1,0 1,-1 0,1-1,0 1,0-1,1 0,-1 0,0 1,1-2,-1 1,1 0,0 0,-1-1,1 1,0-1,0 0,0 0,0 0,0 0,0-1,3 1,110-1,-76-3,-37 3,0 0,0 1,0-1,0 0,0 0,0-1,0 1,0 0,-1-1,1 0,0 0,0 0,0 0,-1 0,1-1,0 1,-1-1,1 1,-1-1,0 0,1 0,-1 0,0-1,0 1,-1 0,1-1,0 1,-1-1,1 1,-1-1,0 0,0 0,0 0,0 1,-1-1,1 0,-1 0,1 0,-1 0,0 0,-1-2,-4-322,5 305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3T12:06:59.4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88,'2116'0,"-1854"-3,154-26,42-6,-310 15,-437 150,153-65,-3-6,-2-5,-17-3,-296 67,425-111,49-3,213-39,102-27,12-3,28 13,-57 21,166 12,-474 19,-8-1,0 0,0 1,0-1,0 1,0 0,0 0,0 0,1 0,-1 1,-1-1,2 1,-1-1,0 1,0-1,0 1,-1 0,2 0,-2 0,1 1,0-2,-1 2,2-1,-2 1,1 0,-35 25,-132 36,73 18,91-79,-1-2,1 0,0 1,0-1,0 1,0 0,0-1,0 1,0 0,0 0,0-1,1 1,-1 0,0 0,0-1,1 2,-1-1,0-1,0 2,1-1,0 0,0 0,-1 0,1 0,-1 1,1-2,0 2,0-1,0 0,0 1,0-2,0 2,0-1,0 0,1 0,-1 0,1 0,-1 1,0-2,0 2,1-1,0-1,0 2,-1-1,1-1,0 2,69-3,542-93,-222 31,-258 51,-116 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3T08:10:29.374"/>
    </inkml:context>
    <inkml:brush xml:id="br0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0"/>
      <inkml:brushProperty name="anchorY" value="0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1085.91309"/>
      <inkml:brushProperty name="anchorY" value="-497.6402"/>
      <inkml:brushProperty name="scaleFactor" value="0.5"/>
    </inkml:brush>
    <inkml:brush xml:id="br2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717.20947"/>
      <inkml:brushProperty name="anchorY" value="-1534.0105"/>
      <inkml:brushProperty name="scaleFactor" value="0.5"/>
    </inkml:brush>
    <inkml:brush xml:id="br3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2580.59717"/>
      <inkml:brushProperty name="anchorY" value="-3780.84692"/>
      <inkml:brushProperty name="scaleFactor" value="0.5"/>
    </inkml:brush>
    <inkml:brush xml:id="br4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4093.80713"/>
      <inkml:brushProperty name="anchorY" value="-4619.49854"/>
      <inkml:brushProperty name="scaleFactor" value="0.5"/>
    </inkml:brush>
    <inkml:brush xml:id="br5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8412.68848"/>
      <inkml:brushProperty name="anchorY" value="-11586.17676"/>
      <inkml:brushProperty name="scaleFactor" value="0.5"/>
    </inkml:brush>
    <inkml:brush xml:id="br6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10337.91699"/>
      <inkml:brushProperty name="anchorY" value="-13832.97559"/>
      <inkml:brushProperty name="scaleFactor" value="0.5"/>
    </inkml:brush>
    <inkml:brush xml:id="br7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5567.63428"/>
      <inkml:brushProperty name="anchorY" value="-8459.2666"/>
      <inkml:brushProperty name="scaleFactor" value="0.5"/>
    </inkml:brush>
    <inkml:brush xml:id="br8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5813.21631"/>
      <inkml:brushProperty name="anchorY" value="-5597.86914"/>
      <inkml:brushProperty name="scaleFactor" value="0.5"/>
    </inkml:brush>
    <inkml:brush xml:id="br9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7231.53076"/>
      <inkml:brushProperty name="anchorY" value="-7890.85889"/>
      <inkml:brushProperty name="scaleFactor" value="0.5"/>
    </inkml:brush>
    <inkml:brush xml:id="br10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6618.64014"/>
      <inkml:brushProperty name="anchorY" value="-10811.24902"/>
      <inkml:brushProperty name="scaleFactor" value="0.5"/>
    </inkml:brush>
  </inkml:definitions>
  <inkml:trace contextRef="#ctx0" brushRef="#br0">55 347,'0'0,"0"9,0 8,0 15,0 15,0 12,0 5,-5 1,0-1,-1-3,-3 2,0-6,2-3,1-1,2-1,2-7,1 1,1-5,0-4,1-3,-1 1,0-2,1-1,-1-2,0 0,0-3,0 0,0-6</inkml:trace>
  <inkml:trace contextRef="#ctx0" brushRef="#br1" timeOffset="2012.249">162 294,'0'0,"0"14,0 10,0 8,0 8,0 6,0-1,5 3,0 1,0 1,0-4,3 1,0 1,-2-6,4-2,-1-5,-1-4,-3-2,-2-2,-1-1,4 0,-1 0,1-1,-2 1,-2 1,1-2,3 2,5-6,0 0,-1 0,3-4,-3 1,-2 1,-2 1,3-2,-1 1,3-4,4-4,4-14,-2-15,2-6,-3-12,0-2,-2-4,-5 1,3 3,3-7,3 1,-3-1,-2-3,-4 5,2-3,-2 5,-2 3,-2-1,-2 3,-2 2,-1 4,5 6,1 1,3 1,1 1,-2-3,-2 1,-1-2,-3-1,5 5,-2 0,6 0,4-1,-2-2,-2 0,4 4,-4 4</inkml:trace>
  <inkml:trace contextRef="#ctx0" brushRef="#br2" timeOffset="3046.79">1140 426,'0'0,"0"4,0 8,0 10,0 15,0 2,0 13,0 9,-5 12,0-4,-1-7,2-4,0 0,3 0,-6 3,-4 5,0-6,1-2,2-8,3-7,2-6,2-6,0-2,7-8,10-7,17-5,4-4,8-9,4-7,3-11,-4-5,1 1,-5 6,10 0,-3 5,1 4,-5 5,-5 3,-5 1,-5 2,-8 1</inkml:trace>
  <inkml:trace contextRef="#ctx0" brushRef="#br3" timeOffset="4009.469">1299 876,'0'0,"9"0,9-6,9-4,13-6,4 0,4-2,-2 3,-9-2,-6 4,-3 2,-2 4,-7 3</inkml:trace>
  <inkml:trace contextRef="#ctx0" brushRef="#br4" timeOffset="5034.99">1272 294,'0'0,"5"0,12 0,4 0,5 0,8 0,6 0,5-5,4-1,-2 1,-4 0,-6 2,-3 0,-4 3,-2-1,-1 1,-2 0,-5 0</inkml:trace>
  <inkml:trace contextRef="#ctx0" brushRef="#br5" timeOffset="11821.562">3918 347,'0'0,"0"-5,0-6,0-5,0-5,5 3,1-3,4 0,6-3,4 0,2-1,3 4,1 0,1 0,1-2,-1 5,0 4,0 0,5 3,0 3,0 3,-1 2,-1 2,-7 6,-1 1,-6 5,1 5,-5 3,3 4,-4 2,2 7,-1 1,-3 0,-3-2,-3 0,-1-3,-1 5,-1 6,-1 3,1 0,-1-3,0-3,1-3,0 2,0-1,-5-7,-1-3,1 0,-4 0,-11 4,2 2,-9 1,3-1,0-6,-1-1,5 0,0-6,0-4,-2-5,-1-4,-2 4,0-2,-1-2,0 0,-1 4,0 4,6 4,4 4,2-1,3 1,5 2,2 1,2 1,2 1,6-5,1 1,0 0,4-3,0 0,2-4,5-4,3 2,3 3,1-3,3-2,0-2,0-4,0-2,0-1,0-1,0 0,-1-1,1 1,-1 0,0-1,-4-4,-1-1,0 1,1 1,1 0,-4-3,-4-5,0 1,-4-4,-3 2</inkml:trace>
  <inkml:trace contextRef="#ctx0" brushRef="#br6" timeOffset="12361.193">4422 1802,'0'0,"0"0</inkml:trace>
  <inkml:trace contextRef="#ctx0" brushRef="#br7" timeOffset="8464.919">3019 373,'0'0,"5"0,1 5,-1 6,-1 5,-1 10,0 9,-2 7,-1 11,0 4,0 6,0 12,-1 5,1-3,0-4,0-11,0-11,0-9,0-8,0-5,0-3,0 0,0-2,0 1,0-1,0 2,0-6</inkml:trace>
  <inkml:trace contextRef="#ctx0" brushRef="#br8" timeOffset="6141.695">2172 373,'0'0,"0"9,0 9,0 9,5 14,6 7,0 12,-1 12,3 2,-3-8,-1-3,-3-11,3-7,-1-9,3 1,-1-3,3-8,-1-2,2-1,4-1,-3 1,2-5,-3 2,-3 0,2 2,2 1,3-3,-3 0,-2-5</inkml:trace>
  <inkml:trace contextRef="#ctx0" brushRef="#br9" timeOffset="7390.084">2648 347,'0'0,"0"4,-5 2,-1 5,-5-1,1 4,-3 3,-4 9,-4 3,-2 6,-2 6,-1 1,4 2,1-8,4-3,0-10,4-1,4-2,3 1,2 2,3 0,1 1,-5 1,0 2,1 0,0-1,-4-4,0-1,1 0,-3 1,2 1,0 2,3 1,1-1,2 1,1 1,1 0,-5-6,0 6,-5-6,-5 1,1 1,3 0,2 1,-2-5,3 2,1 0,-4-4,3 0,1 3,-3 1,1-3</inkml:trace>
  <inkml:trace contextRef="#ctx0" brushRef="#br10" timeOffset="9505.026">2780 426,'0'0,"4"0,14 0,3 0,10-6,3 1,1 0,3-5,0-4,-3 1,-2 3,-2 1,-2 4,-6-3,-2-4,0 1,0 1,1 3,-3-3,0 1,2 3,-4-4,1 1,1 2,-4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HISTORY OVERVIEW OF CORPORATE SOCIAL RESPONSIBILITY APPROACHES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/PEM-NACSR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272274"/>
            <a:ext cx="8477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Davis</a:t>
            </a:r>
            <a:r>
              <a:rPr lang="en-US" altLang="cs-CZ" sz="2200" dirty="0">
                <a:latin typeface="Arial" panose="020B0604020202020204" pitchFamily="34" charset="0"/>
              </a:rPr>
              <a:t> (1960) suggests that ‘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refers to the businessmen's decision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action taken for reasons, at least, partially beyond the firm's direct economic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technical interest’.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CSR being a nebulous idea, he believed, could possibly bring enduring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economic gains to the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</a:t>
            </a:r>
            <a:r>
              <a:rPr lang="en-US" altLang="cs-CZ" sz="2000" dirty="0">
                <a:latin typeface="Arial" panose="020B0604020202020204" pitchFamily="34" charset="0"/>
              </a:rPr>
              <a:t> as a return for its socially responsible stance.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His ‘</a:t>
            </a:r>
            <a:r>
              <a:rPr lang="en-US" altLang="cs-CZ" sz="2000" b="1" i="1" dirty="0">
                <a:latin typeface="Arial" panose="020B0604020202020204" pitchFamily="34" charset="0"/>
              </a:rPr>
              <a:t>Iron</a:t>
            </a:r>
            <a:r>
              <a:rPr lang="cs-CZ" altLang="cs-CZ" sz="2000" b="1" i="1" dirty="0">
                <a:latin typeface="Arial" panose="020B0604020202020204" pitchFamily="34" charset="0"/>
              </a:rPr>
              <a:t> </a:t>
            </a:r>
            <a:r>
              <a:rPr lang="en-US" altLang="cs-CZ" sz="2000" b="1" i="1" dirty="0">
                <a:latin typeface="Arial" panose="020B0604020202020204" pitchFamily="34" charset="0"/>
              </a:rPr>
              <a:t>law of responsibility</a:t>
            </a:r>
            <a:r>
              <a:rPr lang="en-US" altLang="cs-CZ" sz="2000" dirty="0">
                <a:latin typeface="Arial" panose="020B0604020202020204" pitchFamily="34" charset="0"/>
              </a:rPr>
              <a:t>' states: 'social responsibilities of businessmen need to be commensurate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with their social power', echoing the significance of 'social values' and 'corporate power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Frederick</a:t>
            </a:r>
            <a:r>
              <a:rPr lang="en-US" altLang="cs-CZ" sz="2200" dirty="0">
                <a:latin typeface="Arial" panose="020B0604020202020204" pitchFamily="34" charset="0"/>
              </a:rPr>
              <a:t> (1960) defines it as the </a:t>
            </a:r>
            <a:r>
              <a:rPr lang="en-US" altLang="cs-CZ" sz="2200" b="1" i="1" dirty="0">
                <a:latin typeface="Arial" panose="020B0604020202020204" pitchFamily="34" charset="0"/>
              </a:rPr>
              <a:t>use of society’s resources</a:t>
            </a:r>
            <a:r>
              <a:rPr lang="en-US" altLang="cs-CZ" sz="2200" dirty="0">
                <a:latin typeface="Arial" panose="020B0604020202020204" pitchFamily="34" charset="0"/>
              </a:rPr>
              <a:t>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and human, in such a way that the whole society derives maximum benefits beyond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corporate entities and their owners. His explanation clearly indicates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responsibility of management is not just creating wealth for the business, but for the society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too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 attempts by </a:t>
            </a:r>
            <a:r>
              <a:rPr lang="en-US" altLang="cs-CZ" sz="2200" b="1" dirty="0">
                <a:latin typeface="Arial" panose="020B0604020202020204" pitchFamily="34" charset="0"/>
              </a:rPr>
              <a:t>McGuire</a:t>
            </a:r>
            <a:r>
              <a:rPr lang="en-US" altLang="cs-CZ" sz="2200" dirty="0">
                <a:latin typeface="Arial" panose="020B0604020202020204" pitchFamily="34" charset="0"/>
              </a:rPr>
              <a:t> (1963) to elaborate the construct ‘CSR’, support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Frederick’s approach by </a:t>
            </a:r>
            <a:r>
              <a:rPr lang="en-US" altLang="cs-CZ" sz="2200" i="1" dirty="0" err="1">
                <a:latin typeface="Arial" panose="020B0604020202020204" pitchFamily="34" charset="0"/>
              </a:rPr>
              <a:t>focussing</a:t>
            </a:r>
            <a:r>
              <a:rPr lang="en-US" altLang="cs-CZ" sz="2200" i="1" dirty="0">
                <a:latin typeface="Arial" panose="020B0604020202020204" pitchFamily="34" charset="0"/>
              </a:rPr>
              <a:t> on the firm’s obligations extending beyond the economic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legal domains</a:t>
            </a:r>
            <a:r>
              <a:rPr lang="en-US" altLang="cs-CZ" sz="2200" dirty="0">
                <a:latin typeface="Arial" panose="020B0604020202020204" pitchFamily="34" charset="0"/>
              </a:rPr>
              <a:t>, to include </a:t>
            </a:r>
            <a:r>
              <a:rPr lang="en-US" altLang="cs-CZ" sz="2200" i="1" dirty="0">
                <a:latin typeface="Arial" panose="020B0604020202020204" pitchFamily="34" charset="0"/>
              </a:rPr>
              <a:t>employee and community welfare and the political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educational needs </a:t>
            </a:r>
            <a:r>
              <a:rPr lang="en-US" altLang="cs-CZ" sz="2200" dirty="0">
                <a:latin typeface="Arial" panose="020B0604020202020204" pitchFamily="34" charset="0"/>
              </a:rPr>
              <a:t>of the society.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Following this, the notion of 'voluntarism' was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acknowledged for the first time by </a:t>
            </a:r>
            <a:r>
              <a:rPr lang="en-US" altLang="cs-CZ" sz="2200" b="1" dirty="0">
                <a:latin typeface="Arial" panose="020B0604020202020204" pitchFamily="34" charset="0"/>
              </a:rPr>
              <a:t>Walton</a:t>
            </a:r>
            <a:r>
              <a:rPr lang="en-US" altLang="cs-CZ" sz="2200" dirty="0">
                <a:latin typeface="Arial" panose="020B0604020202020204" pitchFamily="34" charset="0"/>
              </a:rPr>
              <a:t> (1967) in his book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Responsibilities</a:t>
            </a:r>
            <a:r>
              <a:rPr lang="en-US" altLang="cs-CZ" sz="2200" dirty="0">
                <a:latin typeface="Arial" panose="020B0604020202020204" pitchFamily="34" charset="0"/>
              </a:rPr>
              <a:t>. Walton was of the opinion that the social responsibility of a corporation</a:t>
            </a:r>
            <a:r>
              <a:rPr lang="cs-CZ" altLang="cs-CZ" sz="2200" dirty="0">
                <a:latin typeface="Arial" panose="020B0604020202020204" pitchFamily="34" charset="0"/>
              </a:rPr>
              <a:t> a</a:t>
            </a:r>
            <a:r>
              <a:rPr lang="en-US" altLang="cs-CZ" sz="2200" dirty="0" err="1">
                <a:latin typeface="Arial" panose="020B0604020202020204" pitchFamily="34" charset="0"/>
              </a:rPr>
              <a:t>lways</a:t>
            </a:r>
            <a:r>
              <a:rPr lang="en-US" altLang="cs-CZ" sz="2200" dirty="0">
                <a:latin typeface="Arial" panose="020B0604020202020204" pitchFamily="34" charset="0"/>
              </a:rPr>
              <a:t> includes a certain degree of voluntarism, since companies have to accept that costs are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involved in social actions without any measurable economic return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also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argues that </a:t>
            </a:r>
            <a:r>
              <a:rPr lang="en-US" altLang="cs-CZ" sz="2200" i="1" dirty="0">
                <a:latin typeface="Arial" panose="020B0604020202020204" pitchFamily="34" charset="0"/>
              </a:rPr>
              <a:t>external stakeholders have a different set of priorities </a:t>
            </a:r>
            <a:r>
              <a:rPr lang="en-US" altLang="cs-CZ" sz="2200" dirty="0">
                <a:latin typeface="Arial" panose="020B0604020202020204" pitchFamily="34" charset="0"/>
              </a:rPr>
              <a:t>and enterprises have choices,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voluntary actions to meet the expectations of external stakeholders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real debate was instigated when </a:t>
            </a:r>
            <a:r>
              <a:rPr lang="en-US" altLang="cs-CZ" sz="2200" b="1" dirty="0">
                <a:latin typeface="Arial" panose="020B0604020202020204" pitchFamily="34" charset="0"/>
              </a:rPr>
              <a:t>Friedman</a:t>
            </a:r>
            <a:r>
              <a:rPr lang="en-US" altLang="cs-CZ" sz="2200" dirty="0">
                <a:latin typeface="Arial" panose="020B0604020202020204" pitchFamily="34" charset="0"/>
              </a:rPr>
              <a:t> (1962) </a:t>
            </a:r>
            <a:r>
              <a:rPr lang="en-US" altLang="cs-CZ" sz="2200" i="1" dirty="0">
                <a:latin typeface="Arial" panose="020B0604020202020204" pitchFamily="34" charset="0"/>
              </a:rPr>
              <a:t>strongly opposed the doctrine of CSR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‘fundamentally subversive’. According to him, the </a:t>
            </a:r>
            <a:r>
              <a:rPr lang="en-US" altLang="cs-CZ" sz="2200" b="1" i="1" dirty="0">
                <a:latin typeface="Arial" panose="020B0604020202020204" pitchFamily="34" charset="0"/>
              </a:rPr>
              <a:t>only responsibility of the management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is to </a:t>
            </a:r>
            <a:r>
              <a:rPr lang="en-US" altLang="cs-CZ" sz="2200" b="1" i="1" dirty="0" err="1">
                <a:latin typeface="Arial" panose="020B0604020202020204" pitchFamily="34" charset="0"/>
              </a:rPr>
              <a:t>maximise</a:t>
            </a:r>
            <a:r>
              <a:rPr lang="en-US" altLang="cs-CZ" sz="2200" b="1" i="1" dirty="0">
                <a:latin typeface="Arial" panose="020B0604020202020204" pitchFamily="34" charset="0"/>
              </a:rPr>
              <a:t> the profits of its owners and shareholders</a:t>
            </a:r>
            <a:r>
              <a:rPr lang="en-US" altLang="cs-CZ" sz="2200" dirty="0">
                <a:latin typeface="Arial" panose="020B0604020202020204" pitchFamily="34" charset="0"/>
              </a:rPr>
              <a:t>. As an economist, he believed, only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individuals can have responsibilities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These </a:t>
            </a:r>
            <a:r>
              <a:rPr lang="cs-CZ" altLang="cs-CZ" sz="2200" dirty="0" err="1">
                <a:latin typeface="Arial" panose="020B0604020202020204" pitchFamily="34" charset="0"/>
              </a:rPr>
              <a:t>approaches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indicate that fi</a:t>
            </a:r>
            <a:r>
              <a:rPr lang="en-US" altLang="cs-CZ" sz="2200" b="1" i="1" dirty="0">
                <a:latin typeface="Arial" panose="020B0604020202020204" pitchFamily="34" charset="0"/>
              </a:rPr>
              <a:t>rms and businessman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are expected to look at concerns that are wider than the technical and economic aspects </a:t>
            </a:r>
            <a:r>
              <a:rPr lang="en-US" altLang="cs-CZ" sz="2200" dirty="0">
                <a:latin typeface="Arial" panose="020B0604020202020204" pitchFamily="34" charset="0"/>
              </a:rPr>
              <a:t>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Such theories can be considered </a:t>
            </a:r>
            <a:r>
              <a:rPr lang="en-US" altLang="cs-CZ" sz="2200" i="1" dirty="0">
                <a:latin typeface="Arial" panose="020B0604020202020204" pitchFamily="34" charset="0"/>
              </a:rPr>
              <a:t>as the basic foundations of the modern CSR</a:t>
            </a:r>
            <a:r>
              <a:rPr lang="cs-CZ" altLang="cs-CZ" sz="2200" i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first reference to stakeholders was made in Harold </a:t>
            </a:r>
            <a:r>
              <a:rPr lang="en-US" altLang="cs-CZ" sz="2200" b="1" dirty="0">
                <a:latin typeface="Arial" panose="020B0604020202020204" pitchFamily="34" charset="0"/>
              </a:rPr>
              <a:t>Johnson’s</a:t>
            </a:r>
            <a:r>
              <a:rPr lang="en-US" altLang="cs-CZ" sz="2200" dirty="0">
                <a:latin typeface="Arial" panose="020B0604020202020204" pitchFamily="34" charset="0"/>
              </a:rPr>
              <a:t> (1971) </a:t>
            </a:r>
            <a:r>
              <a:rPr lang="en-US" altLang="cs-CZ" sz="2200" i="1" dirty="0">
                <a:latin typeface="Arial" panose="020B0604020202020204" pitchFamily="34" charset="0"/>
              </a:rPr>
              <a:t>Business in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contemporary society: framework and issues</a:t>
            </a:r>
            <a:r>
              <a:rPr lang="en-US" altLang="cs-CZ" sz="2200" dirty="0">
                <a:latin typeface="Arial" panose="020B0604020202020204" pitchFamily="34" charset="0"/>
              </a:rPr>
              <a:t>. The conventional of CSR is identified by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Johnson as being that ‘</a:t>
            </a:r>
            <a:r>
              <a:rPr lang="en-US" altLang="cs-CZ" sz="2200" i="1" dirty="0">
                <a:latin typeface="Arial" panose="020B0604020202020204" pitchFamily="34" charset="0"/>
              </a:rPr>
              <a:t>a socially responsible firm is one whose managerial staff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balances a multiplicity of interests </a:t>
            </a:r>
            <a:r>
              <a:rPr lang="en-US" altLang="cs-CZ" sz="2200" dirty="0">
                <a:latin typeface="Arial" panose="020B0604020202020204" pitchFamily="34" charset="0"/>
              </a:rPr>
              <a:t>instead of striving only for larger profits for 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shareholders’.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second pluralistic definition according to Johnson (1971) is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‘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assumes that the prime motivation of the business firm is profit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 err="1">
                <a:latin typeface="Arial" panose="020B0604020202020204" pitchFamily="34" charset="0"/>
              </a:rPr>
              <a:t>maximisation</a:t>
            </a:r>
            <a:r>
              <a:rPr lang="en-US" altLang="cs-CZ" sz="2200" dirty="0">
                <a:latin typeface="Arial" panose="020B0604020202020204" pitchFamily="34" charset="0"/>
              </a:rPr>
              <a:t>; </a:t>
            </a:r>
            <a:r>
              <a:rPr lang="en-US" altLang="cs-CZ" sz="2200" i="1" dirty="0">
                <a:latin typeface="Arial" panose="020B0604020202020204" pitchFamily="34" charset="0"/>
              </a:rPr>
              <a:t>the business seeks multiple goals rather than only profit </a:t>
            </a:r>
            <a:r>
              <a:rPr lang="en-US" altLang="cs-CZ" sz="2200" i="1" dirty="0" err="1">
                <a:latin typeface="Arial" panose="020B0604020202020204" pitchFamily="34" charset="0"/>
              </a:rPr>
              <a:t>maximisation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can be perceived as a forerunner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theory on CSR participation.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of the most important contributions to the definition of CSR was made by the </a:t>
            </a:r>
            <a:r>
              <a:rPr lang="en-US" altLang="cs-CZ" sz="2200" i="1" dirty="0">
                <a:latin typeface="Arial" panose="020B0604020202020204" pitchFamily="34" charset="0"/>
              </a:rPr>
              <a:t>Committee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for Economic Development </a:t>
            </a:r>
            <a:r>
              <a:rPr lang="en-US" altLang="cs-CZ" sz="2200" dirty="0">
                <a:latin typeface="Arial" panose="020B0604020202020204" pitchFamily="34" charset="0"/>
              </a:rPr>
              <a:t>(CED) in 1971. The CED articulated a </a:t>
            </a:r>
            <a:r>
              <a:rPr lang="en-US" altLang="cs-CZ" sz="2200" i="1" dirty="0">
                <a:latin typeface="Arial" panose="020B0604020202020204" pitchFamily="34" charset="0"/>
              </a:rPr>
              <a:t>triple concentric model </a:t>
            </a:r>
            <a:r>
              <a:rPr lang="en-US" altLang="cs-CZ" sz="2200" dirty="0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concept. The inner circle includes the clear-cut basic responsibilities for the efficient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execution of economic functions like productivity, job and economic growth reflecting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CED Model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Inner circle: Clear- cut basic responsibilities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Intermediate circle: Exercise economic 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 awareness of social values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Outer circle: Newly emerging responsibilities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business should strive to become more broadly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involved in for improvement of social environment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296783"/>
            <a:ext cx="84772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</a:t>
            </a:r>
            <a:r>
              <a:rPr lang="en-US" altLang="cs-CZ" sz="2200" b="1" dirty="0">
                <a:latin typeface="Arial" panose="020B0604020202020204" pitchFamily="34" charset="0"/>
              </a:rPr>
              <a:t>shift in the paradigm of CSR </a:t>
            </a:r>
            <a:r>
              <a:rPr lang="en-US" altLang="cs-CZ" sz="2200" dirty="0">
                <a:latin typeface="Arial" panose="020B0604020202020204" pitchFamily="34" charset="0"/>
              </a:rPr>
              <a:t>from ‘the philosophical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moral obligation’ (CSR1) to ‘the managerial and organizational action’ (CSR2) was later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documented by </a:t>
            </a:r>
            <a:r>
              <a:rPr lang="en-US" altLang="cs-CZ" sz="2200" b="1" dirty="0">
                <a:latin typeface="Arial" panose="020B0604020202020204" pitchFamily="34" charset="0"/>
              </a:rPr>
              <a:t>Frederick</a:t>
            </a:r>
            <a:r>
              <a:rPr lang="en-US" altLang="cs-CZ" sz="2200" dirty="0">
                <a:latin typeface="Arial" panose="020B0604020202020204" pitchFamily="34" charset="0"/>
              </a:rPr>
              <a:t> (1978).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While CSR1 tends to be reactive</a:t>
            </a:r>
            <a:r>
              <a:rPr lang="en-US" altLang="cs-CZ" sz="2200" dirty="0">
                <a:latin typeface="Arial" panose="020B0604020202020204" pitchFamily="34" charset="0"/>
              </a:rPr>
              <a:t>, responding to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business environment and social pressures, C</a:t>
            </a:r>
            <a:r>
              <a:rPr lang="en-US" altLang="cs-CZ" sz="2200" i="1" dirty="0">
                <a:latin typeface="Arial" panose="020B0604020202020204" pitchFamily="34" charset="0"/>
              </a:rPr>
              <a:t>SR2 is proactive and anticipatory, aiming to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impact and change enterprise environments</a:t>
            </a:r>
            <a:r>
              <a:rPr lang="en-US" altLang="cs-CZ" sz="2200" dirty="0">
                <a:latin typeface="Arial" panose="020B0604020202020204" pitchFamily="34" charset="0"/>
              </a:rPr>
              <a:t> and thereby business performance.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Within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CSR2 conception of CSR, it is the business which decides on the level of its social response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economic issues take clear precedence over social issues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response to the CED’s (1971) separation of economic and the broader social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across stakeholders, </a:t>
            </a:r>
            <a:r>
              <a:rPr lang="en-US" altLang="cs-CZ" sz="2200" b="1" dirty="0">
                <a:latin typeface="Arial" panose="020B0604020202020204" pitchFamily="34" charset="0"/>
              </a:rPr>
              <a:t>Davis</a:t>
            </a:r>
            <a:r>
              <a:rPr lang="en-US" altLang="cs-CZ" sz="2200" dirty="0">
                <a:latin typeface="Arial" panose="020B0604020202020204" pitchFamily="34" charset="0"/>
              </a:rPr>
              <a:t> (1973) co</a:t>
            </a:r>
            <a:r>
              <a:rPr lang="en-US" altLang="cs-CZ" sz="2200" i="1" dirty="0">
                <a:latin typeface="Arial" panose="020B0604020202020204" pitchFamily="34" charset="0"/>
              </a:rPr>
              <a:t>ntended that CSR is a firm’s response to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issues beyond the narrow economic, technical and legal requirements of a firm and therefore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it begins where the law ends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Eells</a:t>
            </a:r>
            <a:r>
              <a:rPr lang="en-US" altLang="cs-CZ" sz="2200" b="1" dirty="0">
                <a:latin typeface="Arial" panose="020B0604020202020204" pitchFamily="34" charset="0"/>
              </a:rPr>
              <a:t> and Walton </a:t>
            </a:r>
            <a:r>
              <a:rPr lang="en-US" altLang="cs-CZ" sz="2200" dirty="0">
                <a:latin typeface="Arial" panose="020B0604020202020204" pitchFamily="34" charset="0"/>
              </a:rPr>
              <a:t>(1974) took a broader view of corporate activities which could be assumed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</a:t>
            </a:r>
            <a:r>
              <a:rPr lang="en-US" altLang="cs-CZ" sz="2200" i="1" dirty="0">
                <a:latin typeface="Arial" panose="020B0604020202020204" pitchFamily="34" charset="0"/>
              </a:rPr>
              <a:t>moving towards the concept of social license that was to emerge more fully nearly thirty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years later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They suggested that a </a:t>
            </a:r>
            <a:r>
              <a:rPr lang="en-US" altLang="cs-CZ" sz="1800" i="1" dirty="0">
                <a:latin typeface="Arial" panose="020B0604020202020204" pitchFamily="34" charset="0"/>
              </a:rPr>
              <a:t>corporate executive must remain grounded in his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philosophy, open in his attitude and able to take decisive actions that are immediately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profitable and compatible with the accepted values of his society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Sethi</a:t>
            </a:r>
            <a:r>
              <a:rPr lang="en-US" altLang="cs-CZ" sz="2200" dirty="0">
                <a:latin typeface="Arial" panose="020B0604020202020204" pitchFamily="34" charset="0"/>
              </a:rPr>
              <a:t> (1975) expounded a similar idea based on enterprises as an integral part of the society.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He proposed a </a:t>
            </a:r>
            <a:r>
              <a:rPr lang="en-US" altLang="cs-CZ" sz="2200" b="1" i="1" dirty="0">
                <a:latin typeface="Arial" panose="020B0604020202020204" pitchFamily="34" charset="0"/>
              </a:rPr>
              <a:t>three-tiered model </a:t>
            </a:r>
            <a:r>
              <a:rPr lang="en-US" altLang="cs-CZ" sz="2200" dirty="0">
                <a:latin typeface="Arial" panose="020B0604020202020204" pitchFamily="34" charset="0"/>
              </a:rPr>
              <a:t>that classified corporate </a:t>
            </a:r>
            <a:r>
              <a:rPr lang="en-US" altLang="cs-CZ" sz="2200" dirty="0" err="1">
                <a:latin typeface="Arial" panose="020B0604020202020204" pitchFamily="34" charset="0"/>
              </a:rPr>
              <a:t>behaviour</a:t>
            </a:r>
            <a:r>
              <a:rPr lang="en-US" altLang="cs-CZ" sz="2200" dirty="0">
                <a:latin typeface="Arial" panose="020B0604020202020204" pitchFamily="34" charset="0"/>
              </a:rPr>
              <a:t> in terms of increasing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levels of commitment by enterprises, namely, </a:t>
            </a:r>
            <a:r>
              <a:rPr lang="en-US" altLang="cs-CZ" sz="2200" i="1" dirty="0">
                <a:latin typeface="Arial" panose="020B0604020202020204" pitchFamily="34" charset="0"/>
              </a:rPr>
              <a:t>social obligation </a:t>
            </a:r>
            <a:r>
              <a:rPr lang="en-US" altLang="cs-CZ" sz="2200" dirty="0">
                <a:latin typeface="Arial" panose="020B0604020202020204" pitchFamily="34" charset="0"/>
              </a:rPr>
              <a:t>(a response to legal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market constraints);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</a:t>
            </a:r>
            <a:r>
              <a:rPr lang="en-US" altLang="cs-CZ" sz="2200" dirty="0">
                <a:latin typeface="Arial" panose="020B0604020202020204" pitchFamily="34" charset="0"/>
              </a:rPr>
              <a:t>(congruent with societal norms); and </a:t>
            </a:r>
            <a:r>
              <a:rPr lang="en-US" altLang="cs-CZ" sz="2200" i="1" dirty="0">
                <a:latin typeface="Arial" panose="020B0604020202020204" pitchFamily="34" charset="0"/>
              </a:rPr>
              <a:t>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responsiveness </a:t>
            </a:r>
            <a:r>
              <a:rPr lang="en-US" altLang="cs-CZ" sz="2200" dirty="0">
                <a:latin typeface="Arial" panose="020B0604020202020204" pitchFamily="34" charset="0"/>
              </a:rPr>
              <a:t>(adaptive, anticipatory and preventive</a:t>
            </a:r>
            <a:r>
              <a:rPr lang="cs-CZ" altLang="cs-CZ" sz="2200" dirty="0"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33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Towards the middle of this period, </a:t>
            </a:r>
            <a:r>
              <a:rPr lang="en-US" altLang="cs-CZ" sz="2200" b="1" dirty="0">
                <a:latin typeface="Arial" panose="020B0604020202020204" pitchFamily="34" charset="0"/>
              </a:rPr>
              <a:t>Ackerman and Bauer </a:t>
            </a:r>
            <a:r>
              <a:rPr lang="en-US" altLang="cs-CZ" sz="2200" dirty="0">
                <a:latin typeface="Arial" panose="020B0604020202020204" pitchFamily="34" charset="0"/>
              </a:rPr>
              <a:t>(1976) proposed a </a:t>
            </a:r>
            <a:r>
              <a:rPr lang="en-US" altLang="cs-CZ" sz="2200" i="1" dirty="0">
                <a:latin typeface="Arial" panose="020B0604020202020204" pitchFamily="34" charset="0"/>
              </a:rPr>
              <a:t>sociological view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CSR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define the social responsibility of an enterprise in terms of its impact on 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constituencies: </a:t>
            </a:r>
            <a:r>
              <a:rPr lang="en-US" altLang="cs-CZ" sz="2200" i="1" dirty="0">
                <a:latin typeface="Arial" panose="020B0604020202020204" pitchFamily="34" charset="0"/>
              </a:rPr>
              <a:t>its employees, customers, owners, vendors, and the immediate and larger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communities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 err="1">
                <a:latin typeface="Arial" panose="020B0604020202020204" pitchFamily="34" charset="0"/>
              </a:rPr>
              <a:t>hree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major contributions </a:t>
            </a:r>
            <a:r>
              <a:rPr lang="en-US" altLang="cs-CZ" sz="2200" dirty="0">
                <a:latin typeface="Arial" panose="020B0604020202020204" pitchFamily="34" charset="0"/>
              </a:rPr>
              <a:t>to the debate on CSR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success of CSR programs is dependent on the chief executive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officers of large companies and owners in SMEs, who should be champions in displaying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business Responsibility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enterprises should be proactive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both external and internal stakeholders can participate in CSR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156040"/>
            <a:ext cx="382564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step towards addressing this confusion was taken by </a:t>
            </a:r>
            <a:r>
              <a:rPr lang="en-US" altLang="cs-CZ" sz="2200" b="1" dirty="0">
                <a:latin typeface="Arial" panose="020B0604020202020204" pitchFamily="34" charset="0"/>
              </a:rPr>
              <a:t>Carroll </a:t>
            </a:r>
            <a:r>
              <a:rPr lang="en-US" altLang="cs-CZ" sz="2200" dirty="0">
                <a:latin typeface="Arial" panose="020B0604020202020204" pitchFamily="34" charset="0"/>
              </a:rPr>
              <a:t>after putting forward a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comprehensive explanation of CSR.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Carroll</a:t>
            </a:r>
            <a:r>
              <a:rPr lang="en-US" altLang="cs-CZ" sz="2200" dirty="0">
                <a:latin typeface="Arial" panose="020B0604020202020204" pitchFamily="34" charset="0"/>
              </a:rPr>
              <a:t> (1979) developed a </a:t>
            </a:r>
            <a:r>
              <a:rPr lang="en-US" altLang="cs-CZ" sz="2200" b="1" i="1" dirty="0">
                <a:latin typeface="Arial" panose="020B0604020202020204" pitchFamily="34" charset="0"/>
              </a:rPr>
              <a:t>four-part corporate social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performance model </a:t>
            </a:r>
            <a:r>
              <a:rPr lang="en-US" altLang="cs-CZ" sz="2200" dirty="0">
                <a:latin typeface="Arial" panose="020B0604020202020204" pitchFamily="34" charset="0"/>
              </a:rPr>
              <a:t>that accommodates Friedman’s (1970) view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of the firm. The component parts are focused on the capitalistic and societal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expectations.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715" t="31715" r="18500" b="10571"/>
          <a:stretch/>
        </p:blipFill>
        <p:spPr>
          <a:xfrm>
            <a:off x="4491786" y="2481838"/>
            <a:ext cx="4470311" cy="285760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41308" y="1868836"/>
            <a:ext cx="4520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/>
              <a:t>Social Responsibility categories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68031" y="5339442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/>
              <a:t>Source: Carroll (1979)</a:t>
            </a:r>
          </a:p>
        </p:txBody>
      </p:sp>
    </p:spTree>
    <p:extLst>
      <p:ext uri="{BB962C8B-B14F-4D97-AF65-F5344CB8AC3E}">
        <p14:creationId xmlns:p14="http://schemas.microsoft.com/office/powerpoint/2010/main" val="31492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of the first noteworthy definitions in the 1980s was that of </a:t>
            </a:r>
            <a:r>
              <a:rPr lang="en-US" altLang="cs-CZ" sz="2200" b="1" dirty="0">
                <a:latin typeface="Arial" panose="020B0604020202020204" pitchFamily="34" charset="0"/>
              </a:rPr>
              <a:t>Thomas M. Jones</a:t>
            </a:r>
            <a:r>
              <a:rPr lang="en-US" altLang="cs-CZ" sz="2200" dirty="0">
                <a:latin typeface="Arial" panose="020B0604020202020204" pitchFamily="34" charset="0"/>
              </a:rPr>
              <a:t>. He defines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as the ‘</a:t>
            </a:r>
            <a:r>
              <a:rPr lang="en-US" altLang="cs-CZ" sz="2200" i="1" dirty="0">
                <a:latin typeface="Arial" panose="020B0604020202020204" pitchFamily="34" charset="0"/>
              </a:rPr>
              <a:t>notion that corporations have an obligation to constituent groups and society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other than stockholders and beyond that prescribed by law and union contract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acknowledges that </a:t>
            </a:r>
            <a:r>
              <a:rPr lang="en-US" altLang="cs-CZ" sz="2200" b="1" i="1" dirty="0">
                <a:latin typeface="Arial" panose="020B0604020202020204" pitchFamily="34" charset="0"/>
              </a:rPr>
              <a:t>business and society are interwoven as opposed to being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distinct entities</a:t>
            </a:r>
            <a:r>
              <a:rPr lang="en-US" altLang="cs-CZ" sz="2200" dirty="0">
                <a:latin typeface="Arial" panose="020B0604020202020204" pitchFamily="34" charset="0"/>
              </a:rPr>
              <a:t>. Carroll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points out that a key part of the above definition is how ‘</a:t>
            </a:r>
            <a:r>
              <a:rPr lang="en-US" altLang="cs-CZ" sz="2200" i="1" dirty="0">
                <a:latin typeface="Arial" panose="020B0604020202020204" pitchFamily="34" charset="0"/>
              </a:rPr>
              <a:t>this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obligation is broad and voluntary</a:t>
            </a:r>
            <a:r>
              <a:rPr lang="en-US" altLang="cs-CZ" sz="2200" dirty="0">
                <a:latin typeface="Arial" panose="020B0604020202020204" pitchFamily="34" charset="0"/>
              </a:rPr>
              <a:t>’.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1981, </a:t>
            </a:r>
            <a:r>
              <a:rPr lang="en-US" altLang="cs-CZ" sz="2200" b="1" dirty="0">
                <a:latin typeface="Arial" panose="020B0604020202020204" pitchFamily="34" charset="0"/>
              </a:rPr>
              <a:t>Frank </a:t>
            </a:r>
            <a:r>
              <a:rPr lang="en-US" altLang="cs-CZ" sz="2200" b="1" dirty="0" err="1">
                <a:latin typeface="Arial" panose="020B0604020202020204" pitchFamily="34" charset="0"/>
              </a:rPr>
              <a:t>Tuzzolino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</a:t>
            </a:r>
            <a:r>
              <a:rPr lang="en-US" altLang="cs-CZ" sz="2200" b="1" dirty="0">
                <a:latin typeface="Arial" panose="020B0604020202020204" pitchFamily="34" charset="0"/>
              </a:rPr>
              <a:t>Barry </a:t>
            </a:r>
            <a:r>
              <a:rPr lang="en-US" altLang="cs-CZ" sz="2200" b="1" dirty="0" err="1">
                <a:latin typeface="Arial" panose="020B0604020202020204" pitchFamily="34" charset="0"/>
              </a:rPr>
              <a:t>Armandi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developed a </a:t>
            </a:r>
            <a:r>
              <a:rPr lang="en-US" altLang="cs-CZ" sz="2200" i="1" dirty="0">
                <a:latin typeface="Arial" panose="020B0604020202020204" pitchFamily="34" charset="0"/>
              </a:rPr>
              <a:t>more effective tool for assessing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CSR </a:t>
            </a:r>
            <a:r>
              <a:rPr lang="en-US" altLang="cs-CZ" sz="2200" dirty="0">
                <a:latin typeface="Arial" panose="020B0604020202020204" pitchFamily="34" charset="0"/>
              </a:rPr>
              <a:t>using Carroll’s definition of CSR and Maslow’s (1954) hierarchy of needs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model.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They explained the different needs of various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. Their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organisational</a:t>
            </a:r>
            <a:r>
              <a:rPr lang="en-US" altLang="cs-CZ" sz="2000" dirty="0">
                <a:latin typeface="Arial" panose="020B0604020202020204" pitchFamily="34" charset="0"/>
              </a:rPr>
              <a:t> need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hierarchy </a:t>
            </a:r>
            <a:r>
              <a:rPr lang="en-US" altLang="cs-CZ" sz="2000" i="1" dirty="0">
                <a:latin typeface="Arial" panose="020B0604020202020204" pitchFamily="34" charset="0"/>
              </a:rPr>
              <a:t>did not redefine CSR, but suggested that </a:t>
            </a:r>
            <a:r>
              <a:rPr lang="en-US" altLang="cs-CZ" sz="20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i="1" dirty="0">
                <a:latin typeface="Arial" panose="020B0604020202020204" pitchFamily="34" charset="0"/>
              </a:rPr>
              <a:t>, like individuals, have needs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en-US" altLang="cs-CZ" sz="2000" i="1" dirty="0">
                <a:latin typeface="Arial" panose="020B0604020202020204" pitchFamily="34" charset="0"/>
              </a:rPr>
              <a:t>they want to fulfil.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Introduction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1960s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1970s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1980s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1990s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21</a:t>
            </a:r>
            <a:r>
              <a:rPr lang="cs-CZ" altLang="cs-CZ" sz="2200" baseline="30000" dirty="0">
                <a:latin typeface="Arial" panose="020B0604020202020204" pitchFamily="34" charset="0"/>
              </a:rPr>
              <a:t>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century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European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international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influences</a:t>
            </a:r>
            <a:r>
              <a:rPr lang="cs-CZ" altLang="cs-CZ" sz="2200" dirty="0">
                <a:latin typeface="Arial" panose="020B0604020202020204" pitchFamily="34" charset="0"/>
              </a:rPr>
              <a:t> on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Numerous </a:t>
            </a: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had tried to develop </a:t>
            </a:r>
            <a:r>
              <a:rPr lang="en-US" altLang="cs-CZ" sz="2200" i="1" dirty="0">
                <a:latin typeface="Arial" panose="020B0604020202020204" pitchFamily="34" charset="0"/>
              </a:rPr>
              <a:t>tools for assessing CSR by the time </a:t>
            </a:r>
            <a:r>
              <a:rPr lang="en-US" altLang="cs-CZ" sz="2200" b="1" dirty="0">
                <a:latin typeface="Arial" panose="020B0604020202020204" pitchFamily="34" charset="0"/>
              </a:rPr>
              <a:t>Freeman (1984)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published his landmark book </a:t>
            </a:r>
            <a:r>
              <a:rPr lang="en-US" altLang="cs-CZ" sz="2200" b="1" dirty="0">
                <a:latin typeface="Arial" panose="020B0604020202020204" pitchFamily="34" charset="0"/>
              </a:rPr>
              <a:t>Strategic Management: A Stakeholder Approach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Freeman’s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book </a:t>
            </a:r>
            <a:r>
              <a:rPr lang="en-US" altLang="cs-CZ" sz="2200" b="1" dirty="0">
                <a:latin typeface="Arial" panose="020B0604020202020204" pitchFamily="34" charset="0"/>
              </a:rPr>
              <a:t>provides the basis for stakeholder theory which is widely accepted by contemporary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business </a:t>
            </a:r>
            <a:r>
              <a:rPr lang="en-US" altLang="cs-CZ" sz="2200" b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b="1" dirty="0">
                <a:latin typeface="Arial" panose="020B0604020202020204" pitchFamily="34" charset="0"/>
              </a:rPr>
              <a:t> as a useful way of investigating an </a:t>
            </a:r>
            <a:r>
              <a:rPr lang="en-US" altLang="cs-CZ" sz="2200" b="1" dirty="0" err="1">
                <a:latin typeface="Arial" panose="020B0604020202020204" pitchFamily="34" charset="0"/>
              </a:rPr>
              <a:t>organisational</a:t>
            </a:r>
            <a:r>
              <a:rPr lang="en-US" altLang="cs-CZ" sz="2200" b="1" dirty="0">
                <a:latin typeface="Arial" panose="020B0604020202020204" pitchFamily="34" charset="0"/>
              </a:rPr>
              <a:t> approach to CSR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Though the </a:t>
            </a:r>
            <a:r>
              <a:rPr lang="en-US" altLang="cs-CZ" sz="2200" i="1" dirty="0">
                <a:latin typeface="Arial" panose="020B0604020202020204" pitchFamily="34" charset="0"/>
              </a:rPr>
              <a:t>book is classified as one focusing on strategic management</a:t>
            </a:r>
            <a:r>
              <a:rPr lang="en-US" altLang="cs-CZ" sz="2200" dirty="0">
                <a:latin typeface="Arial" panose="020B0604020202020204" pitchFamily="34" charset="0"/>
              </a:rPr>
              <a:t>, its </a:t>
            </a:r>
            <a:r>
              <a:rPr lang="en-US" altLang="cs-CZ" sz="2200" i="1" dirty="0">
                <a:latin typeface="Arial" panose="020B0604020202020204" pitchFamily="34" charset="0"/>
              </a:rPr>
              <a:t>most substantial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impact has been in the fields of business and society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responsibility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eventually business ethics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Wartick</a:t>
            </a:r>
            <a:r>
              <a:rPr lang="en-US" altLang="cs-CZ" sz="2200" b="1" dirty="0">
                <a:latin typeface="Arial" panose="020B0604020202020204" pitchFamily="34" charset="0"/>
              </a:rPr>
              <a:t> and Cochran </a:t>
            </a:r>
            <a:r>
              <a:rPr lang="en-US" altLang="cs-CZ" sz="2200" dirty="0">
                <a:latin typeface="Arial" panose="020B0604020202020204" pitchFamily="34" charset="0"/>
              </a:rPr>
              <a:t>(1985) developed another model based on Carroll’s (1979) </a:t>
            </a:r>
            <a:r>
              <a:rPr lang="en-US" altLang="cs-CZ" sz="2200" b="1" dirty="0">
                <a:latin typeface="Arial" panose="020B0604020202020204" pitchFamily="34" charset="0"/>
              </a:rPr>
              <a:t>construct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performance</a:t>
            </a:r>
            <a:r>
              <a:rPr lang="en-US" altLang="cs-CZ" sz="2200" dirty="0">
                <a:latin typeface="Arial" panose="020B0604020202020204" pitchFamily="34" charset="0"/>
              </a:rPr>
              <a:t>, acknowledging the primacy of economic performance.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Their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corporate social performance model extends the </a:t>
            </a:r>
            <a:r>
              <a:rPr lang="en-US" altLang="cs-CZ" sz="2200" b="1" dirty="0">
                <a:latin typeface="Arial" panose="020B0604020202020204" pitchFamily="34" charset="0"/>
              </a:rPr>
              <a:t>three-dimensional integration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responsibility, responsiveness and social issues</a:t>
            </a:r>
            <a:r>
              <a:rPr lang="en-US" altLang="cs-CZ" sz="2200" dirty="0">
                <a:latin typeface="Arial" panose="020B0604020202020204" pitchFamily="34" charset="0"/>
              </a:rPr>
              <a:t> that Carroll (1979) had previously introduced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a framework of principles, processes and policies.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argue that Carroll’s CSR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definition embraces three ethical components: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as principles;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responsiveness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 of as processes; and </a:t>
            </a:r>
            <a:r>
              <a:rPr lang="en-US" altLang="cs-CZ" sz="2200" i="1" dirty="0">
                <a:latin typeface="Arial" panose="020B0604020202020204" pitchFamily="34" charset="0"/>
              </a:rPr>
              <a:t>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issues management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 of as policies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Epstein</a:t>
            </a:r>
            <a:r>
              <a:rPr lang="en-US" altLang="cs-CZ" sz="2200" dirty="0">
                <a:latin typeface="Arial" panose="020B0604020202020204" pitchFamily="34" charset="0"/>
              </a:rPr>
              <a:t> (1987) defines CSR as ‘</a:t>
            </a:r>
            <a:r>
              <a:rPr lang="en-US" altLang="cs-CZ" sz="2200" i="1" dirty="0">
                <a:latin typeface="Arial" panose="020B0604020202020204" pitchFamily="34" charset="0"/>
              </a:rPr>
              <a:t>achieving outcomes from organizational decisions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concerning specific issues which have beneficial rather than adverse effects on pertinent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stakeholders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viewed the three concepts – </a:t>
            </a:r>
            <a:r>
              <a:rPr lang="en-US" altLang="cs-CZ" sz="2200" b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latin typeface="Arial" panose="020B0604020202020204" pitchFamily="34" charset="0"/>
              </a:rPr>
              <a:t>social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responsiveness</a:t>
            </a:r>
            <a:r>
              <a:rPr lang="en-US" altLang="cs-CZ" sz="2200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latin typeface="Arial" panose="020B0604020202020204" pitchFamily="34" charset="0"/>
              </a:rPr>
              <a:t>business ethics </a:t>
            </a:r>
            <a:r>
              <a:rPr lang="en-US" altLang="cs-CZ" sz="2200" dirty="0">
                <a:latin typeface="Arial" panose="020B0604020202020204" pitchFamily="34" charset="0"/>
              </a:rPr>
              <a:t>as ‘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policy processes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explains CSR as the </a:t>
            </a:r>
            <a:r>
              <a:rPr lang="en-US" altLang="cs-CZ" sz="2200" i="1" dirty="0">
                <a:latin typeface="Arial" panose="020B0604020202020204" pitchFamily="34" charset="0"/>
              </a:rPr>
              <a:t>achievement of certain outcomes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but when viewed with other constructs, such as business ethics and social responsiveness, 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was part of the process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prominent themes which continued to grow and take </a:t>
            </a:r>
            <a:r>
              <a:rPr lang="en-US" altLang="cs-CZ" sz="2200" dirty="0" err="1">
                <a:latin typeface="Arial" panose="020B0604020202020204" pitchFamily="34" charset="0"/>
              </a:rPr>
              <a:t>centre</a:t>
            </a:r>
            <a:r>
              <a:rPr lang="en-US" altLang="cs-CZ" sz="2200" dirty="0">
                <a:latin typeface="Arial" panose="020B0604020202020204" pitchFamily="34" charset="0"/>
              </a:rPr>
              <a:t> stage in the 1990s include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performance (CSP), stakeholder theory, business ethics, sustainability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citizenship.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Wood</a:t>
            </a:r>
            <a:r>
              <a:rPr lang="en-US" altLang="cs-CZ" sz="2200" dirty="0">
                <a:latin typeface="Arial" panose="020B0604020202020204" pitchFamily="34" charset="0"/>
              </a:rPr>
              <a:t> (1991) </a:t>
            </a:r>
            <a:r>
              <a:rPr lang="en-US" altLang="cs-CZ" sz="2200" dirty="0" err="1">
                <a:latin typeface="Arial" panose="020B0604020202020204" pitchFamily="34" charset="0"/>
              </a:rPr>
              <a:t>criticises</a:t>
            </a:r>
            <a:r>
              <a:rPr lang="en-US" altLang="cs-CZ" sz="2200" dirty="0">
                <a:latin typeface="Arial" panose="020B0604020202020204" pitchFamily="34" charset="0"/>
              </a:rPr>
              <a:t> Carroll’s (1979) approach as involving steps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phases of responsibility.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She views the responsibilities defined by Carroll as being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delimited and therefore she considers them to be ‘isolated domains’. 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Based on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interconnection between the firm and the society, Wood (1991) superimposes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responsibility categories of CSR with </a:t>
            </a:r>
            <a:r>
              <a:rPr lang="en-US" altLang="cs-CZ" sz="2200" i="1" dirty="0">
                <a:latin typeface="Arial" panose="020B0604020202020204" pitchFamily="34" charset="0"/>
              </a:rPr>
              <a:t>three levels of analysis and allocates principles to them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through her own interpretation.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suggests that the </a:t>
            </a:r>
            <a:r>
              <a:rPr lang="en-US" altLang="cs-CZ" sz="2200" i="1" dirty="0">
                <a:latin typeface="Arial" panose="020B0604020202020204" pitchFamily="34" charset="0"/>
              </a:rPr>
              <a:t>principle of legitimacy becomes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effective on the ‘institutional’ level </a:t>
            </a:r>
            <a:r>
              <a:rPr lang="en-US" altLang="cs-CZ" sz="2200" dirty="0">
                <a:latin typeface="Arial" panose="020B0604020202020204" pitchFamily="34" charset="0"/>
              </a:rPr>
              <a:t>which states a business must not use its power without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justified reasons.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From the ‘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organisational</a:t>
            </a:r>
            <a:r>
              <a:rPr lang="en-US" altLang="cs-CZ" sz="2200" i="1" dirty="0">
                <a:latin typeface="Arial" panose="020B0604020202020204" pitchFamily="34" charset="0"/>
              </a:rPr>
              <a:t>’ level, the principle of public Responsibility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suggests firms will be responsible for their actions </a:t>
            </a:r>
            <a:r>
              <a:rPr lang="en-US" altLang="cs-CZ" sz="2200" dirty="0">
                <a:latin typeface="Arial" panose="020B0604020202020204" pitchFamily="34" charset="0"/>
              </a:rPr>
              <a:t>which affect the society directly 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indirectly.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Finally, on the ‘indi</a:t>
            </a:r>
            <a:r>
              <a:rPr lang="en-US" altLang="cs-CZ" sz="2200" i="1" dirty="0">
                <a:latin typeface="Arial" panose="020B0604020202020204" pitchFamily="34" charset="0"/>
              </a:rPr>
              <a:t>vidual’ level, managers need to be constantly aware of the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need to act </a:t>
            </a:r>
            <a:r>
              <a:rPr lang="en-US" altLang="cs-CZ" sz="2200" dirty="0">
                <a:latin typeface="Arial" panose="020B0604020202020204" pitchFamily="34" charset="0"/>
              </a:rPr>
              <a:t>according to moral points of view.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Wood (1991) even turned Carroll's (1979) responsibility pyramid upside down to include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interconnection between corporations and society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3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53718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Simultaneously, </a:t>
            </a:r>
            <a:r>
              <a:rPr lang="cs-CZ" altLang="cs-CZ" sz="2200" dirty="0" err="1">
                <a:latin typeface="Arial" panose="020B0604020202020204" pitchFamily="34" charset="0"/>
              </a:rPr>
              <a:t>Wood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assigned the pyramid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with three distinct levels</a:t>
            </a:r>
            <a:r>
              <a:rPr lang="en-US" altLang="cs-CZ" sz="2200" dirty="0">
                <a:latin typeface="Arial" panose="020B0604020202020204" pitchFamily="34" charset="0"/>
              </a:rPr>
              <a:t> – </a:t>
            </a:r>
            <a:r>
              <a:rPr lang="en-US" altLang="cs-CZ" sz="2200" b="1" dirty="0">
                <a:latin typeface="Arial" panose="020B0604020202020204" pitchFamily="34" charset="0"/>
              </a:rPr>
              <a:t>the principle of corporate social responsibility, the principle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responsiveness and the outcomes of corporate </a:t>
            </a:r>
            <a:r>
              <a:rPr lang="en-US" altLang="cs-CZ" sz="2200" b="1" dirty="0" err="1">
                <a:latin typeface="Arial" panose="020B0604020202020204" pitchFamily="34" charset="0"/>
              </a:rPr>
              <a:t>behaviour</a:t>
            </a:r>
            <a:r>
              <a:rPr lang="en-US" altLang="cs-CZ" sz="2200" b="1" dirty="0">
                <a:latin typeface="Arial" panose="020B0604020202020204" pitchFamily="34" charset="0"/>
              </a:rPr>
              <a:t>.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mode</a:t>
            </a:r>
            <a:r>
              <a:rPr lang="cs-CZ" altLang="cs-CZ" sz="2200" dirty="0">
                <a:latin typeface="Arial" panose="020B0604020202020204" pitchFamily="34" charset="0"/>
              </a:rPr>
              <a:t>l </a:t>
            </a:r>
            <a:r>
              <a:rPr lang="en-US" altLang="cs-CZ" sz="2200" dirty="0">
                <a:latin typeface="Arial" panose="020B0604020202020204" pitchFamily="34" charset="0"/>
              </a:rPr>
              <a:t>proposes that the </a:t>
            </a:r>
            <a:r>
              <a:rPr lang="en-US" altLang="cs-CZ" sz="2200" b="1" dirty="0">
                <a:latin typeface="Arial" panose="020B0604020202020204" pitchFamily="34" charset="0"/>
              </a:rPr>
              <a:t>moral responsibilities of individual managers to make ethical decisions are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the basis of CSR components</a:t>
            </a:r>
            <a:r>
              <a:rPr lang="en-US" altLang="cs-CZ" sz="2200" dirty="0">
                <a:latin typeface="Arial" panose="020B0604020202020204" pitchFamily="34" charset="0"/>
              </a:rPr>
              <a:t>, followed by the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organisation's</a:t>
            </a:r>
            <a:r>
              <a:rPr lang="en-US" altLang="cs-CZ" sz="2200" dirty="0">
                <a:latin typeface="Arial" panose="020B0604020202020204" pitchFamily="34" charset="0"/>
              </a:rPr>
              <a:t> obligation to obey social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legal norms.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Global influences on CSR </a:t>
            </a:r>
            <a:r>
              <a:rPr lang="en-US" altLang="cs-CZ" sz="2200" dirty="0">
                <a:latin typeface="Arial" panose="020B0604020202020204" pitchFamily="34" charset="0"/>
              </a:rPr>
              <a:t>continued in the 1990s as the roles of business and government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continued to blur. In 1997, </a:t>
            </a:r>
            <a:r>
              <a:rPr lang="en-US" altLang="cs-CZ" sz="2200" b="1" dirty="0">
                <a:latin typeface="Arial" panose="020B0604020202020204" pitchFamily="34" charset="0"/>
              </a:rPr>
              <a:t>Solomon</a:t>
            </a:r>
            <a:r>
              <a:rPr lang="en-US" altLang="cs-CZ" sz="2200" dirty="0">
                <a:latin typeface="Arial" panose="020B0604020202020204" pitchFamily="34" charset="0"/>
              </a:rPr>
              <a:t> argued: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None/>
              <a:defRPr/>
            </a:pPr>
            <a:r>
              <a:rPr lang="cs-CZ" altLang="cs-CZ" sz="1600" i="1" dirty="0">
                <a:latin typeface="Arial" panose="020B0604020202020204" pitchFamily="34" charset="0"/>
              </a:rPr>
              <a:t>„</a:t>
            </a:r>
            <a:r>
              <a:rPr lang="en-US" altLang="cs-CZ" sz="1600" i="1" dirty="0">
                <a:latin typeface="Arial" panose="020B0604020202020204" pitchFamily="34" charset="0"/>
              </a:rPr>
              <a:t>New businesses are often the most powerful institutions in the world and the expanse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of social responsibility has enlarged to include areas formerly considered as the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domain of governments ... The more powerful businesses become, the more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responsibility for the well being of the world it will be expected to bear</a:t>
            </a:r>
            <a:r>
              <a:rPr lang="cs-CZ" altLang="cs-CZ" sz="1600" i="1" dirty="0">
                <a:latin typeface="Arial" panose="020B0604020202020204" pitchFamily="34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7140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As the new millennium approached, </a:t>
            </a:r>
            <a:r>
              <a:rPr lang="en-US" altLang="cs-CZ" sz="2200" b="1" dirty="0">
                <a:latin typeface="Arial" panose="020B0604020202020204" pitchFamily="34" charset="0"/>
              </a:rPr>
              <a:t>Carroll (1999)</a:t>
            </a:r>
            <a:r>
              <a:rPr lang="en-US" altLang="cs-CZ" sz="2200" dirty="0">
                <a:latin typeface="Arial" panose="020B0604020202020204" pitchFamily="34" charset="0"/>
              </a:rPr>
              <a:t> also suggested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CSR concept will remain as an essential part of the business language and practice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because it is a vital underpinning to many of the theories and is continually consistent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 what the public expects of the business community today.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2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21</a:t>
            </a:r>
            <a:r>
              <a:rPr lang="en-US" altLang="cs-CZ" sz="2200" baseline="30000" dirty="0">
                <a:latin typeface="Arial" panose="020B0604020202020204" pitchFamily="34" charset="0"/>
              </a:rPr>
              <a:t>st</a:t>
            </a:r>
            <a:r>
              <a:rPr lang="en-US" altLang="cs-CZ" sz="2200" dirty="0">
                <a:latin typeface="Arial" panose="020B0604020202020204" pitchFamily="34" charset="0"/>
              </a:rPr>
              <a:t> century has been dominated by several wide-ranging topics including international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trade, concerns over energy supply, global warming, the explosion in telecommunications, a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growing concern with international terrorism and an escalation of social issues which first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became prominent in the 1990s.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Along with the development of global business, </a:t>
            </a:r>
            <a:r>
              <a:rPr lang="en-US" altLang="cs-CZ" sz="2200" b="1" i="1" dirty="0">
                <a:latin typeface="Arial" panose="020B0604020202020204" pitchFamily="34" charset="0"/>
              </a:rPr>
              <a:t>recent literature appears to be moving away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from a US-dominated discourse to a more international one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like </a:t>
            </a:r>
            <a:r>
              <a:rPr lang="en-US" altLang="cs-CZ" sz="2200" b="1" dirty="0" err="1">
                <a:latin typeface="Arial" panose="020B0604020202020204" pitchFamily="34" charset="0"/>
              </a:rPr>
              <a:t>Maignan</a:t>
            </a:r>
            <a:r>
              <a:rPr lang="en-US" altLang="cs-CZ" sz="2200" dirty="0">
                <a:latin typeface="Arial" panose="020B0604020202020204" pitchFamily="34" charset="0"/>
              </a:rPr>
              <a:t>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Ralston</a:t>
            </a:r>
            <a:r>
              <a:rPr lang="en-US" altLang="cs-CZ" sz="2200" dirty="0">
                <a:latin typeface="Arial" panose="020B0604020202020204" pitchFamily="34" charset="0"/>
              </a:rPr>
              <a:t> (2002), </a:t>
            </a:r>
            <a:r>
              <a:rPr lang="en-US" altLang="cs-CZ" sz="2200" b="1" dirty="0">
                <a:latin typeface="Arial" panose="020B0604020202020204" pitchFamily="34" charset="0"/>
              </a:rPr>
              <a:t>Aaronson</a:t>
            </a:r>
            <a:r>
              <a:rPr lang="en-US" altLang="cs-CZ" sz="2200" dirty="0">
                <a:latin typeface="Arial" panose="020B0604020202020204" pitchFamily="34" charset="0"/>
              </a:rPr>
              <a:t> (2003),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dirty="0">
                <a:latin typeface="Arial" panose="020B0604020202020204" pitchFamily="34" charset="0"/>
              </a:rPr>
              <a:t> et al. (2006) and </a:t>
            </a:r>
            <a:r>
              <a:rPr lang="en-US" altLang="cs-CZ" sz="2200" b="1" dirty="0">
                <a:latin typeface="Arial" panose="020B0604020202020204" pitchFamily="34" charset="0"/>
              </a:rPr>
              <a:t>Lucas</a:t>
            </a:r>
            <a:r>
              <a:rPr lang="en-US" altLang="cs-CZ" sz="2200" dirty="0">
                <a:latin typeface="Arial" panose="020B0604020202020204" pitchFamily="34" charset="0"/>
              </a:rPr>
              <a:t> et al. (2001) studied CSR in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France, Netherlands, UK, Italy and Australia. They </a:t>
            </a:r>
            <a:r>
              <a:rPr lang="en-US" altLang="cs-CZ" sz="2200" i="1" dirty="0">
                <a:latin typeface="Arial" panose="020B0604020202020204" pitchFamily="34" charset="0"/>
              </a:rPr>
              <a:t>extended the debate to other </a:t>
            </a:r>
            <a:r>
              <a:rPr lang="cs-CZ" altLang="cs-CZ" sz="2200" i="1" dirty="0">
                <a:latin typeface="Arial" panose="020B0604020202020204" pitchFamily="34" charset="0"/>
              </a:rPr>
              <a:t>c</a:t>
            </a:r>
            <a:r>
              <a:rPr lang="en-US" altLang="cs-CZ" sz="2200" i="1" dirty="0" err="1">
                <a:latin typeface="Arial" panose="020B0604020202020204" pitchFamily="34" charset="0"/>
              </a:rPr>
              <a:t>ountries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compared national perceptions of CSR </a:t>
            </a:r>
            <a:r>
              <a:rPr lang="en-US" altLang="cs-CZ" sz="2200" dirty="0">
                <a:latin typeface="Arial" panose="020B0604020202020204" pitchFamily="34" charset="0"/>
              </a:rPr>
              <a:t>along with its role in the global society.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Another group of researchers attempted to establish the </a:t>
            </a:r>
            <a:r>
              <a:rPr lang="en-US" altLang="cs-CZ" sz="2200" i="1" dirty="0">
                <a:latin typeface="Arial" panose="020B0604020202020204" pitchFamily="34" charset="0"/>
              </a:rPr>
              <a:t>relationship between 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performance and the financial outcome of the 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Orlitzky</a:t>
            </a:r>
            <a:r>
              <a:rPr lang="en-US" altLang="cs-CZ" sz="2200" dirty="0">
                <a:latin typeface="Arial" panose="020B0604020202020204" pitchFamily="34" charset="0"/>
              </a:rPr>
              <a:t> (2005) found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participation in socially responsible activities reduces the financial risk of businesses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For the first time, several studies of this period aimed to examine CSR in SMEs </a:t>
            </a:r>
            <a:r>
              <a:rPr lang="en-US" altLang="cs-CZ" sz="2200" dirty="0">
                <a:latin typeface="Arial" panose="020B0604020202020204" pitchFamily="34" charset="0"/>
              </a:rPr>
              <a:t>(Grayson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2004; Spence et. al. 2000; Spence and Rutherford 2003; Tilley 2000). </a:t>
            </a:r>
            <a:r>
              <a:rPr lang="en-US" altLang="cs-CZ" sz="2200" b="1" dirty="0">
                <a:latin typeface="Arial" panose="020B0604020202020204" pitchFamily="34" charset="0"/>
              </a:rPr>
              <a:t>Jenkins</a:t>
            </a:r>
            <a:r>
              <a:rPr lang="en-US" altLang="cs-CZ" sz="2200" dirty="0">
                <a:latin typeface="Arial" panose="020B0604020202020204" pitchFamily="34" charset="0"/>
              </a:rPr>
              <a:t> (2004)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 err="1">
                <a:latin typeface="Arial" panose="020B0604020202020204" pitchFamily="34" charset="0"/>
              </a:rPr>
              <a:t>Castka</a:t>
            </a:r>
            <a:r>
              <a:rPr lang="en-US" altLang="cs-CZ" sz="2200" dirty="0">
                <a:latin typeface="Arial" panose="020B0604020202020204" pitchFamily="34" charset="0"/>
              </a:rPr>
              <a:t> et al. (2004) </a:t>
            </a:r>
            <a:r>
              <a:rPr lang="en-US" altLang="cs-CZ" sz="2200" i="1" dirty="0" err="1">
                <a:latin typeface="Arial" panose="020B0604020202020204" pitchFamily="34" charset="0"/>
              </a:rPr>
              <a:t>criticise</a:t>
            </a:r>
            <a:r>
              <a:rPr lang="en-US" altLang="cs-CZ" sz="2200" i="1" dirty="0">
                <a:latin typeface="Arial" panose="020B0604020202020204" pitchFamily="34" charset="0"/>
              </a:rPr>
              <a:t> the word 'corporate' </a:t>
            </a:r>
            <a:r>
              <a:rPr lang="en-US" altLang="cs-CZ" sz="2200" dirty="0">
                <a:latin typeface="Arial" panose="020B0604020202020204" pitchFamily="34" charset="0"/>
              </a:rPr>
              <a:t>in the term CSR as misleading because 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fails to accommodate and appreciate socially responsible actions undertaken by smaller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After exploring the characteristics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SMEs in comparison to large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latin typeface="Arial" panose="020B0604020202020204" pitchFamily="34" charset="0"/>
              </a:rPr>
              <a:t>Spence</a:t>
            </a:r>
            <a:r>
              <a:rPr lang="en-US" altLang="cs-CZ" sz="2200" dirty="0">
                <a:latin typeface="Arial" panose="020B0604020202020204" pitchFamily="34" charset="0"/>
              </a:rPr>
              <a:t> (2007) justifies </a:t>
            </a:r>
            <a:r>
              <a:rPr lang="en-US" altLang="cs-CZ" sz="2200" i="1" dirty="0">
                <a:latin typeface="Arial" panose="020B0604020202020204" pitchFamily="34" charset="0"/>
              </a:rPr>
              <a:t>implementing CSR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policies that consider the capacities and capabilities of both the business sectors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2006, </a:t>
            </a:r>
            <a:r>
              <a:rPr lang="en-US" altLang="cs-CZ" sz="2200" b="1" dirty="0">
                <a:latin typeface="Arial" panose="020B0604020202020204" pitchFamily="34" charset="0"/>
              </a:rPr>
              <a:t>Francesco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came up with a suggestion for the use of theories to investigate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CSR. </a:t>
            </a:r>
            <a:r>
              <a:rPr lang="en-US" altLang="cs-CZ" sz="2200" i="1" dirty="0">
                <a:latin typeface="Arial" panose="020B0604020202020204" pitchFamily="34" charset="0"/>
              </a:rPr>
              <a:t>He suggested that CSR in large firms should be based on stakeholder theory while CSR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in SMEs should be understood through the application of social capital theory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Later, </a:t>
            </a:r>
            <a:r>
              <a:rPr lang="en-US" altLang="cs-CZ" sz="2200" b="1" dirty="0">
                <a:latin typeface="Arial" panose="020B0604020202020204" pitchFamily="34" charset="0"/>
              </a:rPr>
              <a:t>Russo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and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(2009) modified the above conclusion and restated it as ‘</a:t>
            </a:r>
            <a:r>
              <a:rPr lang="en-US" altLang="cs-CZ" sz="2200" i="1" dirty="0">
                <a:latin typeface="Arial" panose="020B0604020202020204" pitchFamily="34" charset="0"/>
              </a:rPr>
              <a:t>social capital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stakeholder theory should be taken as alternative ways of explaining CSR in large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i="1" dirty="0">
                <a:latin typeface="Arial" panose="020B0604020202020204" pitchFamily="34" charset="0"/>
              </a:rPr>
              <a:t> and SMEs</a:t>
            </a:r>
            <a:r>
              <a:rPr lang="en-US" altLang="cs-CZ" sz="2200" dirty="0">
                <a:latin typeface="Arial" panose="020B0604020202020204" pitchFamily="34" charset="0"/>
              </a:rPr>
              <a:t>’. They also opined that </a:t>
            </a:r>
            <a:r>
              <a:rPr lang="en-US" altLang="cs-CZ" sz="2200" i="1" dirty="0">
                <a:latin typeface="Arial" panose="020B0604020202020204" pitchFamily="34" charset="0"/>
              </a:rPr>
              <a:t>SME</a:t>
            </a:r>
            <a:r>
              <a:rPr lang="cs-CZ" altLang="cs-CZ" sz="2200" i="1" dirty="0">
                <a:latin typeface="Arial" panose="020B0604020202020204" pitchFamily="34" charset="0"/>
              </a:rPr>
              <a:t>-</a:t>
            </a:r>
            <a:r>
              <a:rPr lang="en-US" altLang="cs-CZ" sz="2200" i="1" dirty="0">
                <a:latin typeface="Arial" panose="020B0604020202020204" pitchFamily="34" charset="0"/>
              </a:rPr>
              <a:t>CSR relations are better explained in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terms of social capital</a:t>
            </a:r>
            <a:r>
              <a:rPr lang="en-US" altLang="cs-CZ" sz="2200" dirty="0">
                <a:latin typeface="Arial" panose="020B0604020202020204" pitchFamily="34" charset="0"/>
              </a:rPr>
              <a:t>, although it should be accompanied by the stakeholder view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firm.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1. 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68246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i="1" dirty="0">
                <a:latin typeface="Arial" panose="020B0604020202020204" pitchFamily="34" charset="0"/>
              </a:rPr>
              <a:t>concept of CSR was originally coined in the 1930s by two Harvard University professors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A. A. </a:t>
            </a:r>
            <a:r>
              <a:rPr lang="en-US" altLang="cs-CZ" sz="2200" i="1" dirty="0" err="1">
                <a:latin typeface="Arial" panose="020B0604020202020204" pitchFamily="34" charset="0"/>
              </a:rPr>
              <a:t>Berle</a:t>
            </a:r>
            <a:r>
              <a:rPr lang="en-US" altLang="cs-CZ" sz="2200" i="1" dirty="0">
                <a:latin typeface="Arial" panose="020B0604020202020204" pitchFamily="34" charset="0"/>
              </a:rPr>
              <a:t> and C. G. Means</a:t>
            </a:r>
            <a:r>
              <a:rPr lang="en-US" altLang="cs-CZ" sz="2200" dirty="0">
                <a:latin typeface="Arial" panose="020B0604020202020204" pitchFamily="34" charset="0"/>
              </a:rPr>
              <a:t>. In the book </a:t>
            </a:r>
            <a:r>
              <a:rPr lang="en-US" altLang="cs-CZ" sz="2200" b="1" i="1" dirty="0">
                <a:latin typeface="Arial" panose="020B0604020202020204" pitchFamily="34" charset="0"/>
              </a:rPr>
              <a:t>The Modern Corporation and Private Property</a:t>
            </a:r>
            <a:r>
              <a:rPr lang="en-US" altLang="cs-CZ" sz="2200" dirty="0">
                <a:latin typeface="Arial" panose="020B0604020202020204" pitchFamily="34" charset="0"/>
              </a:rPr>
              <a:t>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they advocate upholding the rights of shareholders, and greater transparency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accountability in large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 where ‘ownership’ and ‘control’ are separated due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regulatory instruments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focus on this changing notion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‘private property’ towards public ownership of corporations </a:t>
            </a:r>
            <a:r>
              <a:rPr lang="en-US" altLang="cs-CZ" sz="2200" i="1" dirty="0">
                <a:latin typeface="Arial" panose="020B0604020202020204" pitchFamily="34" charset="0"/>
              </a:rPr>
              <a:t>was initiated soon after the Wall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Street crash of 1929 </a:t>
            </a:r>
            <a:r>
              <a:rPr lang="en-US" altLang="cs-CZ" sz="2200" dirty="0">
                <a:latin typeface="Arial" panose="020B0604020202020204" pitchFamily="34" charset="0"/>
              </a:rPr>
              <a:t>when the ideologies of capitalism revealed corporate irresponsibility.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A24487-7370-4234-AC50-D3AEC7AC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076450"/>
            <a:ext cx="1905000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Finally, the following statement of Horrigan (2007, p. 85) best portrays the status of CSR 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end of 21st century’s first decade: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i="1" dirty="0">
                <a:latin typeface="Arial" panose="020B0604020202020204" pitchFamily="34" charset="0"/>
              </a:rPr>
              <a:t>It is also a </a:t>
            </a:r>
            <a:r>
              <a:rPr lang="en-US" altLang="cs-CZ" sz="1800" b="1" i="1" dirty="0">
                <a:latin typeface="Arial" panose="020B0604020202020204" pitchFamily="34" charset="0"/>
              </a:rPr>
              <a:t>story of the emergence of a distinctive CSR movement</a:t>
            </a:r>
            <a:r>
              <a:rPr lang="en-US" altLang="cs-CZ" sz="1800" i="1" dirty="0">
                <a:latin typeface="Arial" panose="020B0604020202020204" pitchFamily="34" charset="0"/>
              </a:rPr>
              <a:t>. Both the developer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and developing worlds are rapidly reaching the point where they must decide if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today’s global CSR movement is a passing social fad</a:t>
            </a:r>
            <a:r>
              <a:rPr lang="en-US" altLang="cs-CZ" sz="1800" i="1" dirty="0">
                <a:latin typeface="Arial" panose="020B0604020202020204" pitchFamily="34" charset="0"/>
              </a:rPr>
              <a:t>, </a:t>
            </a:r>
            <a:r>
              <a:rPr lang="en-US" altLang="cs-CZ" sz="1800" b="1" i="1" dirty="0">
                <a:latin typeface="Arial" panose="020B0604020202020204" pitchFamily="34" charset="0"/>
              </a:rPr>
              <a:t>a threat to economically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efficient corporate capitalism, an intrinsic element of corporate responsibility, or even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a key to humanity’s long-term survival.</a:t>
            </a:r>
            <a:endParaRPr lang="cs-CZ" altLang="cs-CZ" sz="1800" b="1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5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7. European and international influences on CSR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the context of national and international developments,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Responsibility is becoming an increasingly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important element on national and transnational policy</a:t>
            </a:r>
            <a:r>
              <a:rPr lang="en-US" altLang="cs-CZ" sz="2200" dirty="0">
                <a:latin typeface="Arial" panose="020B0604020202020204" pitchFamily="34" charset="0"/>
              </a:rPr>
              <a:t> agendas.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 ever more </a:t>
            </a:r>
            <a:r>
              <a:rPr lang="en-US" altLang="cs-CZ" sz="2200" b="1" dirty="0">
                <a:latin typeface="Arial" panose="020B0604020202020204" pitchFamily="34" charset="0"/>
              </a:rPr>
              <a:t>diverse range of businesses are adopting CSR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strategies as a core part of their business model</a:t>
            </a:r>
            <a:r>
              <a:rPr lang="en-US" altLang="cs-CZ" sz="2200" dirty="0">
                <a:latin typeface="Arial" panose="020B0604020202020204" pitchFamily="34" charset="0"/>
              </a:rPr>
              <a:t>. In addition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heightened publicity around this issue, the profile of CSR is 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least partly due to the emphasis placed on responsible business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conduct on the EU policy agenda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adoptio</a:t>
            </a:r>
            <a:r>
              <a:rPr lang="en-US" altLang="cs-CZ" sz="2200" i="1" dirty="0">
                <a:latin typeface="Arial" panose="020B0604020202020204" pitchFamily="34" charset="0"/>
              </a:rPr>
              <a:t>n and dissemination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international standards is also mirrored in developments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at the national level</a:t>
            </a:r>
            <a:r>
              <a:rPr lang="en-US" altLang="cs-CZ" sz="2200" dirty="0">
                <a:latin typeface="Arial" panose="020B0604020202020204" pitchFamily="34" charset="0"/>
              </a:rPr>
              <a:t>. These have gained further recognition 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result of a number of high profile examples of human rights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violations in business practice with devastating consequences.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7. European and international influences on CSR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i="1" dirty="0">
                <a:latin typeface="Arial" panose="020B0604020202020204" pitchFamily="34" charset="0"/>
              </a:rPr>
              <a:t>2011 Commission Communication </a:t>
            </a:r>
            <a:r>
              <a:rPr lang="en-US" altLang="cs-CZ" sz="2200" dirty="0">
                <a:latin typeface="Arial" panose="020B0604020202020204" pitchFamily="34" charset="0"/>
              </a:rPr>
              <a:t>invited Member States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“</a:t>
            </a:r>
            <a:r>
              <a:rPr lang="en-US" altLang="cs-CZ" sz="2200" i="1" dirty="0">
                <a:latin typeface="Arial" panose="020B0604020202020204" pitchFamily="34" charset="0"/>
              </a:rPr>
              <a:t>develop or update their own plans or national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lists of priority actions to promote CSR in support of the Europe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2020 strategy, with reference to </a:t>
            </a:r>
            <a:r>
              <a:rPr lang="en-US" altLang="cs-CZ" sz="2200" i="1" dirty="0" err="1">
                <a:latin typeface="Arial" panose="020B0604020202020204" pitchFamily="34" charset="0"/>
              </a:rPr>
              <a:t>recognised</a:t>
            </a:r>
            <a:r>
              <a:rPr lang="en-US" altLang="cs-CZ" sz="2200" i="1" dirty="0">
                <a:latin typeface="Arial" panose="020B0604020202020204" pitchFamily="34" charset="0"/>
              </a:rPr>
              <a:t> CSR principles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guidelines and in cooperation with enterprises and other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stakeholders…”. 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this context, the Commission also undertook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“</a:t>
            </a:r>
            <a:r>
              <a:rPr lang="en-US" altLang="cs-CZ" sz="2200" i="1" dirty="0">
                <a:latin typeface="Arial" panose="020B0604020202020204" pitchFamily="34" charset="0"/>
              </a:rPr>
              <a:t>create with Member States in 2012 a Peer Review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mechanism for national CSR policies</a:t>
            </a:r>
            <a:r>
              <a:rPr lang="en-US" altLang="cs-CZ" sz="2200" dirty="0">
                <a:latin typeface="Arial" panose="020B0604020202020204" pitchFamily="34" charset="0"/>
              </a:rPr>
              <a:t>”.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compendium is one of the outcomes of the Peer Reviews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 CSR which took place 2013.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TODAY - UN </a:t>
            </a:r>
            <a:r>
              <a:rPr lang="cs-CZ" altLang="cs-CZ" sz="2400" b="1" dirty="0" err="1">
                <a:latin typeface="Arial" panose="020B0604020202020204" pitchFamily="34" charset="0"/>
              </a:rPr>
              <a:t>SDGs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387F84-12AC-4C2A-99EA-ED1A8A732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9" t="23456" r="17890" b="7554"/>
          <a:stretch/>
        </p:blipFill>
        <p:spPr>
          <a:xfrm>
            <a:off x="-6599" y="1277825"/>
            <a:ext cx="9149260" cy="5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6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4CFB4B-D269-407C-9054-D1A1BFD9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9144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concept of corporate social responsibility (CSR) has a long and varied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history. It is possible to </a:t>
            </a:r>
            <a:r>
              <a:rPr lang="en-US" altLang="cs-CZ" sz="2200" i="1" dirty="0">
                <a:latin typeface="Arial" panose="020B0604020202020204" pitchFamily="34" charset="0"/>
              </a:rPr>
              <a:t>trace evidences of the business community’s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concern for society for centuries</a:t>
            </a:r>
            <a:r>
              <a:rPr lang="en-US" altLang="cs-CZ" sz="2200" dirty="0">
                <a:latin typeface="Arial" panose="020B0604020202020204" pitchFamily="34" charset="0"/>
              </a:rPr>
              <a:t>. Formal writing on social responsibility,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however, is largely a product of the 20th century, especially the past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50 years.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Howard Bowen’s (1953) book Social Responsibilities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the Businessman</a:t>
            </a:r>
            <a:r>
              <a:rPr lang="en-US" altLang="cs-CZ" sz="2200" dirty="0">
                <a:latin typeface="Arial" panose="020B0604020202020204" pitchFamily="34" charset="0"/>
              </a:rPr>
              <a:t>, stands out during this period. It was proposed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Bowen deserves the appellation of the </a:t>
            </a:r>
            <a:r>
              <a:rPr lang="en-US" altLang="cs-CZ" sz="2200" i="1" dirty="0">
                <a:latin typeface="Arial" panose="020B0604020202020204" pitchFamily="34" charset="0"/>
              </a:rPr>
              <a:t>Father of Corporate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The most notable contributions to the definitional construct during the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1970s </a:t>
            </a:r>
            <a:r>
              <a:rPr lang="en-US" altLang="cs-CZ" sz="2200" dirty="0">
                <a:latin typeface="Arial" panose="020B0604020202020204" pitchFamily="34" charset="0"/>
              </a:rPr>
              <a:t>included the works of Johnson, the CED, Davis, Steiner, </a:t>
            </a:r>
            <a:r>
              <a:rPr lang="en-US" altLang="cs-CZ" sz="2200" dirty="0" err="1">
                <a:latin typeface="Arial" panose="020B0604020202020204" pitchFamily="34" charset="0"/>
              </a:rPr>
              <a:t>Eells</a:t>
            </a:r>
            <a:r>
              <a:rPr lang="en-US" altLang="cs-CZ" sz="2200" dirty="0">
                <a:latin typeface="Arial" panose="020B0604020202020204" pitchFamily="34" charset="0"/>
              </a:rPr>
              <a:t>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Walton, </a:t>
            </a:r>
            <a:r>
              <a:rPr lang="en-US" altLang="cs-CZ" sz="2200" dirty="0" err="1">
                <a:latin typeface="Arial" panose="020B0604020202020204" pitchFamily="34" charset="0"/>
              </a:rPr>
              <a:t>Sethi</a:t>
            </a:r>
            <a:r>
              <a:rPr lang="en-US" altLang="cs-CZ" sz="2200" dirty="0">
                <a:latin typeface="Arial" panose="020B0604020202020204" pitchFamily="34" charset="0"/>
              </a:rPr>
              <a:t>, Preston and Post, and Carroll.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the 1980s, we witnessed </a:t>
            </a:r>
            <a:r>
              <a:rPr lang="en-US" altLang="cs-CZ" sz="2200" i="1">
                <a:latin typeface="Arial" panose="020B0604020202020204" pitchFamily="34" charset="0"/>
              </a:rPr>
              <a:t>fewer original definitions of CSR</a:t>
            </a:r>
            <a:r>
              <a:rPr lang="en-US" altLang="cs-CZ" sz="2200">
                <a:latin typeface="Arial" panose="020B0604020202020204" pitchFamily="34" charset="0"/>
              </a:rPr>
              <a:t>, more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attempts to measure and conduct research on CSR, and alternative thematic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frameworks.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Wood (1991) expanded and </a:t>
            </a:r>
            <a:r>
              <a:rPr lang="en-US" altLang="cs-CZ" sz="2200" i="1">
                <a:latin typeface="Arial" panose="020B0604020202020204" pitchFamily="34" charset="0"/>
              </a:rPr>
              <a:t>set forth a CSP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model that captured CSR concerns</a:t>
            </a:r>
            <a:r>
              <a:rPr lang="en-US" altLang="cs-CZ" sz="2200">
                <a:latin typeface="Arial" panose="020B0604020202020204" pitchFamily="34" charset="0"/>
              </a:rPr>
              <a:t>. During that time, there was a continuation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a trend begun earlier to operationalize the CSR concept and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articulate other concepts that were consistent with CSR theory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>
                <a:latin typeface="Arial" panose="020B0604020202020204" pitchFamily="34" charset="0"/>
              </a:rPr>
              <a:t>The CSR concept will remain as an essential part of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business language and practice</a:t>
            </a:r>
            <a:r>
              <a:rPr lang="en-US" altLang="cs-CZ" sz="2200">
                <a:latin typeface="Arial" panose="020B0604020202020204" pitchFamily="34" charset="0"/>
              </a:rPr>
              <a:t>, because it is a vital underpinning to many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the other theories and is continually consistent with what the public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expects of the business community today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0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I</a:t>
            </a:r>
            <a:r>
              <a:rPr lang="en-US" altLang="cs-CZ" sz="2200">
                <a:latin typeface="Arial" panose="020B0604020202020204" pitchFamily="34" charset="0"/>
              </a:rPr>
              <a:t>t appears that the CSR concept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has a </a:t>
            </a:r>
            <a:r>
              <a:rPr lang="en-US" altLang="cs-CZ" sz="2200" b="1" i="1">
                <a:latin typeface="Arial" panose="020B0604020202020204" pitchFamily="34" charset="0"/>
              </a:rPr>
              <a:t>bright future</a:t>
            </a:r>
            <a:r>
              <a:rPr lang="en-US" altLang="cs-CZ" sz="2200">
                <a:latin typeface="Arial" panose="020B0604020202020204" pitchFamily="34" charset="0"/>
              </a:rPr>
              <a:t> because at its core, it addresses and captures the most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important concerns of the public regarding business and society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relationships.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200">
                <a:latin typeface="Arial" panose="020B0604020202020204" pitchFamily="34" charset="0"/>
              </a:rPr>
              <a:t>Recomended study</a:t>
            </a:r>
          </a:p>
          <a:p>
            <a:pPr lvl="1"/>
            <a:r>
              <a:rPr lang="cs-CZ" altLang="cs-CZ" sz="2000">
                <a:latin typeface="Arial" panose="020B0604020202020204" pitchFamily="34" charset="0"/>
              </a:rPr>
              <a:t>Naomi Williamson, Astrid Stampe-Knippel, Tina Weber, 2014. </a:t>
            </a:r>
            <a:r>
              <a:rPr lang="cs-CZ" sz="2000" i="1"/>
              <a:t>Corporate Social Responsibility - </a:t>
            </a:r>
            <a:r>
              <a:rPr lang="en-US" sz="2000" i="1"/>
              <a:t>National Public Policies in the European Union</a:t>
            </a:r>
            <a:r>
              <a:rPr lang="cs-CZ" sz="2000"/>
              <a:t>, CSR Compendium 2014, European Commission</a:t>
            </a:r>
          </a:p>
          <a:p>
            <a:pPr lvl="1"/>
            <a:r>
              <a:rPr lang="cs-CZ" altLang="cs-CZ" sz="2000">
                <a:latin typeface="Arial" panose="020B0604020202020204" pitchFamily="34" charset="0"/>
              </a:rPr>
              <a:t>Blowfield, Murray, 2014. Corporate Responsibility, Oxford University pres, (chapter 2)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1. 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60432" y="3432022"/>
            <a:ext cx="438621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In academic literature, formal writings on CSR are evident for the first time in </a:t>
            </a:r>
            <a:r>
              <a:rPr lang="en-US" altLang="cs-CZ" sz="1600" b="1" i="1" dirty="0">
                <a:latin typeface="Arial" panose="020B0604020202020204" pitchFamily="34" charset="0"/>
              </a:rPr>
              <a:t>Bowen's</a:t>
            </a:r>
            <a:r>
              <a:rPr lang="cs-CZ" altLang="cs-CZ" sz="1600" b="1" i="1" dirty="0">
                <a:latin typeface="Arial" panose="020B0604020202020204" pitchFamily="34" charset="0"/>
              </a:rPr>
              <a:t> </a:t>
            </a:r>
            <a:r>
              <a:rPr lang="en-US" altLang="cs-CZ" sz="1600" b="1" i="1" dirty="0">
                <a:latin typeface="Arial" panose="020B0604020202020204" pitchFamily="34" charset="0"/>
              </a:rPr>
              <a:t>(1953) Social Responsibilities of the Businessman</a:t>
            </a:r>
            <a:r>
              <a:rPr lang="en-US" altLang="cs-CZ" sz="1600" dirty="0">
                <a:latin typeface="Arial" panose="020B0604020202020204" pitchFamily="34" charset="0"/>
              </a:rPr>
              <a:t>.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He defines CSR as: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The obligations of businessmen to pursue those policies, to make those decisions or to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follow those lines of action which are desirable in terms of the objectives and values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of our society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1D148C-A26B-458E-B943-97F77ACC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0" y="1179215"/>
            <a:ext cx="3956050" cy="221538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AB36700-F768-489E-9FB0-9D74B171D69E}"/>
              </a:ext>
            </a:extLst>
          </p:cNvPr>
          <p:cNvSpPr/>
          <p:nvPr/>
        </p:nvSpPr>
        <p:spPr>
          <a:xfrm>
            <a:off x="5090785" y="1349937"/>
            <a:ext cx="370714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b="1" dirty="0"/>
              <a:t>Bowen expected businesses to</a:t>
            </a:r>
            <a:r>
              <a:rPr lang="cs-CZ" altLang="cs-CZ" b="1" dirty="0"/>
              <a:t> </a:t>
            </a:r>
            <a:r>
              <a:rPr lang="en-US" altLang="cs-CZ" b="1" dirty="0"/>
              <a:t>produce social goods</a:t>
            </a:r>
            <a:r>
              <a:rPr lang="en-US" altLang="cs-CZ" dirty="0"/>
              <a:t>: </a:t>
            </a:r>
            <a:endParaRPr lang="cs-CZ" altLang="cs-CZ" dirty="0"/>
          </a:p>
          <a:p>
            <a:pPr marL="1200150" lvl="1" indent="-457200" eaLnBrk="1" hangingPunct="1">
              <a:buFont typeface="+mj-lt"/>
              <a:buAutoNum type="arabicPeriod"/>
              <a:defRPr/>
            </a:pPr>
            <a:r>
              <a:rPr lang="en-US" altLang="cs-CZ" dirty="0"/>
              <a:t>higher standards of living; </a:t>
            </a:r>
            <a:endParaRPr lang="cs-CZ" altLang="cs-CZ" dirty="0"/>
          </a:p>
          <a:p>
            <a:pPr marL="1200150" lvl="1" indent="-457200" eaLnBrk="1" hangingPunct="1">
              <a:buFont typeface="+mj-lt"/>
              <a:buAutoNum type="arabicPeriod"/>
              <a:defRPr/>
            </a:pPr>
            <a:r>
              <a:rPr lang="en-US" altLang="cs-CZ" dirty="0"/>
              <a:t>widespread economic progress and security; </a:t>
            </a:r>
            <a:endParaRPr lang="cs-CZ" altLang="cs-CZ" dirty="0"/>
          </a:p>
          <a:p>
            <a:pPr marL="1200150" lvl="1" indent="-457200" eaLnBrk="1" hangingPunct="1">
              <a:buFont typeface="+mj-lt"/>
              <a:buAutoNum type="arabicPeriod"/>
              <a:defRPr/>
            </a:pPr>
            <a:r>
              <a:rPr lang="en-US" altLang="cs-CZ" dirty="0"/>
              <a:t>order, justice and freedom, and finally</a:t>
            </a:r>
            <a:r>
              <a:rPr lang="cs-CZ" altLang="cs-CZ" dirty="0"/>
              <a:t>;</a:t>
            </a:r>
          </a:p>
          <a:p>
            <a:pPr marL="1200150" lvl="1" indent="-457200" eaLnBrk="1" hangingPunct="1">
              <a:buFont typeface="+mj-lt"/>
              <a:buAutoNum type="arabicPeriod"/>
              <a:defRPr/>
            </a:pPr>
            <a:r>
              <a:rPr lang="en-US" altLang="cs-CZ" dirty="0"/>
              <a:t>the</a:t>
            </a:r>
            <a:r>
              <a:rPr lang="cs-CZ" altLang="cs-CZ" dirty="0"/>
              <a:t> </a:t>
            </a:r>
            <a:r>
              <a:rPr lang="en-US" altLang="cs-CZ" dirty="0"/>
              <a:t>development of the individual person.</a:t>
            </a:r>
            <a:endParaRPr lang="cs-CZ" altLang="cs-CZ" dirty="0"/>
          </a:p>
          <a:p>
            <a:pPr marL="1200150" lvl="1" indent="-457200" eaLnBrk="1" hangingPunct="1">
              <a:buFont typeface="+mj-lt"/>
              <a:buAutoNum type="arabicPeriod"/>
              <a:defRPr/>
            </a:pPr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In his view, CSR includes responsiveness, stewardship, social audit, corporate citizenship and rudimentary stakeholder theory.</a:t>
            </a:r>
          </a:p>
        </p:txBody>
      </p:sp>
    </p:spTree>
    <p:extLst>
      <p:ext uri="{BB962C8B-B14F-4D97-AF65-F5344CB8AC3E}">
        <p14:creationId xmlns:p14="http://schemas.microsoft.com/office/powerpoint/2010/main" val="221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946150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>
                <a:latin typeface="Arial" panose="020B0604020202020204" pitchFamily="34" charset="0"/>
              </a:rPr>
              <a:t>Business confidence index (BCI)</a:t>
            </a:r>
            <a:r>
              <a:rPr lang="en-GB" altLang="cs-CZ" sz="1800" dirty="0">
                <a:latin typeface="Arial" panose="020B0604020202020204" pitchFamily="34" charset="0"/>
              </a:rPr>
              <a:t> is a standardised confidence indicator providing an indication of future developments in business, based upon opinion surveys on developments in production, orders and stocks of finished goods in the manufacturing sector.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0EAA5-1E73-40DF-B49E-312679D5F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32" r="12843" b="6688"/>
          <a:stretch/>
        </p:blipFill>
        <p:spPr>
          <a:xfrm>
            <a:off x="100806" y="2371904"/>
            <a:ext cx="8870185" cy="381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766A599-D45E-4B92-8337-B413383062B4}"/>
              </a:ext>
            </a:extLst>
          </p:cNvPr>
          <p:cNvSpPr/>
          <p:nvPr/>
        </p:nvSpPr>
        <p:spPr>
          <a:xfrm>
            <a:off x="100806" y="6457890"/>
            <a:ext cx="8307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Source: OECD, 2024 </a:t>
            </a:r>
            <a:r>
              <a:rPr lang="en-GB" sz="1000" dirty="0"/>
              <a:t>https://www.oecd.org/en/data/indicators/business-confidence-index-bci.html?oecdcontrol-b2a0dbca4d-var3=1974-06&amp;oecdcontrol-b2a0dbca4d-var4=2024-01&amp;oecdcontrol-cf46a27224-var1=OECD%7CEU27_2020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D546557-9717-4330-AA98-D746B6C96F62}"/>
                  </a:ext>
                </a:extLst>
              </p14:cNvPr>
              <p14:cNvContentPartPr/>
              <p14:nvPr/>
            </p14:nvContentPartPr>
            <p14:xfrm>
              <a:off x="5393527" y="3473414"/>
              <a:ext cx="290160" cy="23832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D546557-9717-4330-AA98-D746B6C96F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4887" y="3464414"/>
                <a:ext cx="307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2E65708-ECF9-4A45-A7BB-47C9D425E68F}"/>
                  </a:ext>
                </a:extLst>
              </p14:cNvPr>
              <p14:cNvContentPartPr/>
              <p14:nvPr/>
            </p14:nvContentPartPr>
            <p14:xfrm>
              <a:off x="5241967" y="3182534"/>
              <a:ext cx="282240" cy="18108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2E65708-ECF9-4A45-A7BB-47C9D425E6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2967" y="3173552"/>
                <a:ext cx="299880" cy="1986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3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6652" y="417029"/>
            <a:ext cx="80906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700" kern="0" dirty="0">
                <a:solidFill>
                  <a:srgbClr val="002060"/>
                </a:solidFill>
                <a:ea typeface="+mj-ea"/>
                <a:cs typeface="+mj-cs"/>
              </a:rPr>
              <a:t>The Evolution of CSR - Timeline of key CSR events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501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cs-CZ" altLang="cs-CZ" sz="1350"/>
          </a:p>
          <a:p>
            <a:pPr defTabSz="685800"/>
            <a:endParaRPr lang="cs-CZ" altLang="cs-CZ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63801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cs-CZ" altLang="cs-CZ" sz="1350"/>
          </a:p>
          <a:p>
            <a:pPr defTabSz="685800"/>
            <a:endParaRPr lang="cs-CZ" altLang="cs-CZ" sz="135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799943-1B9B-425F-A404-F9FA48A0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" y="1452282"/>
            <a:ext cx="8906410" cy="498868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6F0AEDF-8C8F-4340-9F8A-83CE00108584}"/>
              </a:ext>
            </a:extLst>
          </p:cNvPr>
          <p:cNvSpPr/>
          <p:nvPr/>
        </p:nvSpPr>
        <p:spPr>
          <a:xfrm>
            <a:off x="371870" y="6558885"/>
            <a:ext cx="80604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i="1" dirty="0"/>
              <a:t>Source: </a:t>
            </a:r>
            <a:r>
              <a:rPr lang="en-GB" sz="600" i="1" dirty="0" err="1"/>
              <a:t>Latapí</a:t>
            </a:r>
            <a:r>
              <a:rPr lang="en-GB" sz="600" i="1" dirty="0"/>
              <a:t> </a:t>
            </a:r>
            <a:r>
              <a:rPr lang="en-GB" sz="600" i="1" dirty="0" err="1"/>
              <a:t>Agudelo</a:t>
            </a:r>
            <a:r>
              <a:rPr lang="en-GB" sz="600" i="1" dirty="0"/>
              <a:t>, M.A., </a:t>
            </a:r>
            <a:r>
              <a:rPr lang="en-GB" sz="600" i="1" dirty="0" err="1"/>
              <a:t>Jóhannsdóttir</a:t>
            </a:r>
            <a:r>
              <a:rPr lang="en-GB" sz="600" i="1" dirty="0"/>
              <a:t>, L. &amp; </a:t>
            </a:r>
            <a:r>
              <a:rPr lang="en-GB" sz="600" i="1" dirty="0" err="1"/>
              <a:t>Davídsdóttir</a:t>
            </a:r>
            <a:r>
              <a:rPr lang="en-GB" sz="600" i="1" dirty="0"/>
              <a:t>, B. A literature review of the history and evolution of corporate social responsibility. Int J Corporate Soc Responsibility 4, 1 (2019). </a:t>
            </a:r>
          </a:p>
        </p:txBody>
      </p:sp>
    </p:spTree>
    <p:extLst>
      <p:ext uri="{BB962C8B-B14F-4D97-AF65-F5344CB8AC3E}">
        <p14:creationId xmlns:p14="http://schemas.microsoft.com/office/powerpoint/2010/main" val="116220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6299" y="509885"/>
            <a:ext cx="80906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700" kern="0" dirty="0">
                <a:solidFill>
                  <a:srgbClr val="002060"/>
                </a:solidFill>
                <a:ea typeface="+mj-ea"/>
                <a:cs typeface="+mj-cs"/>
              </a:rPr>
              <a:t>The Evolution of CSR - Timeline of key CSR events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501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cs-CZ" altLang="cs-CZ" sz="1350"/>
          </a:p>
          <a:p>
            <a:pPr defTabSz="685800"/>
            <a:endParaRPr lang="cs-CZ" altLang="cs-CZ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63801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cs-CZ" altLang="cs-CZ" sz="1350"/>
          </a:p>
          <a:p>
            <a:pPr defTabSz="685800"/>
            <a:endParaRPr lang="cs-CZ" altLang="cs-CZ" sz="135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730840-17C2-4245-A5C5-D12B3A52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561"/>
            <a:ext cx="6631668" cy="391867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E19536-D26C-41ED-A0FF-336415EE8D79}"/>
              </a:ext>
            </a:extLst>
          </p:cNvPr>
          <p:cNvSpPr/>
          <p:nvPr/>
        </p:nvSpPr>
        <p:spPr>
          <a:xfrm>
            <a:off x="541791" y="6046677"/>
            <a:ext cx="80604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i="1" dirty="0"/>
              <a:t>Source: </a:t>
            </a:r>
            <a:r>
              <a:rPr lang="en-GB" sz="600" i="1" dirty="0" err="1"/>
              <a:t>Latapí</a:t>
            </a:r>
            <a:r>
              <a:rPr lang="en-GB" sz="600" i="1" dirty="0"/>
              <a:t> </a:t>
            </a:r>
            <a:r>
              <a:rPr lang="en-GB" sz="600" i="1" dirty="0" err="1"/>
              <a:t>Agudelo</a:t>
            </a:r>
            <a:r>
              <a:rPr lang="en-GB" sz="600" i="1" dirty="0"/>
              <a:t>, M.A., </a:t>
            </a:r>
            <a:r>
              <a:rPr lang="en-GB" sz="600" i="1" dirty="0" err="1"/>
              <a:t>Jóhannsdóttir</a:t>
            </a:r>
            <a:r>
              <a:rPr lang="en-GB" sz="600" i="1" dirty="0"/>
              <a:t>, L. &amp; </a:t>
            </a:r>
            <a:r>
              <a:rPr lang="en-GB" sz="600" i="1" dirty="0" err="1"/>
              <a:t>Davídsdóttir</a:t>
            </a:r>
            <a:r>
              <a:rPr lang="en-GB" sz="600" i="1" dirty="0"/>
              <a:t>, B. A literature review of the history and evolution of corporate social responsibility. Int J Corporate Soc Responsibility 4, 1 (2019).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465766-248A-4D7E-A314-73FCB17E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8" y="3242167"/>
            <a:ext cx="2644082" cy="19055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95EAADB6-A38B-4A68-AC99-5006AF2533C2}"/>
                  </a:ext>
                </a:extLst>
              </p14:cNvPr>
              <p14:cNvContentPartPr/>
              <p14:nvPr/>
            </p14:nvContentPartPr>
            <p14:xfrm>
              <a:off x="7150759" y="2833043"/>
              <a:ext cx="1851120" cy="17577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95EAADB6-A38B-4A68-AC99-5006AF2533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1759" y="2824057"/>
                <a:ext cx="1868760" cy="19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21AC9DD7-6857-4C8F-9597-9B1079EA8B9D}"/>
                  </a:ext>
                </a:extLst>
              </p14:cNvPr>
              <p14:cNvContentPartPr/>
              <p14:nvPr/>
            </p14:nvContentPartPr>
            <p14:xfrm>
              <a:off x="7171635" y="2075580"/>
              <a:ext cx="1655910" cy="648810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21AC9DD7-6857-4C8F-9597-9B1079EA8B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8625" y="2012571"/>
                <a:ext cx="1781570" cy="7744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1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Timeline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Corporate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Responsibility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59CF3B-5B1D-4239-A6A9-507D5BAA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31" y="14382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was </a:t>
            </a:r>
            <a:r>
              <a:rPr lang="en-US" altLang="cs-CZ" sz="2200" i="1" dirty="0">
                <a:latin typeface="Arial" panose="020B0604020202020204" pitchFamily="34" charset="0"/>
              </a:rPr>
              <a:t>significant </a:t>
            </a:r>
            <a:r>
              <a:rPr lang="en-US" altLang="cs-CZ" sz="2200" i="1" dirty="0" err="1">
                <a:latin typeface="Arial" panose="020B0604020202020204" pitchFamily="34" charset="0"/>
              </a:rPr>
              <a:t>formalisation</a:t>
            </a:r>
            <a:r>
              <a:rPr lang="en-US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 concept during this period.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Some prominent </a:t>
            </a:r>
            <a:r>
              <a:rPr lang="cs-CZ" altLang="cs-CZ" sz="2200" dirty="0" err="1">
                <a:latin typeface="Arial" panose="020B0604020202020204" pitchFamily="34" charset="0"/>
              </a:rPr>
              <a:t>important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decade were </a:t>
            </a:r>
            <a:r>
              <a:rPr lang="en-US" altLang="cs-CZ" sz="2200" b="1" i="1" dirty="0">
                <a:latin typeface="Arial" panose="020B0604020202020204" pitchFamily="34" charset="0"/>
              </a:rPr>
              <a:t>Keith Davis, Joseph W. McGuire, William C</a:t>
            </a:r>
            <a:r>
              <a:rPr lang="cs-CZ" altLang="cs-CZ" sz="2200" b="1" i="1" dirty="0">
                <a:latin typeface="Arial" panose="020B0604020202020204" pitchFamily="34" charset="0"/>
              </a:rPr>
              <a:t>.</a:t>
            </a:r>
            <a:r>
              <a:rPr lang="en-US" altLang="cs-CZ" sz="2200" b="1" i="1" dirty="0">
                <a:latin typeface="Arial" panose="020B0604020202020204" pitchFamily="34" charset="0"/>
              </a:rPr>
              <a:t> Frederick and Clarence C. Walton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has their own interpretations of CSR but all of them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unanimously agree on the fact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business </a:t>
            </a:r>
            <a:r>
              <a:rPr lang="cs-CZ" altLang="cs-CZ" sz="2200" i="1" dirty="0">
                <a:latin typeface="Arial" panose="020B0604020202020204" pitchFamily="34" charset="0"/>
              </a:rPr>
              <a:t>r</a:t>
            </a:r>
            <a:r>
              <a:rPr lang="en-US" altLang="cs-CZ" sz="2200" i="1" dirty="0" err="1">
                <a:latin typeface="Arial" panose="020B0604020202020204" pitchFamily="34" charset="0"/>
              </a:rPr>
              <a:t>esponsibility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should exceed the economic interests</a:t>
            </a:r>
            <a:r>
              <a:rPr lang="en-US" altLang="cs-CZ" sz="2200" dirty="0">
                <a:latin typeface="Arial" panose="020B0604020202020204" pitchFamily="34" charset="0"/>
              </a:rPr>
              <a:t> of the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4259</TotalTime>
  <Words>3844</Words>
  <Application>Microsoft Office PowerPoint</Application>
  <PresentationFormat>Předvádění na obrazovce (4:3)</PresentationFormat>
  <Paragraphs>246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83</cp:revision>
  <dcterms:created xsi:type="dcterms:W3CDTF">2016-03-17T12:08:01Z</dcterms:created>
  <dcterms:modified xsi:type="dcterms:W3CDTF">2024-10-28T20:40:44Z</dcterms:modified>
</cp:coreProperties>
</file>