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424" r:id="rId3"/>
    <p:sldId id="425" r:id="rId4"/>
    <p:sldId id="426" r:id="rId5"/>
    <p:sldId id="427" r:id="rId6"/>
    <p:sldId id="428" r:id="rId7"/>
    <p:sldId id="456" r:id="rId8"/>
    <p:sldId id="429" r:id="rId9"/>
    <p:sldId id="457" r:id="rId10"/>
    <p:sldId id="430" r:id="rId11"/>
    <p:sldId id="431" r:id="rId12"/>
    <p:sldId id="434" r:id="rId13"/>
    <p:sldId id="458" r:id="rId14"/>
    <p:sldId id="432" r:id="rId15"/>
    <p:sldId id="433" r:id="rId16"/>
    <p:sldId id="435" r:id="rId17"/>
    <p:sldId id="436" r:id="rId18"/>
    <p:sldId id="438" r:id="rId19"/>
    <p:sldId id="437" r:id="rId20"/>
    <p:sldId id="439" r:id="rId21"/>
    <p:sldId id="440" r:id="rId22"/>
    <p:sldId id="441" r:id="rId23"/>
    <p:sldId id="442" r:id="rId24"/>
    <p:sldId id="443" r:id="rId25"/>
    <p:sldId id="444" r:id="rId26"/>
    <p:sldId id="445" r:id="rId27"/>
    <p:sldId id="446" r:id="rId28"/>
    <p:sldId id="447" r:id="rId29"/>
    <p:sldId id="449" r:id="rId30"/>
    <p:sldId id="448" r:id="rId31"/>
    <p:sldId id="459" r:id="rId32"/>
    <p:sldId id="450" r:id="rId33"/>
    <p:sldId id="451" r:id="rId34"/>
    <p:sldId id="452" r:id="rId35"/>
    <p:sldId id="453" r:id="rId36"/>
    <p:sldId id="454" r:id="rId37"/>
    <p:sldId id="460" r:id="rId38"/>
    <p:sldId id="322" r:id="rId3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24B"/>
    <a:srgbClr val="D6E4E6"/>
    <a:srgbClr val="FF0000"/>
    <a:srgbClr val="70AD47"/>
    <a:srgbClr val="598B91"/>
    <a:srgbClr val="A5C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6040C1-C8F6-4A23-92E5-9DB110881E35}" v="8" dt="2023-10-31T07:07:14.834"/>
    <p1510:client id="{C0EB4C7D-AFEA-4F42-8525-D65DA24D32A5}" v="7" dt="2023-10-30T18:40:09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1" autoAdjust="0"/>
    <p:restoredTop sz="91905" autoAdjust="0"/>
  </p:normalViewPr>
  <p:slideViewPr>
    <p:cSldViewPr snapToGrid="0">
      <p:cViewPr varScale="1">
        <p:scale>
          <a:sx n="105" d="100"/>
          <a:sy n="105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Klepek" userId="S::kle0001@ad.slu.cz::feb729e6-0e74-477c-a0ae-c9b68d8ac753" providerId="AD" clId="Web-{676040C1-C8F6-4A23-92E5-9DB110881E35}"/>
    <pc:docChg chg="modSld">
      <pc:chgData name="Martin Klepek" userId="S::kle0001@ad.slu.cz::feb729e6-0e74-477c-a0ae-c9b68d8ac753" providerId="AD" clId="Web-{676040C1-C8F6-4A23-92E5-9DB110881E35}" dt="2023-10-31T07:07:14.458" v="6" actId="20577"/>
      <pc:docMkLst>
        <pc:docMk/>
      </pc:docMkLst>
      <pc:sldChg chg="modSp">
        <pc:chgData name="Martin Klepek" userId="S::kle0001@ad.slu.cz::feb729e6-0e74-477c-a0ae-c9b68d8ac753" providerId="AD" clId="Web-{676040C1-C8F6-4A23-92E5-9DB110881E35}" dt="2023-10-31T07:07:14.458" v="6" actId="20577"/>
        <pc:sldMkLst>
          <pc:docMk/>
          <pc:sldMk cId="1665684436" sldId="256"/>
        </pc:sldMkLst>
        <pc:spChg chg="mod">
          <ac:chgData name="Martin Klepek" userId="S::kle0001@ad.slu.cz::feb729e6-0e74-477c-a0ae-c9b68d8ac753" providerId="AD" clId="Web-{676040C1-C8F6-4A23-92E5-9DB110881E35}" dt="2023-10-31T07:07:14.458" v="6" actId="20577"/>
          <ac:spMkLst>
            <pc:docMk/>
            <pc:sldMk cId="1665684436" sldId="256"/>
            <ac:spMk id="2" creationId="{00000000-0000-0000-0000-000000000000}"/>
          </ac:spMkLst>
        </pc:spChg>
      </pc:sldChg>
    </pc:docChg>
  </pc:docChgLst>
  <pc:docChgLst>
    <pc:chgData name="Martin Klepek" userId="feb729e6-0e74-477c-a0ae-c9b68d8ac753" providerId="ADAL" clId="{C0EB4C7D-AFEA-4F42-8525-D65DA24D32A5}"/>
    <pc:docChg chg="custSel addSld delSld modSld">
      <pc:chgData name="Martin Klepek" userId="feb729e6-0e74-477c-a0ae-c9b68d8ac753" providerId="ADAL" clId="{C0EB4C7D-AFEA-4F42-8525-D65DA24D32A5}" dt="2023-10-30T18:43:37.620" v="15" actId="1076"/>
      <pc:docMkLst>
        <pc:docMk/>
      </pc:docMkLst>
      <pc:sldChg chg="modSp mod">
        <pc:chgData name="Martin Klepek" userId="feb729e6-0e74-477c-a0ae-c9b68d8ac753" providerId="ADAL" clId="{C0EB4C7D-AFEA-4F42-8525-D65DA24D32A5}" dt="2023-10-30T18:38:00.389" v="1" actId="313"/>
        <pc:sldMkLst>
          <pc:docMk/>
          <pc:sldMk cId="3530375686" sldId="450"/>
        </pc:sldMkLst>
        <pc:spChg chg="mod">
          <ac:chgData name="Martin Klepek" userId="feb729e6-0e74-477c-a0ae-c9b68d8ac753" providerId="ADAL" clId="{C0EB4C7D-AFEA-4F42-8525-D65DA24D32A5}" dt="2023-10-30T18:38:00.389" v="1" actId="313"/>
          <ac:spMkLst>
            <pc:docMk/>
            <pc:sldMk cId="3530375686" sldId="450"/>
            <ac:spMk id="3" creationId="{00000000-0000-0000-0000-000000000000}"/>
          </ac:spMkLst>
        </pc:spChg>
      </pc:sldChg>
      <pc:sldChg chg="modAnim">
        <pc:chgData name="Martin Klepek" userId="feb729e6-0e74-477c-a0ae-c9b68d8ac753" providerId="ADAL" clId="{C0EB4C7D-AFEA-4F42-8525-D65DA24D32A5}" dt="2023-10-30T18:39:10.577" v="7"/>
        <pc:sldMkLst>
          <pc:docMk/>
          <pc:sldMk cId="3861044549" sldId="452"/>
        </pc:sldMkLst>
      </pc:sldChg>
      <pc:sldChg chg="delSp del mod">
        <pc:chgData name="Martin Klepek" userId="feb729e6-0e74-477c-a0ae-c9b68d8ac753" providerId="ADAL" clId="{C0EB4C7D-AFEA-4F42-8525-D65DA24D32A5}" dt="2023-10-30T18:40:15.144" v="14" actId="2696"/>
        <pc:sldMkLst>
          <pc:docMk/>
          <pc:sldMk cId="3760530871" sldId="455"/>
        </pc:sldMkLst>
        <pc:picChg chg="del">
          <ac:chgData name="Martin Klepek" userId="feb729e6-0e74-477c-a0ae-c9b68d8ac753" providerId="ADAL" clId="{C0EB4C7D-AFEA-4F42-8525-D65DA24D32A5}" dt="2023-10-30T18:40:02.195" v="9" actId="21"/>
          <ac:picMkLst>
            <pc:docMk/>
            <pc:sldMk cId="3760530871" sldId="455"/>
            <ac:picMk id="5" creationId="{00000000-0000-0000-0000-000000000000}"/>
          </ac:picMkLst>
        </pc:picChg>
      </pc:sldChg>
      <pc:sldChg chg="mod modShow">
        <pc:chgData name="Martin Klepek" userId="feb729e6-0e74-477c-a0ae-c9b68d8ac753" providerId="ADAL" clId="{C0EB4C7D-AFEA-4F42-8525-D65DA24D32A5}" dt="2023-10-30T18:35:09.769" v="0" actId="729"/>
        <pc:sldMkLst>
          <pc:docMk/>
          <pc:sldMk cId="3676110925" sldId="459"/>
        </pc:sldMkLst>
      </pc:sldChg>
      <pc:sldChg chg="addSp modSp add mod">
        <pc:chgData name="Martin Klepek" userId="feb729e6-0e74-477c-a0ae-c9b68d8ac753" providerId="ADAL" clId="{C0EB4C7D-AFEA-4F42-8525-D65DA24D32A5}" dt="2023-10-30T18:43:37.620" v="15" actId="1076"/>
        <pc:sldMkLst>
          <pc:docMk/>
          <pc:sldMk cId="195827836" sldId="460"/>
        </pc:sldMkLst>
        <pc:spChg chg="mod">
          <ac:chgData name="Martin Klepek" userId="feb729e6-0e74-477c-a0ae-c9b68d8ac753" providerId="ADAL" clId="{C0EB4C7D-AFEA-4F42-8525-D65DA24D32A5}" dt="2023-10-30T18:40:06.529" v="11" actId="27636"/>
          <ac:spMkLst>
            <pc:docMk/>
            <pc:sldMk cId="195827836" sldId="460"/>
            <ac:spMk id="3" creationId="{00000000-0000-0000-0000-000000000000}"/>
          </ac:spMkLst>
        </pc:spChg>
        <pc:picChg chg="add mod">
          <ac:chgData name="Martin Klepek" userId="feb729e6-0e74-477c-a0ae-c9b68d8ac753" providerId="ADAL" clId="{C0EB4C7D-AFEA-4F42-8525-D65DA24D32A5}" dt="2023-10-30T18:43:37.620" v="15" actId="1076"/>
          <ac:picMkLst>
            <pc:docMk/>
            <pc:sldMk cId="195827836" sldId="460"/>
            <ac:picMk id="4" creationId="{40EA52F4-2F4B-8886-BE90-693CC60BC5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5826B-7678-40DA-BCC6-744814B98776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8D5C-7C5A-46D2-A438-0D01F4725E1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160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8071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65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04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8D5C-7C5A-46D2-A438-0D01F4725E13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991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85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1289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4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67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29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263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21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0063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297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959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630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3B6F2-BD93-4F2E-BFBE-356C16A30589}" type="datetimeFigureOut">
              <a:rPr lang="cs-CZ" smtClean="0"/>
              <a:t>31.10.2023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89161-A61C-42C9-ABA0-8DCA3303DF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9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KF3UNKvH5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4683791"/>
            <a:ext cx="9144000" cy="1050566"/>
          </a:xfrm>
        </p:spPr>
        <p:txBody>
          <a:bodyPr>
            <a:normAutofit fontScale="90000"/>
          </a:bodyPr>
          <a:lstStyle/>
          <a:p>
            <a:r>
              <a:rPr lang="en-US" dirty="0"/>
              <a:t>Retail management</a:t>
            </a:r>
            <a:br>
              <a:rPr lang="en-US" dirty="0"/>
            </a:br>
            <a:r>
              <a:rPr lang="cs-CZ" sz="4000" dirty="0" err="1"/>
              <a:t>Location</a:t>
            </a:r>
            <a:r>
              <a:rPr lang="cs-CZ" sz="4000" dirty="0"/>
              <a:t>, </a:t>
            </a:r>
            <a:r>
              <a:rPr lang="cs-CZ" sz="4000" dirty="0" err="1"/>
              <a:t>location</a:t>
            </a:r>
            <a:r>
              <a:rPr lang="cs-CZ" sz="4000" dirty="0"/>
              <a:t> and </a:t>
            </a:r>
            <a:r>
              <a:rPr lang="cs-CZ" sz="4000" dirty="0" err="1"/>
              <a:t>location</a:t>
            </a:r>
            <a:endParaRPr lang="en-US" sz="4000" dirty="0" err="1">
              <a:ea typeface="Calibri Light"/>
              <a:cs typeface="Calibri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080" y="805109"/>
            <a:ext cx="3267839" cy="254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684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Advantages:</a:t>
            </a:r>
          </a:p>
          <a:p>
            <a:r>
              <a:rPr lang="en-US" sz="3200" dirty="0"/>
              <a:t>Heavy traffic resulting from the wide range of product offerings</a:t>
            </a:r>
          </a:p>
          <a:p>
            <a:r>
              <a:rPr lang="en-US" sz="3200" dirty="0"/>
              <a:t>Cooperative planning and sharing of common costs</a:t>
            </a:r>
            <a:endParaRPr lang="cs-CZ" sz="3200" dirty="0"/>
          </a:p>
          <a:p>
            <a:r>
              <a:rPr lang="en-US" sz="3200" dirty="0"/>
              <a:t>Access to highways and availability of parking</a:t>
            </a:r>
          </a:p>
          <a:p>
            <a:r>
              <a:rPr lang="cs-CZ" sz="3200" dirty="0"/>
              <a:t>Lower </a:t>
            </a:r>
            <a:r>
              <a:rPr lang="en-US" sz="3200" dirty="0"/>
              <a:t>crime rate</a:t>
            </a:r>
          </a:p>
          <a:p>
            <a:r>
              <a:rPr lang="en-US" sz="3200" dirty="0"/>
              <a:t>Clean, neat environment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28902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Disadvantages:</a:t>
            </a:r>
          </a:p>
          <a:p>
            <a:r>
              <a:rPr lang="en-US" sz="3200" dirty="0"/>
              <a:t>Inflexible store hours (the retailer must stay open during mall hours and cannot</a:t>
            </a:r>
            <a:r>
              <a:rPr lang="cs-CZ" sz="3200" dirty="0"/>
              <a:t> </a:t>
            </a:r>
            <a:r>
              <a:rPr lang="en-US" sz="3200" dirty="0"/>
              <a:t>be open at other times)</a:t>
            </a:r>
          </a:p>
          <a:p>
            <a:r>
              <a:rPr lang="en-US" sz="3200" dirty="0"/>
              <a:t>Restrictions as to what merchandise the retailer may sell</a:t>
            </a:r>
          </a:p>
          <a:p>
            <a:r>
              <a:rPr lang="en-US" sz="3200" dirty="0"/>
              <a:t>Inflexible operations and required membership in the center’s merchant</a:t>
            </a:r>
            <a:r>
              <a:rPr lang="cs-CZ" sz="3200" dirty="0"/>
              <a:t> </a:t>
            </a:r>
            <a:r>
              <a:rPr lang="en-US" sz="3200" dirty="0"/>
              <a:t>organization</a:t>
            </a:r>
          </a:p>
          <a:p>
            <a:r>
              <a:rPr lang="en-US" sz="3200" dirty="0"/>
              <a:t>Possibility of too much competition and the fact that much of the traffic is not</a:t>
            </a:r>
            <a:r>
              <a:rPr lang="cs-CZ" sz="3200" dirty="0"/>
              <a:t> </a:t>
            </a:r>
            <a:r>
              <a:rPr lang="en-US" sz="3200" dirty="0"/>
              <a:t>interested in a particular product offering</a:t>
            </a:r>
          </a:p>
        </p:txBody>
      </p:sp>
    </p:spTree>
    <p:extLst>
      <p:ext uri="{BB962C8B-B14F-4D97-AF65-F5344CB8AC3E}">
        <p14:creationId xmlns:p14="http://schemas.microsoft.com/office/powerpoint/2010/main" val="3009797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 freestanding retailer generally</a:t>
            </a:r>
            <a:r>
              <a:rPr lang="cs-CZ" sz="3200" dirty="0"/>
              <a:t> </a:t>
            </a:r>
            <a:r>
              <a:rPr lang="en-US" sz="3200" dirty="0"/>
              <a:t>locates along major traffic arteries without any adjacent retailers selling competing</a:t>
            </a:r>
            <a:r>
              <a:rPr lang="cs-CZ" sz="3200" dirty="0"/>
              <a:t> </a:t>
            </a:r>
            <a:r>
              <a:rPr lang="en-US" sz="3200" dirty="0"/>
              <a:t>products to share traffic.</a:t>
            </a:r>
            <a:endParaRPr lang="cs-CZ" sz="3200" dirty="0"/>
          </a:p>
          <a:p>
            <a:r>
              <a:rPr lang="en-US" sz="3200" dirty="0"/>
              <a:t>The difficulties of drawing, and then holding, customers to an isolated or</a:t>
            </a:r>
            <a:r>
              <a:rPr lang="cs-CZ" sz="3200" dirty="0"/>
              <a:t> </a:t>
            </a:r>
            <a:r>
              <a:rPr lang="en-US" sz="3200" dirty="0"/>
              <a:t>freestanding store is the reason that only large, well-known retailers should attempt</a:t>
            </a:r>
            <a:r>
              <a:rPr lang="cs-CZ" sz="3200" dirty="0"/>
              <a:t> </a:t>
            </a:r>
            <a:r>
              <a:rPr lang="en-US" sz="3200" dirty="0"/>
              <a:t>it. </a:t>
            </a:r>
            <a:endParaRPr lang="cs-CZ" sz="3200" dirty="0"/>
          </a:p>
          <a:p>
            <a:r>
              <a:rPr lang="en-US" sz="3200" dirty="0"/>
              <a:t>Small retailers may be unable to develop a loyal customer base since customers</a:t>
            </a:r>
            <a:r>
              <a:rPr lang="cs-CZ" sz="3200" dirty="0"/>
              <a:t> </a:t>
            </a:r>
            <a:r>
              <a:rPr lang="en-US" sz="3200" dirty="0"/>
              <a:t>are often unwilling to travel to a freestanding store that does not have a wide</a:t>
            </a:r>
            <a:r>
              <a:rPr lang="cs-CZ" sz="3200" dirty="0"/>
              <a:t> </a:t>
            </a:r>
            <a:r>
              <a:rPr lang="en-US" sz="3200" dirty="0"/>
              <a:t>assortment of products and a local or national reputation.</a:t>
            </a:r>
          </a:p>
        </p:txBody>
      </p:sp>
    </p:spTree>
    <p:extLst>
      <p:ext uri="{BB962C8B-B14F-4D97-AF65-F5344CB8AC3E}">
        <p14:creationId xmlns:p14="http://schemas.microsoft.com/office/powerpoint/2010/main" val="4135717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6250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freestanding retailer generally</a:t>
            </a:r>
            <a:r>
              <a:rPr lang="cs-CZ" sz="3200" dirty="0"/>
              <a:t> </a:t>
            </a:r>
            <a:r>
              <a:rPr lang="en-US" sz="3200" dirty="0"/>
              <a:t>locates along major traffic arteries without any adjacent retailers selling competing</a:t>
            </a:r>
            <a:r>
              <a:rPr lang="cs-CZ" sz="3200" dirty="0"/>
              <a:t> </a:t>
            </a:r>
            <a:r>
              <a:rPr lang="en-US" sz="3200" dirty="0"/>
              <a:t>products to share traffic.</a:t>
            </a:r>
            <a:endParaRPr lang="cs-CZ" sz="3200" dirty="0"/>
          </a:p>
        </p:txBody>
      </p:sp>
      <p:pic>
        <p:nvPicPr>
          <p:cNvPr id="4" name="Picture 2" descr="Prada's first freestanding store opens in Osaka, Japan | Osaka, Prada, Mens  accessories fashion">
            <a:extLst>
              <a:ext uri="{FF2B5EF4-FFF2-40B4-BE49-F238E27FC236}">
                <a16:creationId xmlns:a16="http://schemas.microsoft.com/office/drawing/2014/main" id="{93A1FD8C-B17C-AF42-B92F-FFF6B5D7E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920" y="1509420"/>
            <a:ext cx="5118880" cy="383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4FE18603-D33F-EC47-B15B-274727AAB496}"/>
              </a:ext>
            </a:extLst>
          </p:cNvPr>
          <p:cNvSpPr/>
          <p:nvPr/>
        </p:nvSpPr>
        <p:spPr>
          <a:xfrm>
            <a:off x="6234920" y="5433911"/>
            <a:ext cx="5156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/>
              <a:t>Prada's</a:t>
            </a:r>
            <a:r>
              <a:rPr lang="cs-CZ" dirty="0"/>
              <a:t> </a:t>
            </a:r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freestanding</a:t>
            </a:r>
            <a:r>
              <a:rPr lang="cs-CZ" dirty="0"/>
              <a:t> </a:t>
            </a:r>
            <a:r>
              <a:rPr lang="cs-CZ" dirty="0" err="1"/>
              <a:t>store</a:t>
            </a:r>
            <a:r>
              <a:rPr lang="cs-CZ" dirty="0"/>
              <a:t> </a:t>
            </a:r>
            <a:r>
              <a:rPr lang="cs-CZ" dirty="0" err="1"/>
              <a:t>opens</a:t>
            </a:r>
            <a:r>
              <a:rPr lang="cs-CZ" dirty="0"/>
              <a:t> in </a:t>
            </a:r>
            <a:r>
              <a:rPr lang="cs-CZ" dirty="0" err="1"/>
              <a:t>Osaka</a:t>
            </a:r>
            <a:r>
              <a:rPr lang="cs-CZ" dirty="0"/>
              <a:t>, Japan</a:t>
            </a:r>
          </a:p>
        </p:txBody>
      </p:sp>
    </p:spTree>
    <p:extLst>
      <p:ext uri="{BB962C8B-B14F-4D97-AF65-F5344CB8AC3E}">
        <p14:creationId xmlns:p14="http://schemas.microsoft.com/office/powerpoint/2010/main" val="1086740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05500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Advantages:</a:t>
            </a:r>
          </a:p>
          <a:p>
            <a:r>
              <a:rPr lang="en-US" sz="3200" dirty="0"/>
              <a:t>Lack of direct competition</a:t>
            </a:r>
            <a:endParaRPr lang="cs-CZ" sz="3200" dirty="0"/>
          </a:p>
          <a:p>
            <a:r>
              <a:rPr lang="en-US" sz="3200" dirty="0"/>
              <a:t>Generally lower rents</a:t>
            </a:r>
          </a:p>
          <a:p>
            <a:r>
              <a:rPr lang="en-US" sz="3200" dirty="0"/>
              <a:t>Freedom in operations and hours</a:t>
            </a:r>
          </a:p>
          <a:p>
            <a:r>
              <a:rPr lang="en-US" sz="3200" dirty="0"/>
              <a:t>Facilities that can be adapted to individual needs</a:t>
            </a:r>
          </a:p>
          <a:p>
            <a:r>
              <a:rPr lang="en-US" sz="3200" dirty="0"/>
              <a:t>Inexpensive parking</a:t>
            </a:r>
          </a:p>
        </p:txBody>
      </p:sp>
    </p:spTree>
    <p:extLst>
      <p:ext uri="{BB962C8B-B14F-4D97-AF65-F5344CB8AC3E}">
        <p14:creationId xmlns:p14="http://schemas.microsoft.com/office/powerpoint/2010/main" val="101327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Freestanding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b="1" dirty="0"/>
              <a:t>Disadvantages:</a:t>
            </a:r>
          </a:p>
          <a:p>
            <a:r>
              <a:rPr lang="en-US" sz="3200" dirty="0"/>
              <a:t>Lack of drawing power of complementary stores</a:t>
            </a:r>
          </a:p>
          <a:p>
            <a:r>
              <a:rPr lang="en-US" sz="3200" dirty="0"/>
              <a:t>Difficulties in attracting customers for the initial visit</a:t>
            </a:r>
          </a:p>
          <a:p>
            <a:r>
              <a:rPr lang="en-US" sz="3200" dirty="0"/>
              <a:t>Higher advertising and promotional costs</a:t>
            </a:r>
          </a:p>
          <a:p>
            <a:r>
              <a:rPr lang="en-US" sz="3200" dirty="0"/>
              <a:t>Operating costs that cannot be shared with others</a:t>
            </a:r>
          </a:p>
          <a:p>
            <a:r>
              <a:rPr lang="en-US" sz="3200" dirty="0"/>
              <a:t>Stores that may have to be built rather than rented</a:t>
            </a:r>
          </a:p>
          <a:p>
            <a:r>
              <a:rPr lang="en-US" sz="3200" dirty="0"/>
              <a:t>Zoning laws that may restrict some activities</a:t>
            </a:r>
          </a:p>
        </p:txBody>
      </p:sp>
    </p:spTree>
    <p:extLst>
      <p:ext uri="{BB962C8B-B14F-4D97-AF65-F5344CB8AC3E}">
        <p14:creationId xmlns:p14="http://schemas.microsoft.com/office/powerpoint/2010/main" val="17044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Nontraditional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cs-CZ" sz="3200" dirty="0"/>
              <a:t>A </a:t>
            </a:r>
            <a:r>
              <a:rPr lang="en-US" sz="3200" dirty="0"/>
              <a:t>significant number of travelers spend</a:t>
            </a:r>
            <a:r>
              <a:rPr lang="cs-CZ" sz="3200" dirty="0"/>
              <a:t> </a:t>
            </a:r>
            <a:r>
              <a:rPr lang="en-US" sz="3200" dirty="0"/>
              <a:t>several hours in airports and can use this time to</a:t>
            </a:r>
            <a:r>
              <a:rPr lang="cs-CZ" sz="3200" dirty="0"/>
              <a:t> </a:t>
            </a:r>
            <a:r>
              <a:rPr lang="en-US" sz="3200" dirty="0"/>
              <a:t>purchase merchandise they might otherwise purchase in their local communities,</a:t>
            </a:r>
            <a:r>
              <a:rPr lang="cs-CZ" sz="3200" dirty="0"/>
              <a:t> many </a:t>
            </a:r>
            <a:r>
              <a:rPr lang="en-US" sz="3200" dirty="0"/>
              <a:t>airport concourses now look like real regional malls, complete with national</a:t>
            </a:r>
            <a:r>
              <a:rPr lang="cs-CZ" sz="3200" dirty="0"/>
              <a:t> </a:t>
            </a:r>
            <a:r>
              <a:rPr lang="en-US" sz="3200" dirty="0"/>
              <a:t>brands, casual dining, service kiosks, and entertainment-infotainment venues</a:t>
            </a:r>
            <a:r>
              <a:rPr lang="cs-CZ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2120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A geographic information system (GIS) is a computerized system that</a:t>
            </a:r>
            <a:r>
              <a:rPr lang="cs-CZ" sz="3200" dirty="0"/>
              <a:t> </a:t>
            </a:r>
            <a:r>
              <a:rPr lang="en-US" sz="3200" dirty="0"/>
              <a:t>combines physical geography with cultural geography.</a:t>
            </a:r>
            <a:endParaRPr lang="cs-CZ" sz="3200" dirty="0"/>
          </a:p>
          <a:p>
            <a:r>
              <a:rPr lang="en-US" sz="3200" dirty="0"/>
              <a:t>It includes</a:t>
            </a:r>
            <a:r>
              <a:rPr lang="cs-CZ" sz="3200" dirty="0"/>
              <a:t> </a:t>
            </a:r>
            <a:r>
              <a:rPr lang="en-US" sz="3200" dirty="0"/>
              <a:t>characteristics of the population such as age, gender, and income and man-made</a:t>
            </a:r>
            <a:r>
              <a:rPr lang="cs-CZ" sz="3200" dirty="0"/>
              <a:t> </a:t>
            </a:r>
            <a:r>
              <a:rPr lang="en-US" sz="3200" dirty="0"/>
              <a:t>objects placed in that space, such as fixed physical structures (factories, stores, apartment</a:t>
            </a:r>
            <a:r>
              <a:rPr lang="cs-CZ" sz="3200" dirty="0"/>
              <a:t> </a:t>
            </a:r>
            <a:r>
              <a:rPr lang="en-US" sz="3200" dirty="0"/>
              <a:t>buildings, schools, churches, houses, highways, railroads, airports, etc.) and</a:t>
            </a:r>
            <a:r>
              <a:rPr lang="cs-CZ" sz="3200" dirty="0"/>
              <a:t> </a:t>
            </a:r>
            <a:r>
              <a:rPr lang="en-US" sz="3200" dirty="0"/>
              <a:t>mobile physical structures (e.g., cars and trucks).</a:t>
            </a:r>
          </a:p>
        </p:txBody>
      </p:sp>
    </p:spTree>
    <p:extLst>
      <p:ext uri="{BB962C8B-B14F-4D97-AF65-F5344CB8AC3E}">
        <p14:creationId xmlns:p14="http://schemas.microsoft.com/office/powerpoint/2010/main" val="53702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dirty="0"/>
              <a:t>Recent advancements in GIS have allowed the</a:t>
            </a:r>
            <a:r>
              <a:rPr lang="cs-CZ" sz="3200" dirty="0"/>
              <a:t> </a:t>
            </a:r>
            <a:r>
              <a:rPr lang="en-US" sz="3200" dirty="0"/>
              <a:t>retail analyst to also describe the lifestyle (activities, interests, opinions) of the</a:t>
            </a:r>
            <a:r>
              <a:rPr lang="cs-CZ" sz="3200" dirty="0"/>
              <a:t> </a:t>
            </a:r>
            <a:r>
              <a:rPr lang="en-US" sz="3200" dirty="0"/>
              <a:t>residents of geographic areas. </a:t>
            </a:r>
            <a:endParaRPr lang="cs-CZ" sz="3200" dirty="0"/>
          </a:p>
          <a:p>
            <a:r>
              <a:rPr lang="en-US" sz="3200" dirty="0"/>
              <a:t>This can be quite helpful in selecting locations for</a:t>
            </a:r>
            <a:r>
              <a:rPr lang="cs-CZ" sz="3200" dirty="0"/>
              <a:t> </a:t>
            </a:r>
            <a:r>
              <a:rPr lang="en-US" sz="3200" dirty="0"/>
              <a:t>stores that are highly lifestyle sensitive</a:t>
            </a:r>
          </a:p>
        </p:txBody>
      </p:sp>
    </p:spTree>
    <p:extLst>
      <p:ext uri="{BB962C8B-B14F-4D97-AF65-F5344CB8AC3E}">
        <p14:creationId xmlns:p14="http://schemas.microsoft.com/office/powerpoint/2010/main" val="3333114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A7A9C2-B9CC-4011-BEF3-CE862CBD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gis">
            <a:extLst>
              <a:ext uri="{FF2B5EF4-FFF2-40B4-BE49-F238E27FC236}">
                <a16:creationId xmlns:a16="http://schemas.microsoft.com/office/drawing/2014/main" id="{F74574E2-7C5C-40D6-8D75-63C29AB4D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41" y="1417638"/>
            <a:ext cx="584671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19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Location of a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One</a:t>
            </a:r>
            <a:r>
              <a:rPr lang="en-US" sz="3600" dirty="0"/>
              <a:t> famous retailer once said that the three major decisions in retailing are</a:t>
            </a:r>
            <a:r>
              <a:rPr lang="cs-CZ" sz="3600" dirty="0"/>
              <a:t> </a:t>
            </a:r>
            <a:r>
              <a:rPr lang="en-US" sz="3600" dirty="0"/>
              <a:t>location, location, and location.</a:t>
            </a:r>
            <a:endParaRPr lang="cs-CZ" sz="3600" dirty="0"/>
          </a:p>
          <a:p>
            <a:r>
              <a:rPr lang="en-US" sz="3600" dirty="0"/>
              <a:t>The easier it is to reach</a:t>
            </a:r>
            <a:r>
              <a:rPr lang="cs-CZ" sz="3600" dirty="0"/>
              <a:t> </a:t>
            </a:r>
            <a:r>
              <a:rPr lang="en-US" sz="3600" dirty="0"/>
              <a:t>the store, the more store traffic a store will have and this will lead to higher sales.</a:t>
            </a:r>
            <a:endParaRPr lang="cs-CZ" sz="36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964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Geographic Information System (GIS)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3A7A9C2-B9CC-4011-BEF3-CE862CBD08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6F8951-BC7A-4470-A080-51A6BC84D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27" t="18856" r="60709" b="16666"/>
          <a:stretch/>
        </p:blipFill>
        <p:spPr>
          <a:xfrm>
            <a:off x="2925170" y="1421849"/>
            <a:ext cx="6341660" cy="518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75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Výsledek obrázku pro gis for retail">
            <a:extLst>
              <a:ext uri="{FF2B5EF4-FFF2-40B4-BE49-F238E27FC236}">
                <a16:creationId xmlns:a16="http://schemas.microsoft.com/office/drawing/2014/main" id="{CC861FC6-A5B2-461F-9710-0DD7AA567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192000" cy="6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873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Výsledek obrázku pro gis for retail">
            <a:extLst>
              <a:ext uri="{FF2B5EF4-FFF2-40B4-BE49-F238E27FC236}">
                <a16:creationId xmlns:a16="http://schemas.microsoft.com/office/drawing/2014/main" id="{200B235A-012A-4016-B5E0-456D00FC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257186" cy="684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0906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2EE0F-D1CA-4197-934C-DB0A9598F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69B9E-80D3-4B44-9E5A-95AF43240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Výsledek obrázku pro gis for retail">
            <a:extLst>
              <a:ext uri="{FF2B5EF4-FFF2-40B4-BE49-F238E27FC236}">
                <a16:creationId xmlns:a16="http://schemas.microsoft.com/office/drawing/2014/main" id="{B047ACAB-503C-4268-B328-5C3FC9D7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19"/>
            <a:ext cx="12192000" cy="68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02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Market selection. </a:t>
            </a:r>
            <a:r>
              <a:rPr lang="en-US" sz="3200" dirty="0"/>
              <a:t>A retailer with a set of criteria in mind, such as the demographics</a:t>
            </a:r>
            <a:r>
              <a:rPr lang="cs-CZ" sz="3200" dirty="0"/>
              <a:t> </a:t>
            </a:r>
            <a:r>
              <a:rPr lang="en-US" sz="3200" dirty="0"/>
              <a:t>of its target market and the level of over- or </a:t>
            </a:r>
            <a:r>
              <a:rPr lang="en-US" sz="3200" dirty="0" err="1"/>
              <a:t>understoring</a:t>
            </a:r>
            <a:r>
              <a:rPr lang="en-US" sz="3200" dirty="0"/>
              <a:t> in a market, can have</a:t>
            </a:r>
            <a:r>
              <a:rPr lang="cs-CZ" sz="3200" dirty="0"/>
              <a:t> </a:t>
            </a:r>
            <a:r>
              <a:rPr lang="en-US" sz="3200" dirty="0"/>
              <a:t>the GIS identify and rank the most attractive cities, counties, or other geographic</a:t>
            </a:r>
            <a:r>
              <a:rPr lang="cs-CZ" sz="3200" dirty="0"/>
              <a:t> </a:t>
            </a:r>
            <a:r>
              <a:rPr lang="en-US" sz="3200" dirty="0"/>
              <a:t>areas to consider for expansion.</a:t>
            </a:r>
            <a:endParaRPr lang="cs-CZ" sz="3200" dirty="0"/>
          </a:p>
          <a:p>
            <a:r>
              <a:rPr lang="en-US" sz="3200" b="1" dirty="0"/>
              <a:t>Site analysis. </a:t>
            </a:r>
            <a:r>
              <a:rPr lang="en-US" sz="3200" dirty="0"/>
              <a:t>If a retailer has a particular community in mind, a GIS can identify</a:t>
            </a:r>
            <a:r>
              <a:rPr lang="cs-CZ" sz="3200" dirty="0"/>
              <a:t> </a:t>
            </a:r>
            <a:r>
              <a:rPr lang="en-US" sz="3200" dirty="0"/>
              <a:t>the best possible site or evaluate alternative sites for their expected profitability.</a:t>
            </a:r>
          </a:p>
        </p:txBody>
      </p:sp>
    </p:spTree>
    <p:extLst>
      <p:ext uri="{BB962C8B-B14F-4D97-AF65-F5344CB8AC3E}">
        <p14:creationId xmlns:p14="http://schemas.microsoft.com/office/powerpoint/2010/main" val="96095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Trade area definition. </a:t>
            </a:r>
            <a:r>
              <a:rPr lang="en-US" sz="3200" dirty="0"/>
              <a:t>If the retailer develops a database of where its customers</a:t>
            </a:r>
            <a:r>
              <a:rPr lang="cs-CZ" sz="3200" dirty="0"/>
              <a:t> </a:t>
            </a:r>
            <a:r>
              <a:rPr lang="en-US" sz="3200" dirty="0"/>
              <a:t>reside, a GIS can automatically develop a trade area map and update this daily,</a:t>
            </a:r>
            <a:r>
              <a:rPr lang="cs-CZ" sz="3200" dirty="0"/>
              <a:t> </a:t>
            </a:r>
            <a:r>
              <a:rPr lang="en-US" sz="3200" dirty="0"/>
              <a:t>weekly, monthly, or annually.</a:t>
            </a:r>
            <a:endParaRPr lang="cs-CZ" sz="3200" dirty="0"/>
          </a:p>
          <a:p>
            <a:r>
              <a:rPr lang="en-US" sz="3200" b="1" dirty="0"/>
              <a:t>New store cannibalization. </a:t>
            </a:r>
            <a:r>
              <a:rPr lang="en-US" sz="3200" dirty="0"/>
              <a:t>A GIS can help the retailer evaluate how the addition</a:t>
            </a:r>
            <a:r>
              <a:rPr lang="cs-CZ" sz="3200" dirty="0"/>
              <a:t> </a:t>
            </a:r>
            <a:r>
              <a:rPr lang="en-US" sz="3200" dirty="0"/>
              <a:t>of another store in a community might cannibalize sales from its existing</a:t>
            </a:r>
            <a:r>
              <a:rPr lang="cs-CZ" sz="3200" dirty="0"/>
              <a:t> </a:t>
            </a:r>
            <a:r>
              <a:rPr lang="en-US" sz="3200" dirty="0"/>
              <a:t>store(s).</a:t>
            </a:r>
          </a:p>
        </p:txBody>
      </p:sp>
    </p:spTree>
    <p:extLst>
      <p:ext uri="{BB962C8B-B14F-4D97-AF65-F5344CB8AC3E}">
        <p14:creationId xmlns:p14="http://schemas.microsoft.com/office/powerpoint/2010/main" val="1561818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US" sz="3200" b="1" dirty="0"/>
              <a:t>Advertising management. </a:t>
            </a:r>
            <a:r>
              <a:rPr lang="en-US" sz="3200" dirty="0"/>
              <a:t>A GIS can help the retailer allocate its advertising</a:t>
            </a:r>
            <a:r>
              <a:rPr lang="cs-CZ" sz="3200" dirty="0"/>
              <a:t> </a:t>
            </a:r>
            <a:r>
              <a:rPr lang="en-US" sz="3200" dirty="0"/>
              <a:t>budget to different stores based on the market potential in their respective</a:t>
            </a:r>
            <a:r>
              <a:rPr lang="cs-CZ" sz="3200" dirty="0"/>
              <a:t> </a:t>
            </a:r>
            <a:r>
              <a:rPr lang="en-US" sz="3200" dirty="0"/>
              <a:t>trade areas. Similarly, a GIS can help the retailer develop a more effective</a:t>
            </a:r>
            <a:r>
              <a:rPr lang="cs-CZ" sz="3200" dirty="0"/>
              <a:t> </a:t>
            </a:r>
            <a:r>
              <a:rPr lang="en-US" sz="3200" dirty="0"/>
              <a:t>direct-mail campaign to prospective customers</a:t>
            </a:r>
            <a:r>
              <a:rPr lang="cs-CZ" sz="3200" dirty="0"/>
              <a:t>.</a:t>
            </a:r>
          </a:p>
          <a:p>
            <a:r>
              <a:rPr lang="en-US" sz="3200" b="1" dirty="0"/>
              <a:t>Merchandise</a:t>
            </a:r>
            <a:r>
              <a:rPr lang="en-US" sz="3200" dirty="0"/>
              <a:t> </a:t>
            </a:r>
            <a:r>
              <a:rPr lang="en-US" sz="3200" b="1" dirty="0"/>
              <a:t>management. </a:t>
            </a:r>
            <a:r>
              <a:rPr lang="en-US" sz="3200" dirty="0"/>
              <a:t>A GIS can help the retailer develop an optimal mix of</a:t>
            </a:r>
            <a:r>
              <a:rPr lang="cs-CZ" sz="3200" dirty="0"/>
              <a:t> </a:t>
            </a:r>
            <a:r>
              <a:rPr lang="en-US" sz="3200" dirty="0"/>
              <a:t>merchandise based on the characteristics of households and individuals within</a:t>
            </a:r>
            <a:r>
              <a:rPr lang="cs-CZ" sz="3200" dirty="0"/>
              <a:t> </a:t>
            </a:r>
            <a:r>
              <a:rPr lang="en-US" sz="3200" dirty="0"/>
              <a:t>its trade area.</a:t>
            </a:r>
          </a:p>
        </p:txBody>
      </p:sp>
    </p:spTree>
    <p:extLst>
      <p:ext uri="{BB962C8B-B14F-4D97-AF65-F5344CB8AC3E}">
        <p14:creationId xmlns:p14="http://schemas.microsoft.com/office/powerpoint/2010/main" val="8409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GIS Usage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Evaluation of store managers. </a:t>
            </a:r>
            <a:r>
              <a:rPr lang="en-US" sz="3200" dirty="0"/>
              <a:t>A GIS can provide an important human resource</a:t>
            </a:r>
            <a:r>
              <a:rPr lang="cs-CZ" sz="3200" dirty="0"/>
              <a:t> </a:t>
            </a:r>
            <a:r>
              <a:rPr lang="en-US" sz="3200" dirty="0"/>
              <a:t>function. It can help assess how well a store manager is performing based on</a:t>
            </a:r>
            <a:r>
              <a:rPr lang="cs-CZ" sz="3200" dirty="0"/>
              <a:t> </a:t>
            </a:r>
            <a:r>
              <a:rPr lang="en-US" sz="3200" dirty="0"/>
              <a:t>the trade area characteristics. </a:t>
            </a:r>
            <a:endParaRPr lang="cs-CZ" sz="3200" dirty="0"/>
          </a:p>
          <a:p>
            <a:r>
              <a:rPr lang="en-US" sz="3200" dirty="0"/>
              <a:t>Consider that two stores of the same size could be</a:t>
            </a:r>
            <a:r>
              <a:rPr lang="cs-CZ" sz="3200" dirty="0"/>
              <a:t> </a:t>
            </a:r>
            <a:r>
              <a:rPr lang="en-US" sz="3200" dirty="0"/>
              <a:t>performing quite differently because of the demographics and competitive</a:t>
            </a:r>
            <a:r>
              <a:rPr lang="cs-CZ" sz="3200" dirty="0"/>
              <a:t> </a:t>
            </a:r>
            <a:r>
              <a:rPr lang="en-US" sz="3200" dirty="0"/>
              <a:t>conditions in the two trade areas. </a:t>
            </a:r>
            <a:endParaRPr lang="cs-CZ" sz="3200" dirty="0"/>
          </a:p>
          <a:p>
            <a:r>
              <a:rPr lang="en-US" sz="3200" dirty="0"/>
              <a:t>Thus it would be inappropriate to either</a:t>
            </a:r>
            <a:r>
              <a:rPr lang="cs-CZ" sz="3200" dirty="0"/>
              <a:t> </a:t>
            </a:r>
            <a:r>
              <a:rPr lang="en-US" sz="3200" dirty="0"/>
              <a:t>reward or punish a manager for things over which the manager has no control.</a:t>
            </a:r>
          </a:p>
        </p:txBody>
      </p:sp>
    </p:spTree>
    <p:extLst>
      <p:ext uri="{BB962C8B-B14F-4D97-AF65-F5344CB8AC3E}">
        <p14:creationId xmlns:p14="http://schemas.microsoft.com/office/powerpoint/2010/main" val="3172679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location theories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4000" b="1" dirty="0"/>
              <a:t>Retail </a:t>
            </a:r>
            <a:r>
              <a:rPr lang="cs-CZ" sz="4000" b="1" dirty="0" err="1"/>
              <a:t>gravity</a:t>
            </a:r>
            <a:r>
              <a:rPr lang="cs-CZ" sz="4000" b="1" dirty="0"/>
              <a:t> </a:t>
            </a:r>
            <a:r>
              <a:rPr lang="cs-CZ" sz="4000" b="1" dirty="0" err="1"/>
              <a:t>theory</a:t>
            </a:r>
            <a:endParaRPr lang="cs-CZ" sz="4000" b="1" dirty="0"/>
          </a:p>
          <a:p>
            <a:pPr marL="0" indent="0" algn="ctr">
              <a:buNone/>
            </a:pPr>
            <a:endParaRPr lang="cs-CZ" sz="4000" b="1" dirty="0"/>
          </a:p>
          <a:p>
            <a:pPr marL="0" indent="0" algn="ctr">
              <a:buNone/>
            </a:pPr>
            <a:r>
              <a:rPr lang="cs-CZ" sz="4000" b="1" dirty="0" err="1"/>
              <a:t>Saturation</a:t>
            </a:r>
            <a:r>
              <a:rPr lang="cs-CZ" sz="4000" b="1" dirty="0"/>
              <a:t> </a:t>
            </a:r>
            <a:r>
              <a:rPr lang="cs-CZ" sz="4000" b="1" dirty="0" err="1"/>
              <a:t>theory</a:t>
            </a:r>
            <a:endParaRPr lang="cs-CZ" sz="4000" b="1" dirty="0"/>
          </a:p>
        </p:txBody>
      </p:sp>
    </p:spTree>
    <p:extLst>
      <p:ext uri="{BB962C8B-B14F-4D97-AF65-F5344CB8AC3E}">
        <p14:creationId xmlns:p14="http://schemas.microsoft.com/office/powerpoint/2010/main" val="262765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In effect, it stated that two cities attract trade from</a:t>
            </a:r>
            <a:r>
              <a:rPr lang="cs-CZ" sz="3200" dirty="0"/>
              <a:t> </a:t>
            </a:r>
            <a:r>
              <a:rPr lang="en-GB" sz="3200" dirty="0"/>
              <a:t>an intermediate location approximately in direct proportion to the population of</a:t>
            </a:r>
            <a:r>
              <a:rPr lang="cs-CZ" sz="3200" dirty="0"/>
              <a:t> </a:t>
            </a:r>
            <a:r>
              <a:rPr lang="en-GB" sz="3200" dirty="0"/>
              <a:t>the two cities and in inverse proportion to the square of the distance from these two</a:t>
            </a:r>
            <a:r>
              <a:rPr lang="cs-CZ" sz="3200" dirty="0"/>
              <a:t> </a:t>
            </a:r>
            <a:r>
              <a:rPr lang="en-GB" sz="3200" dirty="0"/>
              <a:t>cities to the intermediate place. </a:t>
            </a:r>
            <a:endParaRPr lang="cs-CZ" sz="3200" dirty="0"/>
          </a:p>
          <a:p>
            <a:r>
              <a:rPr lang="en-GB" sz="3200" dirty="0"/>
              <a:t>That is, people will tend to shop in the </a:t>
            </a:r>
            <a:r>
              <a:rPr lang="en-GB" sz="3200" b="1" dirty="0"/>
              <a:t>larger city </a:t>
            </a:r>
            <a:r>
              <a:rPr lang="en-GB" sz="3200" dirty="0"/>
              <a:t>if</a:t>
            </a:r>
            <a:r>
              <a:rPr lang="cs-CZ" sz="3200" dirty="0"/>
              <a:t> </a:t>
            </a:r>
            <a:r>
              <a:rPr lang="en-GB" sz="3200" dirty="0"/>
              <a:t>travel distance is equal, or even somewhat farther, because they believe that the</a:t>
            </a:r>
            <a:r>
              <a:rPr lang="cs-CZ" sz="3200" dirty="0"/>
              <a:t> </a:t>
            </a:r>
            <a:r>
              <a:rPr lang="en-GB" sz="3200" dirty="0"/>
              <a:t>larger city has a </a:t>
            </a:r>
            <a:r>
              <a:rPr lang="en-GB" sz="3200" b="1" dirty="0"/>
              <a:t>better product selection </a:t>
            </a:r>
            <a:r>
              <a:rPr lang="en-GB" sz="3200" dirty="0"/>
              <a:t>and will be </a:t>
            </a:r>
            <a:r>
              <a:rPr lang="en-GB" sz="3200" b="1" dirty="0"/>
              <a:t>worth the extra travel</a:t>
            </a:r>
            <a:r>
              <a:rPr lang="en-GB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83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Location of a store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/>
              <a:t>Reaching the target market can be achieved through a store-based</a:t>
            </a:r>
            <a:r>
              <a:rPr lang="cs-CZ" sz="3200" dirty="0"/>
              <a:t> </a:t>
            </a:r>
            <a:r>
              <a:rPr lang="en-US" sz="3200" dirty="0"/>
              <a:t>location in which the consumer travels to the store, or through a </a:t>
            </a:r>
            <a:r>
              <a:rPr lang="en-US" sz="3200" dirty="0" err="1"/>
              <a:t>nonstore</a:t>
            </a:r>
            <a:r>
              <a:rPr lang="cs-CZ" sz="3200" dirty="0"/>
              <a:t> </a:t>
            </a:r>
            <a:r>
              <a:rPr lang="en-US" sz="3200" dirty="0"/>
              <a:t>retailing format in which products and services are offered to the consumer at a</a:t>
            </a:r>
            <a:r>
              <a:rPr lang="cs-CZ" sz="3200" dirty="0"/>
              <a:t> more </a:t>
            </a:r>
            <a:r>
              <a:rPr lang="cs-CZ" sz="3200" b="1" dirty="0"/>
              <a:t>convenient</a:t>
            </a:r>
            <a:r>
              <a:rPr lang="cs-CZ" sz="3200" dirty="0"/>
              <a:t> or </a:t>
            </a:r>
            <a:r>
              <a:rPr lang="cs-CZ" sz="3200" b="1" dirty="0"/>
              <a:t>accessible</a:t>
            </a:r>
            <a:r>
              <a:rPr lang="cs-CZ" sz="3200" dirty="0"/>
              <a:t> location.</a:t>
            </a:r>
          </a:p>
          <a:p>
            <a:r>
              <a:rPr lang="en-US" sz="3200" dirty="0"/>
              <a:t>Regardless of whether retailers are planning a traditional store in geographic</a:t>
            </a:r>
            <a:r>
              <a:rPr lang="cs-CZ" sz="3200" dirty="0"/>
              <a:t> </a:t>
            </a:r>
            <a:r>
              <a:rPr lang="en-US" sz="3200" dirty="0"/>
              <a:t>space or a virtual store in cyberspace, their first step is to develop a </a:t>
            </a:r>
            <a:r>
              <a:rPr lang="en-US" sz="3200" b="1" dirty="0"/>
              <a:t>cost-effective</a:t>
            </a:r>
            <a:r>
              <a:rPr lang="cs-CZ" sz="3200" b="1" dirty="0"/>
              <a:t> </a:t>
            </a:r>
            <a:r>
              <a:rPr lang="en-US" sz="3200" b="1" dirty="0"/>
              <a:t>way to reach the household and individual consumer </a:t>
            </a:r>
            <a:r>
              <a:rPr lang="en-US" sz="3200" dirty="0"/>
              <a:t>that they have identified as</a:t>
            </a:r>
            <a:r>
              <a:rPr lang="cs-CZ" sz="3200" dirty="0"/>
              <a:t> </a:t>
            </a:r>
            <a:r>
              <a:rPr lang="en-US" sz="3200" dirty="0"/>
              <a:t>their target market.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7800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998843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Reilly’s law of retail gravitation,</a:t>
            </a:r>
            <a:r>
              <a:rPr lang="cs-CZ" sz="3200" dirty="0"/>
              <a:t> </a:t>
            </a:r>
            <a:r>
              <a:rPr lang="en-GB" sz="3200" dirty="0"/>
              <a:t>named after its</a:t>
            </a:r>
            <a:r>
              <a:rPr lang="cs-CZ" sz="3200" dirty="0"/>
              <a:t> </a:t>
            </a:r>
            <a:r>
              <a:rPr lang="en-GB" sz="3200" dirty="0"/>
              <a:t>developer, William Reilly, dealt with </a:t>
            </a:r>
            <a:r>
              <a:rPr lang="en-GB" sz="3200" b="1" dirty="0"/>
              <a:t>how large urbanized areas attracted customers from smaller communities</a:t>
            </a:r>
            <a:r>
              <a:rPr lang="en-GB" sz="3200" dirty="0"/>
              <a:t>.</a:t>
            </a:r>
            <a:endParaRPr lang="cs-CZ" sz="3200" dirty="0"/>
          </a:p>
        </p:txBody>
      </p:sp>
      <p:pic>
        <p:nvPicPr>
          <p:cNvPr id="1026" name="Picture 2" descr="Výsledek obrázku pro retail gravitation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610" y="2291231"/>
            <a:ext cx="6033190" cy="313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89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19311"/>
            <a:ext cx="6153443" cy="1505243"/>
          </a:xfrm>
        </p:spPr>
        <p:txBody>
          <a:bodyPr>
            <a:normAutofit/>
          </a:bodyPr>
          <a:lstStyle/>
          <a:p>
            <a:r>
              <a:rPr lang="cs-CZ" sz="3200" i="1" dirty="0" err="1"/>
              <a:t>Excercise</a:t>
            </a:r>
            <a:r>
              <a:rPr lang="cs-CZ" sz="3200" i="1" dirty="0"/>
              <a:t>: </a:t>
            </a:r>
            <a:r>
              <a:rPr lang="cs-CZ" sz="3200" i="1" dirty="0" err="1"/>
              <a:t>Find</a:t>
            </a:r>
            <a:r>
              <a:rPr lang="cs-CZ" sz="3200" i="1" dirty="0"/>
              <a:t> </a:t>
            </a:r>
            <a:r>
              <a:rPr lang="cs-CZ" sz="3200" i="1" dirty="0" err="1"/>
              <a:t>the</a:t>
            </a:r>
            <a:r>
              <a:rPr lang="cs-CZ" sz="3200" i="1" dirty="0"/>
              <a:t> </a:t>
            </a:r>
            <a:r>
              <a:rPr lang="cs-CZ" sz="3200" i="1" dirty="0" err="1"/>
              <a:t>breaking</a:t>
            </a:r>
            <a:r>
              <a:rPr lang="cs-CZ" sz="3200" i="1" dirty="0"/>
              <a:t> point </a:t>
            </a:r>
            <a:r>
              <a:rPr lang="cs-CZ" sz="3200" i="1" dirty="0" err="1"/>
              <a:t>between</a:t>
            </a:r>
            <a:r>
              <a:rPr lang="cs-CZ" sz="3200" i="1" dirty="0"/>
              <a:t> </a:t>
            </a:r>
            <a:r>
              <a:rPr lang="cs-CZ" sz="3200" i="1" dirty="0" err="1"/>
              <a:t>two</a:t>
            </a:r>
            <a:r>
              <a:rPr lang="cs-CZ" sz="3200" i="1" dirty="0"/>
              <a:t> </a:t>
            </a:r>
            <a:r>
              <a:rPr lang="cs-CZ" sz="3200" i="1" dirty="0" err="1"/>
              <a:t>cities</a:t>
            </a:r>
            <a:r>
              <a:rPr lang="cs-CZ" sz="3200" i="1" dirty="0"/>
              <a:t>: Ostrava and Karviná</a:t>
            </a:r>
          </a:p>
        </p:txBody>
      </p:sp>
      <p:pic>
        <p:nvPicPr>
          <p:cNvPr id="1026" name="Picture 2" descr="Výsledek obrázku pro retail gravitation the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497" y="181077"/>
            <a:ext cx="3998844" cy="207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5205DD0A-ED5D-7247-8B54-2DC1B6612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272" y="3195580"/>
            <a:ext cx="6779456" cy="348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1109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Retail </a:t>
            </a:r>
            <a:r>
              <a:rPr lang="cs-CZ" dirty="0" err="1"/>
              <a:t>gravity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Retail gravity theory rests on two assumptions: </a:t>
            </a:r>
            <a:endParaRPr lang="cs-CZ" sz="3200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the two competing cities are</a:t>
            </a:r>
            <a:r>
              <a:rPr lang="cs-CZ" dirty="0"/>
              <a:t> </a:t>
            </a:r>
            <a:r>
              <a:rPr lang="en-GB" dirty="0"/>
              <a:t>equally accessible from the major road and </a:t>
            </a:r>
            <a:endParaRPr lang="cs-CZ" dirty="0"/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population is a good indicator of the</a:t>
            </a:r>
            <a:r>
              <a:rPr lang="cs-CZ" dirty="0"/>
              <a:t> </a:t>
            </a:r>
            <a:r>
              <a:rPr lang="en-GB" dirty="0"/>
              <a:t>differences in the goods and services available in different cities.</a:t>
            </a:r>
            <a:endParaRPr lang="cs-CZ" dirty="0"/>
          </a:p>
          <a:p>
            <a:r>
              <a:rPr lang="en-GB" dirty="0"/>
              <a:t>Consumers are</a:t>
            </a:r>
            <a:r>
              <a:rPr lang="cs-CZ" dirty="0"/>
              <a:t> </a:t>
            </a:r>
            <a:r>
              <a:rPr lang="en-GB" dirty="0"/>
              <a:t>attracted to the larger population centre not because of the city’s size, but because</a:t>
            </a:r>
            <a:r>
              <a:rPr lang="cs-CZ" dirty="0"/>
              <a:t> </a:t>
            </a:r>
            <a:r>
              <a:rPr lang="en-GB" dirty="0"/>
              <a:t>of the larger number of stores and wider product assortment available, thereby</a:t>
            </a:r>
            <a:r>
              <a:rPr lang="cs-CZ" dirty="0"/>
              <a:t> </a:t>
            </a:r>
            <a:r>
              <a:rPr lang="en-GB" dirty="0"/>
              <a:t>making the increased travel time worthwhile.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756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cs-CZ" sz="3200" dirty="0"/>
              <a:t>M</a:t>
            </a:r>
            <a:r>
              <a:rPr lang="en-GB" sz="3200" dirty="0" err="1"/>
              <a:t>ethod</a:t>
            </a:r>
            <a:r>
              <a:rPr lang="en-GB" sz="3200" dirty="0"/>
              <a:t> for identifying attractive potential markets is based on retail</a:t>
            </a:r>
            <a:r>
              <a:rPr lang="cs-CZ" sz="3200" dirty="0"/>
              <a:t> </a:t>
            </a:r>
            <a:r>
              <a:rPr lang="en-GB" sz="3200" dirty="0"/>
              <a:t>saturation, which examines how the demand for goods and services in a potential</a:t>
            </a:r>
            <a:r>
              <a:rPr lang="cs-CZ" sz="3200" dirty="0"/>
              <a:t> </a:t>
            </a:r>
            <a:r>
              <a:rPr lang="en-GB" sz="3200" dirty="0"/>
              <a:t>trading area is being served by current retail establishments in comparison with</a:t>
            </a:r>
            <a:r>
              <a:rPr lang="cs-CZ" sz="3200" dirty="0"/>
              <a:t> </a:t>
            </a:r>
            <a:r>
              <a:rPr lang="en-GB" sz="3200" dirty="0"/>
              <a:t>other potential markets.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9200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– 3 </a:t>
            </a: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situations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sz="3200" dirty="0"/>
              <a:t>Retail store saturation is a condition under which existing store facilities are</a:t>
            </a:r>
            <a:r>
              <a:rPr lang="cs-CZ" sz="3200" dirty="0"/>
              <a:t> </a:t>
            </a:r>
            <a:r>
              <a:rPr lang="en-GB" sz="3200" dirty="0"/>
              <a:t>utilized efﬁciently and meet customer needs. Retail </a:t>
            </a:r>
            <a:r>
              <a:rPr lang="en-GB" sz="3200" b="1" dirty="0"/>
              <a:t>saturation</a:t>
            </a:r>
            <a:r>
              <a:rPr lang="en-GB" sz="3200" dirty="0"/>
              <a:t> exists when a</a:t>
            </a:r>
            <a:r>
              <a:rPr lang="cs-CZ" sz="3200" dirty="0"/>
              <a:t> </a:t>
            </a:r>
            <a:r>
              <a:rPr lang="en-GB" sz="3200" dirty="0"/>
              <a:t>market has just enough store facilities for a given type of store to serve the</a:t>
            </a:r>
            <a:r>
              <a:rPr lang="cs-CZ" sz="3200" dirty="0"/>
              <a:t> </a:t>
            </a:r>
            <a:r>
              <a:rPr lang="en-GB" sz="3200" dirty="0"/>
              <a:t>population of the market satisfactorily and yield a fair proﬁt to the owners.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When a market has too few stores to satisfactorily meet the needs of the</a:t>
            </a:r>
            <a:r>
              <a:rPr lang="cs-CZ" sz="3200" dirty="0"/>
              <a:t> </a:t>
            </a:r>
            <a:r>
              <a:rPr lang="en-GB" sz="3200" dirty="0"/>
              <a:t>customer, it is </a:t>
            </a:r>
            <a:r>
              <a:rPr lang="en-GB" sz="3200" b="1" dirty="0" err="1"/>
              <a:t>understored</a:t>
            </a:r>
            <a:r>
              <a:rPr lang="en-GB" sz="3200" dirty="0"/>
              <a:t>. In this setting average store proﬁtability is</a:t>
            </a:r>
            <a:r>
              <a:rPr lang="cs-CZ" sz="3200" dirty="0"/>
              <a:t> </a:t>
            </a:r>
            <a:r>
              <a:rPr lang="en-GB" sz="3200" dirty="0"/>
              <a:t>quite high.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3200" dirty="0"/>
              <a:t>When a market has too many stores to yield a fair return on investment, it is</a:t>
            </a:r>
            <a:r>
              <a:rPr lang="cs-CZ" sz="3200" dirty="0"/>
              <a:t> </a:t>
            </a:r>
            <a:r>
              <a:rPr lang="en-GB" sz="3200" b="1" dirty="0"/>
              <a:t>overstored</a:t>
            </a:r>
            <a:r>
              <a:rPr lang="en-GB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6104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One</a:t>
            </a:r>
            <a:r>
              <a:rPr lang="cs-CZ" sz="3200" dirty="0"/>
              <a:t> </a:t>
            </a:r>
            <a:r>
              <a:rPr lang="en-GB" sz="3200" dirty="0"/>
              <a:t>typically measures saturation, overstoring, and </a:t>
            </a:r>
            <a:r>
              <a:rPr lang="en-GB" sz="3200" dirty="0" err="1"/>
              <a:t>understoring</a:t>
            </a:r>
            <a:r>
              <a:rPr lang="en-GB" sz="3200" dirty="0"/>
              <a:t> in terms of the</a:t>
            </a:r>
            <a:r>
              <a:rPr lang="cs-CZ" sz="3200" dirty="0"/>
              <a:t> </a:t>
            </a:r>
            <a:r>
              <a:rPr lang="en-GB" sz="3200" dirty="0"/>
              <a:t>number of stores per thousand households.</a:t>
            </a:r>
            <a:endParaRPr lang="cs-CZ" sz="3200" dirty="0"/>
          </a:p>
          <a:p>
            <a:r>
              <a:rPr lang="en-GB" sz="3200" dirty="0"/>
              <a:t>A possible indicator of </a:t>
            </a:r>
            <a:r>
              <a:rPr lang="en-GB" sz="3200" dirty="0" err="1"/>
              <a:t>understored</a:t>
            </a:r>
            <a:r>
              <a:rPr lang="en-GB" sz="3200" dirty="0"/>
              <a:t> versus overstored markets is the index of</a:t>
            </a:r>
            <a:r>
              <a:rPr lang="cs-CZ" sz="3200" dirty="0"/>
              <a:t> </a:t>
            </a:r>
            <a:r>
              <a:rPr lang="en-GB" sz="3200" dirty="0"/>
              <a:t>retail saturation (IRS),</a:t>
            </a:r>
            <a:r>
              <a:rPr lang="cs-CZ" sz="3200" dirty="0"/>
              <a:t> </a:t>
            </a:r>
            <a:r>
              <a:rPr lang="en-GB" sz="3200" dirty="0"/>
              <a:t>which is the ratio of demand for a product or service</a:t>
            </a:r>
            <a:r>
              <a:rPr lang="cs-CZ" sz="3200" dirty="0"/>
              <a:t> </a:t>
            </a:r>
            <a:r>
              <a:rPr lang="en-GB" sz="3200" dirty="0"/>
              <a:t>divided by available supply</a:t>
            </a:r>
            <a:r>
              <a:rPr lang="cs-CZ" sz="3200" dirty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43906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formula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IRS </a:t>
            </a:r>
            <a:r>
              <a:rPr lang="cs-CZ" sz="3200" dirty="0"/>
              <a:t>= (H x </a:t>
            </a:r>
            <a:r>
              <a:rPr lang="en-GB" sz="3200" dirty="0"/>
              <a:t>R</a:t>
            </a:r>
            <a:r>
              <a:rPr lang="cs-CZ" sz="3200" dirty="0"/>
              <a:t>E) / RF</a:t>
            </a:r>
          </a:p>
          <a:p>
            <a:pPr lvl="1"/>
            <a:r>
              <a:rPr lang="en-GB" dirty="0"/>
              <a:t>IRS is the index of retail saturation for an area</a:t>
            </a:r>
            <a:endParaRPr lang="cs-CZ" dirty="0"/>
          </a:p>
          <a:p>
            <a:pPr lvl="1"/>
            <a:r>
              <a:rPr lang="en-GB" dirty="0"/>
              <a:t>H is the number of households</a:t>
            </a:r>
            <a:r>
              <a:rPr lang="cs-CZ" dirty="0"/>
              <a:t> </a:t>
            </a:r>
            <a:r>
              <a:rPr lang="en-GB" dirty="0"/>
              <a:t>in the area</a:t>
            </a:r>
            <a:endParaRPr lang="cs-CZ" dirty="0"/>
          </a:p>
          <a:p>
            <a:pPr lvl="1"/>
            <a:r>
              <a:rPr lang="en-GB" dirty="0"/>
              <a:t>RE is the annual retail expenditures for a particular line of trade per</a:t>
            </a:r>
            <a:r>
              <a:rPr lang="cs-CZ" dirty="0"/>
              <a:t> </a:t>
            </a:r>
            <a:r>
              <a:rPr lang="en-GB" dirty="0"/>
              <a:t>household in the area</a:t>
            </a:r>
            <a:endParaRPr lang="cs-CZ" dirty="0"/>
          </a:p>
          <a:p>
            <a:pPr lvl="1"/>
            <a:r>
              <a:rPr lang="en-GB" dirty="0"/>
              <a:t>RF is the square footage of retail facilities of a particular</a:t>
            </a:r>
            <a:r>
              <a:rPr lang="cs-CZ" dirty="0"/>
              <a:t> </a:t>
            </a:r>
            <a:r>
              <a:rPr lang="en-GB" dirty="0"/>
              <a:t>line of trade in the area</a:t>
            </a:r>
            <a:endParaRPr lang="cs-CZ" dirty="0"/>
          </a:p>
          <a:p>
            <a:r>
              <a:rPr lang="en-GB" dirty="0"/>
              <a:t>IRS is essentially the sales per square</a:t>
            </a:r>
            <a:r>
              <a:rPr lang="cs-CZ" dirty="0"/>
              <a:t> </a:t>
            </a:r>
            <a:r>
              <a:rPr lang="en-GB" dirty="0"/>
              <a:t>foot of retail space in the marketplace for a particular line of retail trade</a:t>
            </a:r>
            <a:endParaRPr lang="cs-CZ" dirty="0"/>
          </a:p>
          <a:p>
            <a:r>
              <a:rPr lang="en-GB" dirty="0"/>
              <a:t>Retailers who identify and locate in markets where the index of retail saturation is</a:t>
            </a:r>
            <a:r>
              <a:rPr lang="cs-CZ" dirty="0"/>
              <a:t> </a:t>
            </a:r>
            <a:r>
              <a:rPr lang="en-GB" dirty="0"/>
              <a:t>high will be able to achieve a higher profit.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03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Saturation</a:t>
            </a:r>
            <a:r>
              <a:rPr lang="cs-CZ" dirty="0"/>
              <a:t> 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formula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148248" cy="4351338"/>
          </a:xfrm>
        </p:spPr>
        <p:txBody>
          <a:bodyPr>
            <a:normAutofit/>
          </a:bodyPr>
          <a:lstStyle/>
          <a:p>
            <a:r>
              <a:rPr lang="en-GB" sz="3200" dirty="0"/>
              <a:t>IRS </a:t>
            </a:r>
            <a:r>
              <a:rPr lang="cs-CZ" sz="3200" dirty="0"/>
              <a:t>= (H x </a:t>
            </a:r>
            <a:r>
              <a:rPr lang="en-GB" sz="3200" dirty="0"/>
              <a:t>R</a:t>
            </a:r>
            <a:r>
              <a:rPr lang="cs-CZ" sz="3200" dirty="0"/>
              <a:t>E) / RF</a:t>
            </a:r>
          </a:p>
          <a:p>
            <a:pPr lvl="1"/>
            <a:r>
              <a:rPr lang="en-GB" dirty="0"/>
              <a:t>IRS is the index of retail saturation for an area</a:t>
            </a:r>
            <a:endParaRPr lang="cs-CZ" dirty="0"/>
          </a:p>
          <a:p>
            <a:pPr lvl="1"/>
            <a:r>
              <a:rPr lang="en-GB" dirty="0"/>
              <a:t>H is the number of households</a:t>
            </a:r>
            <a:r>
              <a:rPr lang="cs-CZ" dirty="0"/>
              <a:t> </a:t>
            </a:r>
            <a:r>
              <a:rPr lang="en-GB" dirty="0"/>
              <a:t>in the area</a:t>
            </a:r>
            <a:endParaRPr lang="cs-CZ" dirty="0"/>
          </a:p>
          <a:p>
            <a:pPr lvl="1"/>
            <a:r>
              <a:rPr lang="en-GB" dirty="0"/>
              <a:t>RE is the annual retail expenditures for a particular line of trade per</a:t>
            </a:r>
            <a:r>
              <a:rPr lang="cs-CZ" dirty="0"/>
              <a:t> </a:t>
            </a:r>
            <a:r>
              <a:rPr lang="en-GB" dirty="0"/>
              <a:t>household in the area</a:t>
            </a:r>
            <a:endParaRPr lang="cs-CZ" dirty="0"/>
          </a:p>
          <a:p>
            <a:pPr lvl="1"/>
            <a:r>
              <a:rPr lang="en-GB" dirty="0"/>
              <a:t>RF is the square footage of retail facilities of a particular</a:t>
            </a:r>
            <a:r>
              <a:rPr lang="cs-CZ" dirty="0"/>
              <a:t> </a:t>
            </a:r>
            <a:r>
              <a:rPr lang="en-GB" dirty="0"/>
              <a:t>line of trade in the area</a:t>
            </a: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0EA52F4-2F4B-8886-BE90-693CC60BC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93" y="4680139"/>
            <a:ext cx="10674907" cy="132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78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03400" y="2004091"/>
            <a:ext cx="9144000" cy="1050566"/>
          </a:xfrm>
        </p:spPr>
        <p:txBody>
          <a:bodyPr>
            <a:normAutofit/>
          </a:bodyPr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690" y="3548213"/>
            <a:ext cx="1900620" cy="14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54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0BE9-0524-4228-87D9-7ADB14BAD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02E88-B56C-4665-921C-A0EB5993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491BC-3F99-47BD-A838-67E6263EE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12" t="17662" r="56343" b="13084"/>
          <a:stretch/>
        </p:blipFill>
        <p:spPr>
          <a:xfrm>
            <a:off x="1715069" y="439656"/>
            <a:ext cx="8761862" cy="59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37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 Business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364458" cy="4351338"/>
          </a:xfrm>
        </p:spPr>
        <p:txBody>
          <a:bodyPr>
            <a:normAutofit lnSpcReduction="10000"/>
          </a:bodyPr>
          <a:lstStyle/>
          <a:p>
            <a:r>
              <a:rPr lang="cs-CZ" sz="3200" dirty="0"/>
              <a:t>U</a:t>
            </a:r>
            <a:r>
              <a:rPr lang="en-US" sz="3200" dirty="0" err="1"/>
              <a:t>sually</a:t>
            </a:r>
            <a:r>
              <a:rPr lang="en-US" sz="3200" dirty="0"/>
              <a:t> an </a:t>
            </a:r>
            <a:r>
              <a:rPr lang="en-US" sz="3200" b="1" dirty="0"/>
              <a:t>unplanned</a:t>
            </a:r>
            <a:r>
              <a:rPr lang="en-US" sz="3200" dirty="0"/>
              <a:t> shopping area around the geographic point at which all public</a:t>
            </a:r>
            <a:r>
              <a:rPr lang="cs-CZ" sz="3200" dirty="0"/>
              <a:t> </a:t>
            </a:r>
            <a:r>
              <a:rPr lang="en-US" sz="3200" dirty="0"/>
              <a:t>transportation systems converge</a:t>
            </a:r>
            <a:r>
              <a:rPr lang="cs-CZ" sz="3200" dirty="0"/>
              <a:t>.</a:t>
            </a:r>
          </a:p>
          <a:p>
            <a:r>
              <a:rPr lang="en-US" sz="3200" dirty="0"/>
              <a:t>Many traditional department stores are located in</a:t>
            </a:r>
            <a:r>
              <a:rPr lang="cs-CZ" sz="3200" dirty="0"/>
              <a:t> </a:t>
            </a:r>
            <a:r>
              <a:rPr lang="en-US" sz="3200" dirty="0"/>
              <a:t>the CBD along with a good selection of specialty</a:t>
            </a:r>
            <a:r>
              <a:rPr lang="cs-CZ" sz="3200" dirty="0"/>
              <a:t> shops.</a:t>
            </a:r>
          </a:p>
          <a:p>
            <a:r>
              <a:rPr lang="cs-CZ" sz="3200" dirty="0"/>
              <a:t>Beijing CBD: </a:t>
            </a:r>
            <a:r>
              <a:rPr lang="cs-CZ" sz="3200" dirty="0">
                <a:hlinkClick r:id="rId2"/>
              </a:rPr>
              <a:t>https://www.youtube.com/watch?v=KF3UNKvH5MY</a:t>
            </a:r>
            <a:endParaRPr lang="cs-CZ" sz="3200" dirty="0"/>
          </a:p>
          <a:p>
            <a:endParaRPr lang="cs-CZ" sz="3200" dirty="0"/>
          </a:p>
        </p:txBody>
      </p:sp>
      <p:pic>
        <p:nvPicPr>
          <p:cNvPr id="2050" name="Picture 2" descr="Inside Sydney's Central Business District: the Retail Core |  Newgeography.com">
            <a:extLst>
              <a:ext uri="{FF2B5EF4-FFF2-40B4-BE49-F238E27FC236}">
                <a16:creationId xmlns:a16="http://schemas.microsoft.com/office/drawing/2014/main" id="{CAD41334-84C1-FB48-8C43-B366D0F2C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196" y="1908664"/>
            <a:ext cx="4262625" cy="30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2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Central Business Districts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CBD has several strengths and weaknesses. </a:t>
            </a:r>
            <a:endParaRPr lang="cs-CZ" sz="3200" dirty="0"/>
          </a:p>
          <a:p>
            <a:r>
              <a:rPr lang="en-US" sz="3200" dirty="0"/>
              <a:t>Among its strengths are easy</a:t>
            </a:r>
            <a:r>
              <a:rPr lang="cs-CZ" sz="3200" dirty="0"/>
              <a:t> </a:t>
            </a:r>
            <a:r>
              <a:rPr lang="en-US" sz="3200" dirty="0"/>
              <a:t>access to public transportation; wide product assortment; variety in images, prices,</a:t>
            </a:r>
            <a:r>
              <a:rPr lang="cs-CZ" sz="3200" dirty="0"/>
              <a:t> </a:t>
            </a:r>
            <a:r>
              <a:rPr lang="en-US" sz="3200" dirty="0"/>
              <a:t>and services; and proximity to commercial activities. </a:t>
            </a:r>
            <a:endParaRPr lang="cs-CZ" sz="3200" dirty="0"/>
          </a:p>
          <a:p>
            <a:r>
              <a:rPr lang="en-US" sz="3200" dirty="0"/>
              <a:t>Some weaknesses to consider</a:t>
            </a:r>
            <a:r>
              <a:rPr lang="cs-CZ" sz="3200" dirty="0"/>
              <a:t> </a:t>
            </a:r>
            <a:r>
              <a:rPr lang="en-US" sz="3200" dirty="0"/>
              <a:t>are inadequate (and usually expensive) parking, older stores, high rents and taxes,</a:t>
            </a:r>
            <a:r>
              <a:rPr lang="cs-CZ" sz="3200" dirty="0"/>
              <a:t> </a:t>
            </a:r>
            <a:r>
              <a:rPr lang="en-US" sz="3200" dirty="0"/>
              <a:t>traffic and delivery congestion, potentially high crime rate, and the often-decaying</a:t>
            </a:r>
            <a:r>
              <a:rPr lang="cs-CZ" sz="3200" dirty="0"/>
              <a:t> </a:t>
            </a:r>
            <a:r>
              <a:rPr lang="en-US" sz="3200" dirty="0"/>
              <a:t>conditions of many inner cities.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16871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CBD - Prague </a:t>
            </a:r>
            <a:r>
              <a:rPr lang="en-GB" dirty="0"/>
              <a:t>example</a:t>
            </a:r>
          </a:p>
        </p:txBody>
      </p:sp>
      <p:pic>
        <p:nvPicPr>
          <p:cNvPr id="3074" name="Picture 2" descr="Václavské náměstí | PragueHere.com">
            <a:extLst>
              <a:ext uri="{FF2B5EF4-FFF2-40B4-BE49-F238E27FC236}">
                <a16:creationId xmlns:a16="http://schemas.microsoft.com/office/drawing/2014/main" id="{466103BA-9F11-134A-99F5-C5327E3B5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44" y="1466243"/>
            <a:ext cx="7553911" cy="502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429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cs-CZ" sz="3200" dirty="0"/>
              <a:t> </a:t>
            </a:r>
            <a:r>
              <a:rPr lang="en-US" sz="3200" dirty="0"/>
              <a:t>shopping center, or mall, is a centrally owned and/or managed shopping district</a:t>
            </a:r>
            <a:r>
              <a:rPr lang="cs-CZ" sz="3200" dirty="0"/>
              <a:t> </a:t>
            </a:r>
            <a:r>
              <a:rPr lang="en-US" sz="3200" dirty="0"/>
              <a:t>that is </a:t>
            </a:r>
            <a:r>
              <a:rPr lang="en-US" sz="3200" b="1" dirty="0"/>
              <a:t>planned</a:t>
            </a:r>
            <a:r>
              <a:rPr lang="en-US" sz="3200" dirty="0"/>
              <a:t>, has balanced tenancy, the stores complement each other in merchandise</a:t>
            </a:r>
            <a:r>
              <a:rPr lang="cs-CZ" sz="3200" dirty="0"/>
              <a:t> </a:t>
            </a:r>
            <a:r>
              <a:rPr lang="en-US" sz="3200" dirty="0"/>
              <a:t>offerings, and is surrounded by parking facilities.</a:t>
            </a:r>
            <a:endParaRPr lang="cs-CZ" sz="3200" dirty="0"/>
          </a:p>
          <a:p>
            <a:r>
              <a:rPr lang="en-US" sz="3200" dirty="0"/>
              <a:t>A shopping center has</a:t>
            </a:r>
            <a:r>
              <a:rPr lang="cs-CZ" sz="3200" dirty="0"/>
              <a:t> </a:t>
            </a:r>
            <a:r>
              <a:rPr lang="en-US" sz="3200" dirty="0"/>
              <a:t>one or more anchor stores (dominant large-scale stores that are expected to draw</a:t>
            </a:r>
            <a:r>
              <a:rPr lang="cs-CZ" sz="3200" dirty="0"/>
              <a:t> </a:t>
            </a:r>
            <a:r>
              <a:rPr lang="en-US" sz="3200" dirty="0"/>
              <a:t>customers to the center) and a variety of smaller stores.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61109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Shopping centres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0FA7914-AB08-5746-974C-A0C485661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OC Central Jablonec - SUBTECH">
            <a:extLst>
              <a:ext uri="{FF2B5EF4-FFF2-40B4-BE49-F238E27FC236}">
                <a16:creationId xmlns:a16="http://schemas.microsoft.com/office/drawing/2014/main" id="{1A977623-1EDD-6A43-B5C3-29E547ED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4" y="1665699"/>
            <a:ext cx="7237412" cy="482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1699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</TotalTime>
  <Words>1786</Words>
  <Application>Microsoft Office PowerPoint</Application>
  <PresentationFormat>Širokoúhlá obrazovka</PresentationFormat>
  <Paragraphs>122</Paragraphs>
  <Slides>38</Slides>
  <Notes>4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38</vt:i4>
      </vt:variant>
    </vt:vector>
  </HeadingPairs>
  <TitlesOfParts>
    <vt:vector size="39" baseType="lpstr">
      <vt:lpstr>Motiv Office</vt:lpstr>
      <vt:lpstr>Retail management Location, location and location</vt:lpstr>
      <vt:lpstr>Location of a store</vt:lpstr>
      <vt:lpstr>Location of a store</vt:lpstr>
      <vt:lpstr>Prezentace aplikace PowerPoint</vt:lpstr>
      <vt:lpstr>Central Business Districts</vt:lpstr>
      <vt:lpstr>Central Business Districts</vt:lpstr>
      <vt:lpstr>CBD - Prague example</vt:lpstr>
      <vt:lpstr>Shopping centres</vt:lpstr>
      <vt:lpstr>Shopping centres</vt:lpstr>
      <vt:lpstr>Shopping centres</vt:lpstr>
      <vt:lpstr>Shopping centres</vt:lpstr>
      <vt:lpstr>Freestanding location</vt:lpstr>
      <vt:lpstr>Freestanding location</vt:lpstr>
      <vt:lpstr>Freestanding location</vt:lpstr>
      <vt:lpstr>Freestanding location</vt:lpstr>
      <vt:lpstr>Nontraditional locations</vt:lpstr>
      <vt:lpstr>Geographic Information System (GIS)</vt:lpstr>
      <vt:lpstr>Geographic Information System (GIS)</vt:lpstr>
      <vt:lpstr>Geographic Information System (GIS)</vt:lpstr>
      <vt:lpstr>Geographic Information System (GIS)</vt:lpstr>
      <vt:lpstr>Prezentace aplikace PowerPoint</vt:lpstr>
      <vt:lpstr>Prezentace aplikace PowerPoint</vt:lpstr>
      <vt:lpstr>Prezentace aplikace PowerPoint</vt:lpstr>
      <vt:lpstr>GIS Usage</vt:lpstr>
      <vt:lpstr>GIS Usage</vt:lpstr>
      <vt:lpstr>GIS Usage</vt:lpstr>
      <vt:lpstr>GIS Usage</vt:lpstr>
      <vt:lpstr>Retail location theories</vt:lpstr>
      <vt:lpstr>Retail gravity theory</vt:lpstr>
      <vt:lpstr>Retail gravity theory</vt:lpstr>
      <vt:lpstr>Retail gravity theory</vt:lpstr>
      <vt:lpstr>Retail gravity theory</vt:lpstr>
      <vt:lpstr>Saturation theory</vt:lpstr>
      <vt:lpstr>Saturation theory – 3 possible situations</vt:lpstr>
      <vt:lpstr>Saturation theory</vt:lpstr>
      <vt:lpstr>Saturation theory formula</vt:lpstr>
      <vt:lpstr>Saturation theory formula</vt:lpstr>
      <vt:lpstr>Thank you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Marketingu</dc:title>
  <dc:creator>Klepek</dc:creator>
  <cp:lastModifiedBy>Martin Klepek</cp:lastModifiedBy>
  <cp:revision>352</cp:revision>
  <dcterms:created xsi:type="dcterms:W3CDTF">2015-11-22T20:58:09Z</dcterms:created>
  <dcterms:modified xsi:type="dcterms:W3CDTF">2023-10-31T07:07:15Z</dcterms:modified>
</cp:coreProperties>
</file>