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368" r:id="rId3"/>
    <p:sldId id="395" r:id="rId4"/>
    <p:sldId id="396" r:id="rId5"/>
    <p:sldId id="403" r:id="rId6"/>
    <p:sldId id="401" r:id="rId7"/>
    <p:sldId id="402" r:id="rId8"/>
    <p:sldId id="404" r:id="rId9"/>
    <p:sldId id="405" r:id="rId10"/>
    <p:sldId id="397" r:id="rId11"/>
    <p:sldId id="406" r:id="rId12"/>
    <p:sldId id="407" r:id="rId13"/>
    <p:sldId id="408" r:id="rId14"/>
    <p:sldId id="409" r:id="rId15"/>
    <p:sldId id="410" r:id="rId16"/>
    <p:sldId id="386" r:id="rId17"/>
    <p:sldId id="385" r:id="rId18"/>
    <p:sldId id="387" r:id="rId19"/>
    <p:sldId id="444" r:id="rId20"/>
    <p:sldId id="445" r:id="rId21"/>
    <p:sldId id="388" r:id="rId22"/>
    <p:sldId id="389" r:id="rId23"/>
    <p:sldId id="411" r:id="rId24"/>
    <p:sldId id="390" r:id="rId25"/>
    <p:sldId id="391" r:id="rId26"/>
    <p:sldId id="393" r:id="rId27"/>
    <p:sldId id="392" r:id="rId28"/>
    <p:sldId id="348" r:id="rId29"/>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524B"/>
    <a:srgbClr val="598B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A484C6-A177-D342-91A4-8B53426F60E1}" v="70" dt="2023-11-14T06:54:51.654"/>
  </p1510:revLst>
</p1510:revInfo>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27" autoAdjust="0"/>
    <p:restoredTop sz="74354" autoAdjust="0"/>
  </p:normalViewPr>
  <p:slideViewPr>
    <p:cSldViewPr snapToGrid="0">
      <p:cViewPr varScale="1">
        <p:scale>
          <a:sx n="93" d="100"/>
          <a:sy n="93" d="100"/>
        </p:scale>
        <p:origin x="664"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Klepek" userId="feb729e6-0e74-477c-a0ae-c9b68d8ac753" providerId="ADAL" clId="{56A484C6-A177-D342-91A4-8B53426F60E1}"/>
    <pc:docChg chg="undo custSel addSld modSld">
      <pc:chgData name="Martin Klepek" userId="feb729e6-0e74-477c-a0ae-c9b68d8ac753" providerId="ADAL" clId="{56A484C6-A177-D342-91A4-8B53426F60E1}" dt="2023-11-14T06:55:30.114" v="206" actId="20577"/>
      <pc:docMkLst>
        <pc:docMk/>
      </pc:docMkLst>
      <pc:sldChg chg="modSp mod">
        <pc:chgData name="Martin Klepek" userId="feb729e6-0e74-477c-a0ae-c9b68d8ac753" providerId="ADAL" clId="{56A484C6-A177-D342-91A4-8B53426F60E1}" dt="2023-11-14T06:47:16.975" v="23" actId="20577"/>
        <pc:sldMkLst>
          <pc:docMk/>
          <pc:sldMk cId="1665684436" sldId="256"/>
        </pc:sldMkLst>
        <pc:spChg chg="mod">
          <ac:chgData name="Martin Klepek" userId="feb729e6-0e74-477c-a0ae-c9b68d8ac753" providerId="ADAL" clId="{56A484C6-A177-D342-91A4-8B53426F60E1}" dt="2023-11-14T06:47:16.975" v="23" actId="20577"/>
          <ac:spMkLst>
            <pc:docMk/>
            <pc:sldMk cId="1665684436" sldId="256"/>
            <ac:spMk id="2" creationId="{00000000-0000-0000-0000-000000000000}"/>
          </ac:spMkLst>
        </pc:spChg>
      </pc:sldChg>
      <pc:sldChg chg="modSp mod modAnim">
        <pc:chgData name="Martin Klepek" userId="feb729e6-0e74-477c-a0ae-c9b68d8ac753" providerId="ADAL" clId="{56A484C6-A177-D342-91A4-8B53426F60E1}" dt="2023-11-14T06:55:30.114" v="206" actId="20577"/>
        <pc:sldMkLst>
          <pc:docMk/>
          <pc:sldMk cId="2871097347" sldId="387"/>
        </pc:sldMkLst>
        <pc:spChg chg="mod">
          <ac:chgData name="Martin Klepek" userId="feb729e6-0e74-477c-a0ae-c9b68d8ac753" providerId="ADAL" clId="{56A484C6-A177-D342-91A4-8B53426F60E1}" dt="2023-11-14T06:50:19.170" v="87" actId="313"/>
          <ac:spMkLst>
            <pc:docMk/>
            <pc:sldMk cId="2871097347" sldId="387"/>
            <ac:spMk id="2" creationId="{00000000-0000-0000-0000-000000000000}"/>
          </ac:spMkLst>
        </pc:spChg>
        <pc:spChg chg="mod">
          <ac:chgData name="Martin Klepek" userId="feb729e6-0e74-477c-a0ae-c9b68d8ac753" providerId="ADAL" clId="{56A484C6-A177-D342-91A4-8B53426F60E1}" dt="2023-11-14T06:55:30.114" v="206" actId="20577"/>
          <ac:spMkLst>
            <pc:docMk/>
            <pc:sldMk cId="2871097347" sldId="387"/>
            <ac:spMk id="3" creationId="{00000000-0000-0000-0000-000000000000}"/>
          </ac:spMkLst>
        </pc:spChg>
      </pc:sldChg>
      <pc:sldChg chg="addSp delSp modSp add mod">
        <pc:chgData name="Martin Klepek" userId="feb729e6-0e74-477c-a0ae-c9b68d8ac753" providerId="ADAL" clId="{56A484C6-A177-D342-91A4-8B53426F60E1}" dt="2023-11-14T06:51:21.498" v="94" actId="1076"/>
        <pc:sldMkLst>
          <pc:docMk/>
          <pc:sldMk cId="1728798638" sldId="411"/>
        </pc:sldMkLst>
        <pc:spChg chg="del">
          <ac:chgData name="Martin Klepek" userId="feb729e6-0e74-477c-a0ae-c9b68d8ac753" providerId="ADAL" clId="{56A484C6-A177-D342-91A4-8B53426F60E1}" dt="2023-11-14T06:51:09.748" v="89" actId="478"/>
          <ac:spMkLst>
            <pc:docMk/>
            <pc:sldMk cId="1728798638" sldId="411"/>
            <ac:spMk id="2" creationId="{00000000-0000-0000-0000-000000000000}"/>
          </ac:spMkLst>
        </pc:spChg>
        <pc:spChg chg="add del mod">
          <ac:chgData name="Martin Klepek" userId="feb729e6-0e74-477c-a0ae-c9b68d8ac753" providerId="ADAL" clId="{56A484C6-A177-D342-91A4-8B53426F60E1}" dt="2023-11-14T06:51:11.700" v="90" actId="478"/>
          <ac:spMkLst>
            <pc:docMk/>
            <pc:sldMk cId="1728798638" sldId="411"/>
            <ac:spMk id="5" creationId="{261CD384-BA0C-3C67-C7E0-E449F616612A}"/>
          </ac:spMkLst>
        </pc:spChg>
        <pc:picChg chg="add mod">
          <ac:chgData name="Martin Klepek" userId="feb729e6-0e74-477c-a0ae-c9b68d8ac753" providerId="ADAL" clId="{56A484C6-A177-D342-91A4-8B53426F60E1}" dt="2023-11-14T06:51:21.498" v="94" actId="1076"/>
          <ac:picMkLst>
            <pc:docMk/>
            <pc:sldMk cId="1728798638" sldId="411"/>
            <ac:picMk id="1026" creationId="{DC851C26-D6E7-D3BB-E1B1-433DF6205ECB}"/>
          </ac:picMkLst>
        </pc:picChg>
        <pc:picChg chg="mod">
          <ac:chgData name="Martin Klepek" userId="feb729e6-0e74-477c-a0ae-c9b68d8ac753" providerId="ADAL" clId="{56A484C6-A177-D342-91A4-8B53426F60E1}" dt="2023-11-14T06:51:19.547" v="93" actId="14100"/>
          <ac:picMkLst>
            <pc:docMk/>
            <pc:sldMk cId="1728798638" sldId="411"/>
            <ac:picMk id="4098" creationId="{00000000-0000-0000-0000-000000000000}"/>
          </ac:picMkLst>
        </pc:picChg>
      </pc:sldChg>
      <pc:sldChg chg="modSp add mod">
        <pc:chgData name="Martin Klepek" userId="feb729e6-0e74-477c-a0ae-c9b68d8ac753" providerId="ADAL" clId="{56A484C6-A177-D342-91A4-8B53426F60E1}" dt="2023-11-14T06:53:01.071" v="96"/>
        <pc:sldMkLst>
          <pc:docMk/>
          <pc:sldMk cId="446228975" sldId="444"/>
        </pc:sldMkLst>
        <pc:spChg chg="mod">
          <ac:chgData name="Martin Klepek" userId="feb729e6-0e74-477c-a0ae-c9b68d8ac753" providerId="ADAL" clId="{56A484C6-A177-D342-91A4-8B53426F60E1}" dt="2023-11-14T06:53:01.071" v="96"/>
          <ac:spMkLst>
            <pc:docMk/>
            <pc:sldMk cId="446228975" sldId="444"/>
            <ac:spMk id="2" creationId="{00000000-0000-0000-0000-000000000000}"/>
          </ac:spMkLst>
        </pc:spChg>
      </pc:sldChg>
      <pc:sldChg chg="addSp delSp modSp add mod setBg">
        <pc:chgData name="Martin Klepek" userId="feb729e6-0e74-477c-a0ae-c9b68d8ac753" providerId="ADAL" clId="{56A484C6-A177-D342-91A4-8B53426F60E1}" dt="2023-11-14T06:55:05.867" v="200" actId="26606"/>
        <pc:sldMkLst>
          <pc:docMk/>
          <pc:sldMk cId="3109759237" sldId="445"/>
        </pc:sldMkLst>
        <pc:spChg chg="mod">
          <ac:chgData name="Martin Klepek" userId="feb729e6-0e74-477c-a0ae-c9b68d8ac753" providerId="ADAL" clId="{56A484C6-A177-D342-91A4-8B53426F60E1}" dt="2023-11-14T06:55:05.867" v="200" actId="26606"/>
          <ac:spMkLst>
            <pc:docMk/>
            <pc:sldMk cId="3109759237" sldId="445"/>
            <ac:spMk id="2" creationId="{00000000-0000-0000-0000-000000000000}"/>
          </ac:spMkLst>
        </pc:spChg>
        <pc:spChg chg="mod">
          <ac:chgData name="Martin Klepek" userId="feb729e6-0e74-477c-a0ae-c9b68d8ac753" providerId="ADAL" clId="{56A484C6-A177-D342-91A4-8B53426F60E1}" dt="2023-11-14T06:55:05.867" v="200" actId="26606"/>
          <ac:spMkLst>
            <pc:docMk/>
            <pc:sldMk cId="3109759237" sldId="445"/>
            <ac:spMk id="3" creationId="{00000000-0000-0000-0000-000000000000}"/>
          </ac:spMkLst>
        </pc:spChg>
        <pc:spChg chg="add del">
          <ac:chgData name="Martin Klepek" userId="feb729e6-0e74-477c-a0ae-c9b68d8ac753" providerId="ADAL" clId="{56A484C6-A177-D342-91A4-8B53426F60E1}" dt="2023-11-14T06:55:05.867" v="200" actId="26606"/>
          <ac:spMkLst>
            <pc:docMk/>
            <pc:sldMk cId="3109759237" sldId="445"/>
            <ac:spMk id="10" creationId="{A7AE9375-4664-4DB2-922D-2782A6E439AC}"/>
          </ac:spMkLst>
        </pc:spChg>
        <pc:spChg chg="add del">
          <ac:chgData name="Martin Klepek" userId="feb729e6-0e74-477c-a0ae-c9b68d8ac753" providerId="ADAL" clId="{56A484C6-A177-D342-91A4-8B53426F60E1}" dt="2023-11-14T06:55:05.867" v="200" actId="26606"/>
          <ac:spMkLst>
            <pc:docMk/>
            <pc:sldMk cId="3109759237" sldId="445"/>
            <ac:spMk id="14" creationId="{C87417AF-190E-4D6E-AFA6-7D3E84B0B430}"/>
          </ac:spMkLst>
        </pc:spChg>
        <pc:spChg chg="add del">
          <ac:chgData name="Martin Klepek" userId="feb729e6-0e74-477c-a0ae-c9b68d8ac753" providerId="ADAL" clId="{56A484C6-A177-D342-91A4-8B53426F60E1}" dt="2023-11-14T06:55:05.867" v="200" actId="26606"/>
          <ac:spMkLst>
            <pc:docMk/>
            <pc:sldMk cId="3109759237" sldId="445"/>
            <ac:spMk id="16" creationId="{80B30ED8-273E-4C07-8568-2FE5CC5C483D}"/>
          </ac:spMkLst>
        </pc:spChg>
        <pc:picChg chg="mod">
          <ac:chgData name="Martin Klepek" userId="feb729e6-0e74-477c-a0ae-c9b68d8ac753" providerId="ADAL" clId="{56A484C6-A177-D342-91A4-8B53426F60E1}" dt="2023-11-14T06:55:05.867" v="200" actId="26606"/>
          <ac:picMkLst>
            <pc:docMk/>
            <pc:sldMk cId="3109759237" sldId="445"/>
            <ac:picMk id="4" creationId="{0E35007E-011A-5844-ADB6-5D269F505205}"/>
          </ac:picMkLst>
        </pc:picChg>
        <pc:picChg chg="add mod">
          <ac:chgData name="Martin Klepek" userId="feb729e6-0e74-477c-a0ae-c9b68d8ac753" providerId="ADAL" clId="{56A484C6-A177-D342-91A4-8B53426F60E1}" dt="2023-11-14T06:55:05.867" v="200" actId="26606"/>
          <ac:picMkLst>
            <pc:docMk/>
            <pc:sldMk cId="3109759237" sldId="445"/>
            <ac:picMk id="5" creationId="{854ABC95-0D52-CB45-838C-7DBCC78C8769}"/>
          </ac:picMkLst>
        </pc:picChg>
        <pc:cxnChg chg="add del">
          <ac:chgData name="Martin Klepek" userId="feb729e6-0e74-477c-a0ae-c9b68d8ac753" providerId="ADAL" clId="{56A484C6-A177-D342-91A4-8B53426F60E1}" dt="2023-11-14T06:55:05.867" v="200" actId="26606"/>
          <ac:cxnSpMkLst>
            <pc:docMk/>
            <pc:sldMk cId="3109759237" sldId="445"/>
            <ac:cxnSpMk id="12" creationId="{EE504C98-6397-41C1-A8D8-2D9C4ED307E0}"/>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05826B-7678-40DA-BCC6-744814B98776}" type="datetimeFigureOut">
              <a:rPr lang="cs-CZ" smtClean="0"/>
              <a:t>14.11.2023</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D58D5C-7C5A-46D2-A438-0D01F4725E13}" type="slidenum">
              <a:rPr lang="cs-CZ" smtClean="0"/>
              <a:t>‹#›</a:t>
            </a:fld>
            <a:endParaRPr lang="cs-CZ"/>
          </a:p>
        </p:txBody>
      </p:sp>
    </p:spTree>
    <p:extLst>
      <p:ext uri="{BB962C8B-B14F-4D97-AF65-F5344CB8AC3E}">
        <p14:creationId xmlns:p14="http://schemas.microsoft.com/office/powerpoint/2010/main" val="3697160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a:p>
        </p:txBody>
      </p:sp>
      <p:sp>
        <p:nvSpPr>
          <p:cNvPr id="4" name="Zástupný symbol pro číslo snímku 3"/>
          <p:cNvSpPr>
            <a:spLocks noGrp="1"/>
          </p:cNvSpPr>
          <p:nvPr>
            <p:ph type="sldNum" sz="quarter" idx="5"/>
          </p:nvPr>
        </p:nvSpPr>
        <p:spPr/>
        <p:txBody>
          <a:bodyPr/>
          <a:lstStyle/>
          <a:p>
            <a:fld id="{9ED58D5C-7C5A-46D2-A438-0D01F4725E13}" type="slidenum">
              <a:rPr lang="cs-CZ" smtClean="0"/>
              <a:t>1</a:t>
            </a:fld>
            <a:endParaRPr lang="cs-CZ"/>
          </a:p>
        </p:txBody>
      </p:sp>
    </p:spTree>
    <p:extLst>
      <p:ext uri="{BB962C8B-B14F-4D97-AF65-F5344CB8AC3E}">
        <p14:creationId xmlns:p14="http://schemas.microsoft.com/office/powerpoint/2010/main" val="13451198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ED58D5C-7C5A-46D2-A438-0D01F4725E13}" type="slidenum">
              <a:rPr lang="cs-CZ" smtClean="0"/>
              <a:t>20</a:t>
            </a:fld>
            <a:endParaRPr lang="cs-CZ"/>
          </a:p>
        </p:txBody>
      </p:sp>
    </p:spTree>
    <p:extLst>
      <p:ext uri="{BB962C8B-B14F-4D97-AF65-F5344CB8AC3E}">
        <p14:creationId xmlns:p14="http://schemas.microsoft.com/office/powerpoint/2010/main" val="8490371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9ED58D5C-7C5A-46D2-A438-0D01F4725E13}" type="slidenum">
              <a:rPr lang="cs-CZ" smtClean="0"/>
              <a:t>21</a:t>
            </a:fld>
            <a:endParaRPr lang="cs-CZ"/>
          </a:p>
        </p:txBody>
      </p:sp>
    </p:spTree>
    <p:extLst>
      <p:ext uri="{BB962C8B-B14F-4D97-AF65-F5344CB8AC3E}">
        <p14:creationId xmlns:p14="http://schemas.microsoft.com/office/powerpoint/2010/main" val="2618407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ED58D5C-7C5A-46D2-A438-0D01F4725E13}" type="slidenum">
              <a:rPr lang="cs-CZ" smtClean="0"/>
              <a:t>23</a:t>
            </a:fld>
            <a:endParaRPr lang="cs-CZ"/>
          </a:p>
        </p:txBody>
      </p:sp>
    </p:spTree>
    <p:extLst>
      <p:ext uri="{BB962C8B-B14F-4D97-AF65-F5344CB8AC3E}">
        <p14:creationId xmlns:p14="http://schemas.microsoft.com/office/powerpoint/2010/main" val="8768895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9ED58D5C-7C5A-46D2-A438-0D01F4725E13}" type="slidenum">
              <a:rPr lang="cs-CZ" smtClean="0"/>
              <a:t>27</a:t>
            </a:fld>
            <a:endParaRPr lang="cs-CZ"/>
          </a:p>
        </p:txBody>
      </p:sp>
    </p:spTree>
    <p:extLst>
      <p:ext uri="{BB962C8B-B14F-4D97-AF65-F5344CB8AC3E}">
        <p14:creationId xmlns:p14="http://schemas.microsoft.com/office/powerpoint/2010/main" val="1290225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ED58D5C-7C5A-46D2-A438-0D01F4725E13}" type="slidenum">
              <a:rPr lang="cs-CZ" smtClean="0"/>
              <a:t>2</a:t>
            </a:fld>
            <a:endParaRPr lang="cs-CZ"/>
          </a:p>
        </p:txBody>
      </p:sp>
    </p:spTree>
    <p:extLst>
      <p:ext uri="{BB962C8B-B14F-4D97-AF65-F5344CB8AC3E}">
        <p14:creationId xmlns:p14="http://schemas.microsoft.com/office/powerpoint/2010/main" val="3539853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9ED58D5C-7C5A-46D2-A438-0D01F4725E13}" type="slidenum">
              <a:rPr lang="cs-CZ" smtClean="0"/>
              <a:t>6</a:t>
            </a:fld>
            <a:endParaRPr lang="cs-CZ"/>
          </a:p>
        </p:txBody>
      </p:sp>
    </p:spTree>
    <p:extLst>
      <p:ext uri="{BB962C8B-B14F-4D97-AF65-F5344CB8AC3E}">
        <p14:creationId xmlns:p14="http://schemas.microsoft.com/office/powerpoint/2010/main" val="1475806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a:t>https://www.ted.com/talks/dan_ariely_asks_are_we_in_control_of_our_own_decisions/transcript#t-816260</a:t>
            </a:r>
          </a:p>
        </p:txBody>
      </p:sp>
      <p:sp>
        <p:nvSpPr>
          <p:cNvPr id="4" name="Zástupný symbol pro číslo snímku 3"/>
          <p:cNvSpPr>
            <a:spLocks noGrp="1"/>
          </p:cNvSpPr>
          <p:nvPr>
            <p:ph type="sldNum" sz="quarter" idx="10"/>
          </p:nvPr>
        </p:nvSpPr>
        <p:spPr/>
        <p:txBody>
          <a:bodyPr/>
          <a:lstStyle/>
          <a:p>
            <a:fld id="{9ED58D5C-7C5A-46D2-A438-0D01F4725E13}" type="slidenum">
              <a:rPr lang="cs-CZ" smtClean="0"/>
              <a:t>7</a:t>
            </a:fld>
            <a:endParaRPr lang="cs-CZ"/>
          </a:p>
        </p:txBody>
      </p:sp>
    </p:spTree>
    <p:extLst>
      <p:ext uri="{BB962C8B-B14F-4D97-AF65-F5344CB8AC3E}">
        <p14:creationId xmlns:p14="http://schemas.microsoft.com/office/powerpoint/2010/main" val="1103757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sz="1200" b="0" i="0" kern="1200" dirty="0">
                <a:solidFill>
                  <a:schemeClr val="tx1"/>
                </a:solidFill>
                <a:effectLst/>
                <a:latin typeface="+mn-lt"/>
                <a:ea typeface="+mn-ea"/>
                <a:cs typeface="+mn-cs"/>
              </a:rPr>
              <a:t>In the left side of this illustration we see two options, each of which is better on a different attribute. Option (A) is better on attribute 1—let’s say quality. Option (B) is bet­ </a:t>
            </a:r>
            <a:r>
              <a:rPr lang="en-US" sz="1200" b="0" i="0" kern="1200" dirty="0" err="1">
                <a:solidFill>
                  <a:schemeClr val="tx1"/>
                </a:solidFill>
                <a:effectLst/>
                <a:latin typeface="+mn-lt"/>
                <a:ea typeface="+mn-ea"/>
                <a:cs typeface="+mn-cs"/>
              </a:rPr>
              <a:t>ter</a:t>
            </a:r>
            <a:r>
              <a:rPr lang="en-US" sz="1200" b="0" i="0" kern="1200" dirty="0">
                <a:solidFill>
                  <a:schemeClr val="tx1"/>
                </a:solidFill>
                <a:effectLst/>
                <a:latin typeface="+mn-lt"/>
                <a:ea typeface="+mn-ea"/>
                <a:cs typeface="+mn-cs"/>
              </a:rPr>
              <a:t> on attribute 2—let’s say beauty. Obviously these are two very different options and the choice between them is not simple. Now consider what happens if we add another op­ </a:t>
            </a:r>
            <a:r>
              <a:rPr lang="en-US" sz="1200" b="0" i="0" kern="1200" dirty="0" err="1">
                <a:solidFill>
                  <a:schemeClr val="tx1"/>
                </a:solidFill>
                <a:effectLst/>
                <a:latin typeface="+mn-lt"/>
                <a:ea typeface="+mn-ea"/>
                <a:cs typeface="+mn-cs"/>
              </a:rPr>
              <a:t>tion</a:t>
            </a:r>
            <a:r>
              <a:rPr lang="en-US" sz="1200" b="0" i="0" kern="1200" dirty="0">
                <a:solidFill>
                  <a:schemeClr val="tx1"/>
                </a:solidFill>
                <a:effectLst/>
                <a:latin typeface="+mn-lt"/>
                <a:ea typeface="+mn-ea"/>
                <a:cs typeface="+mn-cs"/>
              </a:rPr>
              <a:t>, called (-A) (see the right side of the illustration). This option is clearly worse than option (A), but it is also very similar to it, making the comparison between them easy, and suggesting that (A) is not only better than (—A) but also better than (B).</a:t>
            </a:r>
            <a:endParaRPr lang="cs-CZ" dirty="0"/>
          </a:p>
        </p:txBody>
      </p:sp>
      <p:sp>
        <p:nvSpPr>
          <p:cNvPr id="4" name="Zástupný symbol pro číslo snímku 3"/>
          <p:cNvSpPr>
            <a:spLocks noGrp="1"/>
          </p:cNvSpPr>
          <p:nvPr>
            <p:ph type="sldNum" sz="quarter" idx="5"/>
          </p:nvPr>
        </p:nvSpPr>
        <p:spPr/>
        <p:txBody>
          <a:bodyPr/>
          <a:lstStyle/>
          <a:p>
            <a:fld id="{9ED58D5C-7C5A-46D2-A438-0D01F4725E13}" type="slidenum">
              <a:rPr lang="cs-CZ" smtClean="0"/>
              <a:t>8</a:t>
            </a:fld>
            <a:endParaRPr lang="cs-CZ"/>
          </a:p>
        </p:txBody>
      </p:sp>
    </p:spTree>
    <p:extLst>
      <p:ext uri="{BB962C8B-B14F-4D97-AF65-F5344CB8AC3E}">
        <p14:creationId xmlns:p14="http://schemas.microsoft.com/office/powerpoint/2010/main" val="3631899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Woud</a:t>
            </a:r>
            <a:r>
              <a:rPr lang="cs-CZ" baseline="0" dirty="0"/>
              <a:t> </a:t>
            </a:r>
            <a:r>
              <a:rPr lang="cs-CZ" baseline="0" dirty="0" err="1"/>
              <a:t>you</a:t>
            </a:r>
            <a:r>
              <a:rPr lang="cs-CZ" baseline="0" dirty="0"/>
              <a:t> </a:t>
            </a:r>
            <a:r>
              <a:rPr lang="cs-CZ" baseline="0" dirty="0" err="1"/>
              <a:t>pay</a:t>
            </a:r>
            <a:r>
              <a:rPr lang="cs-CZ" baseline="0" dirty="0"/>
              <a:t> </a:t>
            </a:r>
            <a:r>
              <a:rPr lang="cs-CZ" baseline="0" dirty="0" err="1"/>
              <a:t>amout</a:t>
            </a:r>
            <a:r>
              <a:rPr lang="cs-CZ" baseline="0" dirty="0"/>
              <a:t> </a:t>
            </a:r>
            <a:r>
              <a:rPr lang="cs-CZ" baseline="0" dirty="0" err="1"/>
              <a:t>same</a:t>
            </a:r>
            <a:r>
              <a:rPr lang="cs-CZ" baseline="0" dirty="0"/>
              <a:t> as </a:t>
            </a:r>
            <a:r>
              <a:rPr lang="cs-CZ" baseline="0" dirty="0" err="1"/>
              <a:t>your</a:t>
            </a:r>
            <a:r>
              <a:rPr lang="cs-CZ" baseline="0" dirty="0"/>
              <a:t> last </a:t>
            </a:r>
            <a:r>
              <a:rPr lang="cs-CZ" baseline="0" dirty="0" err="1"/>
              <a:t>two</a:t>
            </a:r>
            <a:r>
              <a:rPr lang="cs-CZ" baseline="0" dirty="0"/>
              <a:t> </a:t>
            </a:r>
            <a:r>
              <a:rPr lang="cs-CZ" baseline="0" dirty="0" err="1"/>
              <a:t>digits</a:t>
            </a:r>
            <a:r>
              <a:rPr lang="cs-CZ" baseline="0" dirty="0"/>
              <a:t> </a:t>
            </a:r>
            <a:r>
              <a:rPr lang="cs-CZ" baseline="0" dirty="0" err="1"/>
              <a:t>of</a:t>
            </a:r>
            <a:r>
              <a:rPr lang="cs-CZ" baseline="0" dirty="0"/>
              <a:t> </a:t>
            </a:r>
            <a:r>
              <a:rPr lang="cs-CZ" baseline="0" dirty="0" err="1"/>
              <a:t>social</a:t>
            </a:r>
            <a:r>
              <a:rPr lang="cs-CZ" baseline="0" dirty="0"/>
              <a:t> </a:t>
            </a:r>
            <a:r>
              <a:rPr lang="cs-CZ" baseline="0" dirty="0" err="1"/>
              <a:t>number</a:t>
            </a:r>
            <a:r>
              <a:rPr lang="cs-CZ" baseline="0" dirty="0"/>
              <a:t> </a:t>
            </a:r>
            <a:r>
              <a:rPr lang="cs-CZ" baseline="0" dirty="0" err="1"/>
              <a:t>for</a:t>
            </a:r>
            <a:r>
              <a:rPr lang="cs-CZ" baseline="0" dirty="0"/>
              <a:t> these </a:t>
            </a:r>
            <a:r>
              <a:rPr lang="cs-CZ" baseline="0" dirty="0" err="1"/>
              <a:t>items</a:t>
            </a:r>
            <a:r>
              <a:rPr lang="cs-CZ" baseline="0" dirty="0"/>
              <a:t>?</a:t>
            </a:r>
            <a:endParaRPr lang="cs-CZ" dirty="0"/>
          </a:p>
        </p:txBody>
      </p:sp>
      <p:sp>
        <p:nvSpPr>
          <p:cNvPr id="4" name="Zástupný symbol pro číslo snímku 3"/>
          <p:cNvSpPr>
            <a:spLocks noGrp="1"/>
          </p:cNvSpPr>
          <p:nvPr>
            <p:ph type="sldNum" sz="quarter" idx="5"/>
          </p:nvPr>
        </p:nvSpPr>
        <p:spPr/>
        <p:txBody>
          <a:bodyPr/>
          <a:lstStyle/>
          <a:p>
            <a:fld id="{9ED58D5C-7C5A-46D2-A438-0D01F4725E13}" type="slidenum">
              <a:rPr lang="cs-CZ" smtClean="0"/>
              <a:t>9</a:t>
            </a:fld>
            <a:endParaRPr lang="cs-CZ"/>
          </a:p>
        </p:txBody>
      </p:sp>
    </p:spTree>
    <p:extLst>
      <p:ext uri="{BB962C8B-B14F-4D97-AF65-F5344CB8AC3E}">
        <p14:creationId xmlns:p14="http://schemas.microsoft.com/office/powerpoint/2010/main" val="460132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9ED58D5C-7C5A-46D2-A438-0D01F4725E13}" type="slidenum">
              <a:rPr lang="cs-CZ" smtClean="0"/>
              <a:t>12</a:t>
            </a:fld>
            <a:endParaRPr lang="cs-CZ"/>
          </a:p>
        </p:txBody>
      </p:sp>
    </p:spTree>
    <p:extLst>
      <p:ext uri="{BB962C8B-B14F-4D97-AF65-F5344CB8AC3E}">
        <p14:creationId xmlns:p14="http://schemas.microsoft.com/office/powerpoint/2010/main" val="1133065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9ED58D5C-7C5A-46D2-A438-0D01F4725E13}" type="slidenum">
              <a:rPr lang="cs-CZ" smtClean="0"/>
              <a:t>16</a:t>
            </a:fld>
            <a:endParaRPr lang="cs-CZ"/>
          </a:p>
        </p:txBody>
      </p:sp>
    </p:spTree>
    <p:extLst>
      <p:ext uri="{BB962C8B-B14F-4D97-AF65-F5344CB8AC3E}">
        <p14:creationId xmlns:p14="http://schemas.microsoft.com/office/powerpoint/2010/main" val="4052806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ED58D5C-7C5A-46D2-A438-0D01F4725E13}" type="slidenum">
              <a:rPr lang="cs-CZ" smtClean="0"/>
              <a:t>19</a:t>
            </a:fld>
            <a:endParaRPr lang="cs-CZ"/>
          </a:p>
        </p:txBody>
      </p:sp>
    </p:spTree>
    <p:extLst>
      <p:ext uri="{BB962C8B-B14F-4D97-AF65-F5344CB8AC3E}">
        <p14:creationId xmlns:p14="http://schemas.microsoft.com/office/powerpoint/2010/main" val="1172662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p>
        </p:txBody>
      </p:sp>
      <p:sp>
        <p:nvSpPr>
          <p:cNvPr id="4" name="Zástupný symbol pro datum 3"/>
          <p:cNvSpPr>
            <a:spLocks noGrp="1"/>
          </p:cNvSpPr>
          <p:nvPr>
            <p:ph type="dt" sz="half" idx="10"/>
          </p:nvPr>
        </p:nvSpPr>
        <p:spPr/>
        <p:txBody>
          <a:bodyPr/>
          <a:lstStyle/>
          <a:p>
            <a:fld id="{8B93B6F2-BD93-4F2E-BFBE-356C16A30589}" type="datetimeFigureOut">
              <a:rPr lang="cs-CZ" smtClean="0"/>
              <a:t>14.11.2023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B589161-A61C-42C9-ABA0-8DCA3303DFA6}" type="slidenum">
              <a:rPr lang="cs-CZ" smtClean="0"/>
              <a:t>‹#›</a:t>
            </a:fld>
            <a:endParaRPr lang="cs-CZ"/>
          </a:p>
        </p:txBody>
      </p:sp>
    </p:spTree>
    <p:extLst>
      <p:ext uri="{BB962C8B-B14F-4D97-AF65-F5344CB8AC3E}">
        <p14:creationId xmlns:p14="http://schemas.microsoft.com/office/powerpoint/2010/main" val="1097854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8B93B6F2-BD93-4F2E-BFBE-356C16A30589}" type="datetimeFigureOut">
              <a:rPr lang="cs-CZ" smtClean="0"/>
              <a:t>14.11.2023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B589161-A61C-42C9-ABA0-8DCA3303DFA6}" type="slidenum">
              <a:rPr lang="cs-CZ" smtClean="0"/>
              <a:t>‹#›</a:t>
            </a:fld>
            <a:endParaRPr lang="cs-CZ"/>
          </a:p>
        </p:txBody>
      </p:sp>
    </p:spTree>
    <p:extLst>
      <p:ext uri="{BB962C8B-B14F-4D97-AF65-F5344CB8AC3E}">
        <p14:creationId xmlns:p14="http://schemas.microsoft.com/office/powerpoint/2010/main" val="2751289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8B93B6F2-BD93-4F2E-BFBE-356C16A30589}" type="datetimeFigureOut">
              <a:rPr lang="cs-CZ" smtClean="0"/>
              <a:t>14.11.2023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B589161-A61C-42C9-ABA0-8DCA3303DFA6}" type="slidenum">
              <a:rPr lang="cs-CZ" smtClean="0"/>
              <a:t>‹#›</a:t>
            </a:fld>
            <a:endParaRPr lang="cs-CZ"/>
          </a:p>
        </p:txBody>
      </p:sp>
    </p:spTree>
    <p:extLst>
      <p:ext uri="{BB962C8B-B14F-4D97-AF65-F5344CB8AC3E}">
        <p14:creationId xmlns:p14="http://schemas.microsoft.com/office/powerpoint/2010/main" val="1659419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8B93B6F2-BD93-4F2E-BFBE-356C16A30589}" type="datetimeFigureOut">
              <a:rPr lang="cs-CZ" smtClean="0"/>
              <a:t>14.11.2023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B589161-A61C-42C9-ABA0-8DCA3303DFA6}" type="slidenum">
              <a:rPr lang="cs-CZ" smtClean="0"/>
              <a:t>‹#›</a:t>
            </a:fld>
            <a:endParaRPr lang="cs-CZ"/>
          </a:p>
        </p:txBody>
      </p:sp>
    </p:spTree>
    <p:extLst>
      <p:ext uri="{BB962C8B-B14F-4D97-AF65-F5344CB8AC3E}">
        <p14:creationId xmlns:p14="http://schemas.microsoft.com/office/powerpoint/2010/main" val="1306736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8B93B6F2-BD93-4F2E-BFBE-356C16A30589}" type="datetimeFigureOut">
              <a:rPr lang="cs-CZ" smtClean="0"/>
              <a:t>14.11.2023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B589161-A61C-42C9-ABA0-8DCA3303DFA6}" type="slidenum">
              <a:rPr lang="cs-CZ" smtClean="0"/>
              <a:t>‹#›</a:t>
            </a:fld>
            <a:endParaRPr lang="cs-CZ"/>
          </a:p>
        </p:txBody>
      </p:sp>
    </p:spTree>
    <p:extLst>
      <p:ext uri="{BB962C8B-B14F-4D97-AF65-F5344CB8AC3E}">
        <p14:creationId xmlns:p14="http://schemas.microsoft.com/office/powerpoint/2010/main" val="2652984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8B93B6F2-BD93-4F2E-BFBE-356C16A30589}" type="datetimeFigureOut">
              <a:rPr lang="cs-CZ" smtClean="0"/>
              <a:t>14.11.2023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B589161-A61C-42C9-ABA0-8DCA3303DFA6}" type="slidenum">
              <a:rPr lang="cs-CZ" smtClean="0"/>
              <a:t>‹#›</a:t>
            </a:fld>
            <a:endParaRPr lang="cs-CZ"/>
          </a:p>
        </p:txBody>
      </p:sp>
    </p:spTree>
    <p:extLst>
      <p:ext uri="{BB962C8B-B14F-4D97-AF65-F5344CB8AC3E}">
        <p14:creationId xmlns:p14="http://schemas.microsoft.com/office/powerpoint/2010/main" val="2441263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8B93B6F2-BD93-4F2E-BFBE-356C16A30589}" type="datetimeFigureOut">
              <a:rPr lang="cs-CZ" smtClean="0"/>
              <a:t>14.11.2023</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8B589161-A61C-42C9-ABA0-8DCA3303DFA6}" type="slidenum">
              <a:rPr lang="cs-CZ" smtClean="0"/>
              <a:t>‹#›</a:t>
            </a:fld>
            <a:endParaRPr lang="cs-CZ"/>
          </a:p>
        </p:txBody>
      </p:sp>
    </p:spTree>
    <p:extLst>
      <p:ext uri="{BB962C8B-B14F-4D97-AF65-F5344CB8AC3E}">
        <p14:creationId xmlns:p14="http://schemas.microsoft.com/office/powerpoint/2010/main" val="2824213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8B93B6F2-BD93-4F2E-BFBE-356C16A30589}" type="datetimeFigureOut">
              <a:rPr lang="cs-CZ" smtClean="0"/>
              <a:t>14.11.2023</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8B589161-A61C-42C9-ABA0-8DCA3303DFA6}" type="slidenum">
              <a:rPr lang="cs-CZ" smtClean="0"/>
              <a:t>‹#›</a:t>
            </a:fld>
            <a:endParaRPr lang="cs-CZ"/>
          </a:p>
        </p:txBody>
      </p:sp>
    </p:spTree>
    <p:extLst>
      <p:ext uri="{BB962C8B-B14F-4D97-AF65-F5344CB8AC3E}">
        <p14:creationId xmlns:p14="http://schemas.microsoft.com/office/powerpoint/2010/main" val="3600063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8B93B6F2-BD93-4F2E-BFBE-356C16A30589}" type="datetimeFigureOut">
              <a:rPr lang="cs-CZ" smtClean="0"/>
              <a:t>14.11.2023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8B589161-A61C-42C9-ABA0-8DCA3303DFA6}" type="slidenum">
              <a:rPr lang="cs-CZ" smtClean="0"/>
              <a:t>‹#›</a:t>
            </a:fld>
            <a:endParaRPr lang="cs-CZ"/>
          </a:p>
        </p:txBody>
      </p:sp>
    </p:spTree>
    <p:extLst>
      <p:ext uri="{BB962C8B-B14F-4D97-AF65-F5344CB8AC3E}">
        <p14:creationId xmlns:p14="http://schemas.microsoft.com/office/powerpoint/2010/main" val="3402976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8B93B6F2-BD93-4F2E-BFBE-356C16A30589}" type="datetimeFigureOut">
              <a:rPr lang="cs-CZ" smtClean="0"/>
              <a:t>14.11.2023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B589161-A61C-42C9-ABA0-8DCA3303DFA6}" type="slidenum">
              <a:rPr lang="cs-CZ" smtClean="0"/>
              <a:t>‹#›</a:t>
            </a:fld>
            <a:endParaRPr lang="cs-CZ"/>
          </a:p>
        </p:txBody>
      </p:sp>
    </p:spTree>
    <p:extLst>
      <p:ext uri="{BB962C8B-B14F-4D97-AF65-F5344CB8AC3E}">
        <p14:creationId xmlns:p14="http://schemas.microsoft.com/office/powerpoint/2010/main" val="2278959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8B93B6F2-BD93-4F2E-BFBE-356C16A30589}" type="datetimeFigureOut">
              <a:rPr lang="cs-CZ" smtClean="0"/>
              <a:t>14.11.2023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B589161-A61C-42C9-ABA0-8DCA3303DFA6}" type="slidenum">
              <a:rPr lang="cs-CZ" smtClean="0"/>
              <a:t>‹#›</a:t>
            </a:fld>
            <a:endParaRPr lang="cs-CZ"/>
          </a:p>
        </p:txBody>
      </p:sp>
    </p:spTree>
    <p:extLst>
      <p:ext uri="{BB962C8B-B14F-4D97-AF65-F5344CB8AC3E}">
        <p14:creationId xmlns:p14="http://schemas.microsoft.com/office/powerpoint/2010/main" val="686307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93B6F2-BD93-4F2E-BFBE-356C16A30589}" type="datetimeFigureOut">
              <a:rPr lang="cs-CZ" smtClean="0"/>
              <a:t>14.11.2023</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589161-A61C-42C9-ABA0-8DCA3303DFA6}" type="slidenum">
              <a:rPr lang="cs-CZ" smtClean="0"/>
              <a:t>‹#›</a:t>
            </a:fld>
            <a:endParaRPr lang="cs-CZ"/>
          </a:p>
        </p:txBody>
      </p:sp>
    </p:spTree>
    <p:extLst>
      <p:ext uri="{BB962C8B-B14F-4D97-AF65-F5344CB8AC3E}">
        <p14:creationId xmlns:p14="http://schemas.microsoft.com/office/powerpoint/2010/main" val="4240924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tif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tiff"/></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hyperlink" Target="https://www.ted.com/talks/dan_ariely_asks_are_we_in_control_of_our_own_decisions/transcript#t-81626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3826042"/>
            <a:ext cx="9144000" cy="1908315"/>
          </a:xfrm>
        </p:spPr>
        <p:txBody>
          <a:bodyPr>
            <a:normAutofit/>
          </a:bodyPr>
          <a:lstStyle/>
          <a:p>
            <a:r>
              <a:rPr lang="cs-CZ" dirty="0"/>
              <a:t>Retail management</a:t>
            </a:r>
            <a:br>
              <a:rPr lang="en-US" dirty="0"/>
            </a:br>
            <a:r>
              <a:rPr lang="en-US" sz="4000" dirty="0"/>
              <a:t>Pricing</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2080" y="805109"/>
            <a:ext cx="3267839" cy="2549567"/>
          </a:xfrm>
          <a:prstGeom prst="rect">
            <a:avLst/>
          </a:prstGeom>
        </p:spPr>
      </p:pic>
    </p:spTree>
    <p:extLst>
      <p:ext uri="{BB962C8B-B14F-4D97-AF65-F5344CB8AC3E}">
        <p14:creationId xmlns:p14="http://schemas.microsoft.com/office/powerpoint/2010/main" val="1665684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sz="4000" dirty="0"/>
              <a:t>Removing currency denomination increases sales</a:t>
            </a:r>
          </a:p>
        </p:txBody>
      </p:sp>
      <p:sp>
        <p:nvSpPr>
          <p:cNvPr id="3" name="Zástupný symbol pro obsah 2"/>
          <p:cNvSpPr>
            <a:spLocks noGrp="1"/>
          </p:cNvSpPr>
          <p:nvPr>
            <p:ph idx="1"/>
          </p:nvPr>
        </p:nvSpPr>
        <p:spPr>
          <a:xfrm>
            <a:off x="838200" y="1690688"/>
            <a:ext cx="4186473" cy="4486275"/>
          </a:xfrm>
        </p:spPr>
        <p:txBody>
          <a:bodyPr>
            <a:normAutofit/>
          </a:bodyPr>
          <a:lstStyle/>
          <a:p>
            <a:pPr marL="0" indent="0" algn="ctr">
              <a:buNone/>
            </a:pPr>
            <a:r>
              <a:rPr lang="cs-CZ" sz="9600" dirty="0"/>
              <a:t>15,- </a:t>
            </a:r>
          </a:p>
          <a:p>
            <a:pPr marL="0" indent="0" algn="ctr">
              <a:buNone/>
            </a:pPr>
            <a:r>
              <a:rPr lang="cs-CZ" sz="9600" dirty="0" err="1"/>
              <a:t>vs</a:t>
            </a:r>
            <a:r>
              <a:rPr lang="cs-CZ" sz="9600" dirty="0"/>
              <a:t> </a:t>
            </a:r>
          </a:p>
          <a:p>
            <a:pPr marL="0" indent="0" algn="ctr">
              <a:buNone/>
            </a:pPr>
            <a:r>
              <a:rPr lang="cs-CZ" sz="9600" dirty="0"/>
              <a:t>15,- €</a:t>
            </a:r>
            <a:endParaRPr lang="en-US" sz="9600" dirty="0"/>
          </a:p>
        </p:txBody>
      </p:sp>
      <p:pic>
        <p:nvPicPr>
          <p:cNvPr id="3074" name="Picture 2" descr="Výsledek obrázku pro restaurant men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7242" y="1768067"/>
            <a:ext cx="5968034" cy="3971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345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Birthday</a:t>
            </a:r>
            <a:r>
              <a:rPr lang="cs-CZ" dirty="0"/>
              <a:t> </a:t>
            </a:r>
            <a:r>
              <a:rPr lang="cs-CZ" dirty="0" err="1"/>
              <a:t>number</a:t>
            </a:r>
            <a:r>
              <a:rPr lang="cs-CZ" dirty="0"/>
              <a:t> </a:t>
            </a:r>
            <a:r>
              <a:rPr lang="cs-CZ" dirty="0" err="1"/>
              <a:t>price</a:t>
            </a:r>
            <a:r>
              <a:rPr lang="cs-CZ" dirty="0"/>
              <a:t> </a:t>
            </a:r>
            <a:r>
              <a:rPr lang="cs-CZ" dirty="0" err="1"/>
              <a:t>effect</a:t>
            </a:r>
            <a:endParaRPr lang="en-US" dirty="0"/>
          </a:p>
        </p:txBody>
      </p:sp>
      <p:sp>
        <p:nvSpPr>
          <p:cNvPr id="3" name="Zástupný symbol pro obsah 2"/>
          <p:cNvSpPr>
            <a:spLocks noGrp="1"/>
          </p:cNvSpPr>
          <p:nvPr>
            <p:ph idx="1"/>
          </p:nvPr>
        </p:nvSpPr>
        <p:spPr/>
        <p:txBody>
          <a:bodyPr>
            <a:normAutofit/>
          </a:bodyPr>
          <a:lstStyle/>
          <a:p>
            <a:r>
              <a:rPr lang="cs-CZ" sz="3600" dirty="0"/>
              <a:t>I</a:t>
            </a:r>
            <a:r>
              <a:rPr lang="en-GB" sz="3600" dirty="0" err="1"/>
              <a:t>mplicit</a:t>
            </a:r>
            <a:r>
              <a:rPr lang="en-GB" sz="3600" dirty="0"/>
              <a:t> egotism resulting from consumers' positive self-associations affects their evaluations of product prices</a:t>
            </a:r>
            <a:r>
              <a:rPr lang="cs-CZ" sz="3600" dirty="0"/>
              <a:t>.</a:t>
            </a:r>
          </a:p>
          <a:p>
            <a:r>
              <a:rPr lang="cs-CZ" sz="3600" dirty="0"/>
              <a:t>I</a:t>
            </a:r>
            <a:r>
              <a:rPr lang="en-GB" sz="3600" dirty="0" err="1"/>
              <a:t>ncreased</a:t>
            </a:r>
            <a:r>
              <a:rPr lang="en-GB" sz="3600" dirty="0"/>
              <a:t> preference for prices with endings</a:t>
            </a:r>
            <a:r>
              <a:rPr lang="cs-CZ" sz="3600" dirty="0"/>
              <a:t> </a:t>
            </a:r>
            <a:r>
              <a:rPr lang="en-GB" sz="3600" dirty="0" err="1"/>
              <a:t>equaling</a:t>
            </a:r>
            <a:r>
              <a:rPr lang="en-GB" sz="3600" dirty="0"/>
              <a:t> to one’s own birthday date</a:t>
            </a:r>
            <a:r>
              <a:rPr lang="cs-CZ" sz="3600" dirty="0"/>
              <a:t>.</a:t>
            </a:r>
          </a:p>
          <a:p>
            <a:r>
              <a:rPr lang="cs-CZ" sz="3600" dirty="0" err="1"/>
              <a:t>Coulter</a:t>
            </a:r>
            <a:r>
              <a:rPr lang="cs-CZ" sz="3600" dirty="0"/>
              <a:t> and </a:t>
            </a:r>
            <a:r>
              <a:rPr lang="cs-CZ" sz="3600" dirty="0" err="1"/>
              <a:t>Grewal</a:t>
            </a:r>
            <a:r>
              <a:rPr lang="cs-CZ" sz="3600" dirty="0"/>
              <a:t> (2014)</a:t>
            </a:r>
          </a:p>
        </p:txBody>
      </p:sp>
    </p:spTree>
    <p:extLst>
      <p:ext uri="{BB962C8B-B14F-4D97-AF65-F5344CB8AC3E}">
        <p14:creationId xmlns:p14="http://schemas.microsoft.com/office/powerpoint/2010/main" val="3323506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Housemann-Kopetzky</a:t>
            </a:r>
            <a:r>
              <a:rPr lang="cs-CZ" dirty="0"/>
              <a:t> and K</a:t>
            </a:r>
            <a:r>
              <a:rPr lang="en-GB" dirty="0"/>
              <a:t>ö</a:t>
            </a:r>
            <a:r>
              <a:rPr lang="cs-CZ" dirty="0" err="1"/>
              <a:t>cher</a:t>
            </a:r>
            <a:r>
              <a:rPr lang="cs-CZ" dirty="0"/>
              <a:t> (2017)</a:t>
            </a:r>
            <a:endParaRPr lang="en-US" dirty="0"/>
          </a:p>
        </p:txBody>
      </p:sp>
      <p:pic>
        <p:nvPicPr>
          <p:cNvPr id="4" name="Zástupný symbol pro obsah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35111" y="1512269"/>
            <a:ext cx="9193084" cy="5037307"/>
          </a:xfrm>
        </p:spPr>
      </p:pic>
    </p:spTree>
    <p:extLst>
      <p:ext uri="{BB962C8B-B14F-4D97-AF65-F5344CB8AC3E}">
        <p14:creationId xmlns:p14="http://schemas.microsoft.com/office/powerpoint/2010/main" val="414445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Commas</a:t>
            </a:r>
            <a:r>
              <a:rPr lang="cs-CZ" dirty="0"/>
              <a:t> in </a:t>
            </a:r>
            <a:r>
              <a:rPr lang="cs-CZ" dirty="0" err="1"/>
              <a:t>price</a:t>
            </a:r>
            <a:endParaRPr lang="en-US" dirty="0"/>
          </a:p>
        </p:txBody>
      </p:sp>
      <p:sp>
        <p:nvSpPr>
          <p:cNvPr id="3" name="Zástupný symbol pro obsah 2"/>
          <p:cNvSpPr>
            <a:spLocks noGrp="1"/>
          </p:cNvSpPr>
          <p:nvPr>
            <p:ph idx="1"/>
          </p:nvPr>
        </p:nvSpPr>
        <p:spPr/>
        <p:txBody>
          <a:bodyPr>
            <a:normAutofit/>
          </a:bodyPr>
          <a:lstStyle/>
          <a:p>
            <a:pPr marL="0" indent="0" algn="ctr">
              <a:buNone/>
            </a:pPr>
            <a:r>
              <a:rPr lang="cs-CZ" sz="5400" dirty="0"/>
              <a:t>1345 </a:t>
            </a:r>
            <a:r>
              <a:rPr lang="cs-CZ" sz="5400" dirty="0" err="1"/>
              <a:t>vs</a:t>
            </a:r>
            <a:r>
              <a:rPr lang="cs-CZ" sz="5400" dirty="0"/>
              <a:t> 1,345</a:t>
            </a:r>
          </a:p>
          <a:p>
            <a:pPr marL="0" indent="0" algn="ctr">
              <a:buNone/>
            </a:pPr>
            <a:endParaRPr lang="cs-CZ" sz="5400" dirty="0"/>
          </a:p>
          <a:p>
            <a:pPr marL="0" indent="0" algn="ctr">
              <a:buNone/>
            </a:pPr>
            <a:r>
              <a:rPr lang="cs-CZ" sz="5400" dirty="0"/>
              <a:t>11% </a:t>
            </a:r>
            <a:r>
              <a:rPr lang="cs-CZ" sz="5400" dirty="0" err="1"/>
              <a:t>difference</a:t>
            </a:r>
            <a:r>
              <a:rPr lang="cs-CZ" sz="5400" dirty="0"/>
              <a:t> in </a:t>
            </a:r>
            <a:r>
              <a:rPr lang="cs-CZ" sz="5400" dirty="0" err="1"/>
              <a:t>price</a:t>
            </a:r>
            <a:r>
              <a:rPr lang="cs-CZ" sz="5400" dirty="0"/>
              <a:t> </a:t>
            </a:r>
            <a:r>
              <a:rPr lang="cs-CZ" sz="5400" dirty="0" err="1"/>
              <a:t>perceptions</a:t>
            </a:r>
            <a:endParaRPr lang="cs-CZ" sz="5400" dirty="0"/>
          </a:p>
          <a:p>
            <a:pPr marL="0" indent="0" algn="ctr">
              <a:buNone/>
            </a:pPr>
            <a:endParaRPr lang="cs-CZ" sz="5400" dirty="0"/>
          </a:p>
        </p:txBody>
      </p:sp>
    </p:spTree>
    <p:extLst>
      <p:ext uri="{BB962C8B-B14F-4D97-AF65-F5344CB8AC3E}">
        <p14:creationId xmlns:p14="http://schemas.microsoft.com/office/powerpoint/2010/main" val="3668040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dirty="0" err="1"/>
              <a:t>Fonts</a:t>
            </a:r>
            <a:r>
              <a:rPr lang="cs-CZ" sz="3600" dirty="0"/>
              <a:t> in </a:t>
            </a:r>
            <a:r>
              <a:rPr lang="cs-CZ" sz="3600" dirty="0" err="1"/>
              <a:t>pricing</a:t>
            </a:r>
            <a:r>
              <a:rPr lang="cs-CZ" sz="3600" dirty="0"/>
              <a:t> – </a:t>
            </a:r>
            <a:r>
              <a:rPr lang="cs-CZ" sz="3600" dirty="0" err="1"/>
              <a:t>how</a:t>
            </a:r>
            <a:r>
              <a:rPr lang="cs-CZ" sz="3600" dirty="0"/>
              <a:t> to </a:t>
            </a:r>
            <a:r>
              <a:rPr lang="cs-CZ" sz="3600" dirty="0" err="1"/>
              <a:t>promote</a:t>
            </a:r>
            <a:r>
              <a:rPr lang="cs-CZ" sz="3600" dirty="0"/>
              <a:t> </a:t>
            </a:r>
            <a:r>
              <a:rPr lang="cs-CZ" sz="3600" dirty="0" err="1"/>
              <a:t>price</a:t>
            </a:r>
            <a:r>
              <a:rPr lang="cs-CZ" sz="3600" dirty="0"/>
              <a:t> </a:t>
            </a:r>
            <a:r>
              <a:rPr lang="cs-CZ" sz="3600" dirty="0" err="1"/>
              <a:t>reduction</a:t>
            </a:r>
            <a:r>
              <a:rPr lang="cs-CZ" sz="3600" dirty="0"/>
              <a:t>?</a:t>
            </a:r>
            <a:endParaRPr lang="en-US" sz="3600" dirty="0"/>
          </a:p>
        </p:txBody>
      </p:sp>
      <p:sp>
        <p:nvSpPr>
          <p:cNvPr id="3" name="Zástupný symbol pro obsah 2"/>
          <p:cNvSpPr>
            <a:spLocks noGrp="1"/>
          </p:cNvSpPr>
          <p:nvPr>
            <p:ph idx="1"/>
          </p:nvPr>
        </p:nvSpPr>
        <p:spPr>
          <a:xfrm>
            <a:off x="289931" y="1438507"/>
            <a:ext cx="11902069" cy="4738456"/>
          </a:xfrm>
        </p:spPr>
        <p:txBody>
          <a:bodyPr>
            <a:normAutofit/>
          </a:bodyPr>
          <a:lstStyle/>
          <a:p>
            <a:pPr marL="0" indent="0">
              <a:buNone/>
            </a:pPr>
            <a:r>
              <a:rPr lang="cs-CZ" sz="9000" dirty="0" err="1"/>
              <a:t>Before</a:t>
            </a:r>
            <a:r>
              <a:rPr lang="cs-CZ" sz="9000" dirty="0"/>
              <a:t> 100 $ 	</a:t>
            </a:r>
            <a:r>
              <a:rPr lang="cs-CZ" sz="9000" dirty="0" err="1"/>
              <a:t>Now</a:t>
            </a:r>
            <a:r>
              <a:rPr lang="cs-CZ" sz="9000" dirty="0"/>
              <a:t> 79 $</a:t>
            </a:r>
          </a:p>
          <a:p>
            <a:pPr marL="0" indent="0" algn="ctr">
              <a:buNone/>
            </a:pPr>
            <a:r>
              <a:rPr lang="cs-CZ" sz="4800" dirty="0" err="1"/>
              <a:t>vs</a:t>
            </a:r>
            <a:endParaRPr lang="cs-CZ" sz="4800" dirty="0"/>
          </a:p>
          <a:p>
            <a:pPr marL="0" indent="0">
              <a:buNone/>
            </a:pPr>
            <a:r>
              <a:rPr lang="cs-CZ" sz="9000" dirty="0" err="1"/>
              <a:t>Before</a:t>
            </a:r>
            <a:r>
              <a:rPr lang="cs-CZ" sz="9000" dirty="0"/>
              <a:t> 100 $ </a:t>
            </a:r>
            <a:r>
              <a:rPr lang="cs-CZ" sz="9400" dirty="0"/>
              <a:t>	</a:t>
            </a:r>
            <a:r>
              <a:rPr lang="cs-CZ" sz="6400" dirty="0" err="1"/>
              <a:t>Now</a:t>
            </a:r>
            <a:r>
              <a:rPr lang="cs-CZ" sz="6400" dirty="0"/>
              <a:t> 79 $</a:t>
            </a:r>
            <a:endParaRPr lang="en-US" sz="6400" dirty="0"/>
          </a:p>
          <a:p>
            <a:pPr marL="0" indent="0">
              <a:buNone/>
            </a:pPr>
            <a:endParaRPr lang="en-US" sz="7200" dirty="0"/>
          </a:p>
        </p:txBody>
      </p:sp>
    </p:spTree>
    <p:extLst>
      <p:ext uri="{BB962C8B-B14F-4D97-AF65-F5344CB8AC3E}">
        <p14:creationId xmlns:p14="http://schemas.microsoft.com/office/powerpoint/2010/main" val="1216763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Consolidated</a:t>
            </a:r>
            <a:r>
              <a:rPr lang="cs-CZ" dirty="0"/>
              <a:t> </a:t>
            </a:r>
            <a:r>
              <a:rPr lang="cs-CZ" dirty="0" err="1"/>
              <a:t>surcharges</a:t>
            </a:r>
            <a:endParaRPr lang="en-US" dirty="0"/>
          </a:p>
        </p:txBody>
      </p:sp>
      <p:sp>
        <p:nvSpPr>
          <p:cNvPr id="3" name="Zástupný symbol pro obsah 2"/>
          <p:cNvSpPr>
            <a:spLocks noGrp="1"/>
          </p:cNvSpPr>
          <p:nvPr>
            <p:ph sz="half" idx="1"/>
          </p:nvPr>
        </p:nvSpPr>
        <p:spPr/>
        <p:txBody>
          <a:bodyPr>
            <a:normAutofit/>
          </a:bodyPr>
          <a:lstStyle/>
          <a:p>
            <a:pPr marL="0" indent="0">
              <a:buNone/>
            </a:pPr>
            <a:r>
              <a:rPr lang="cs-CZ" sz="6000" dirty="0"/>
              <a:t>584 £</a:t>
            </a:r>
          </a:p>
          <a:p>
            <a:pPr marL="0" indent="0">
              <a:buNone/>
            </a:pPr>
            <a:r>
              <a:rPr lang="cs-CZ" sz="6000" dirty="0"/>
              <a:t>+ 10% tax</a:t>
            </a:r>
          </a:p>
          <a:p>
            <a:pPr marL="0" indent="0">
              <a:buNone/>
            </a:pPr>
            <a:r>
              <a:rPr lang="cs-CZ" sz="6000" dirty="0"/>
              <a:t>+ 3% </a:t>
            </a:r>
            <a:r>
              <a:rPr lang="cs-CZ" sz="6000" dirty="0" err="1"/>
              <a:t>shipping</a:t>
            </a:r>
            <a:endParaRPr lang="en-US" sz="6000" dirty="0"/>
          </a:p>
        </p:txBody>
      </p:sp>
      <p:sp>
        <p:nvSpPr>
          <p:cNvPr id="4" name="Zástupný symbol pro obsah 3"/>
          <p:cNvSpPr>
            <a:spLocks noGrp="1"/>
          </p:cNvSpPr>
          <p:nvPr>
            <p:ph sz="half" idx="2"/>
          </p:nvPr>
        </p:nvSpPr>
        <p:spPr>
          <a:xfrm>
            <a:off x="6172200" y="1825625"/>
            <a:ext cx="4979020" cy="4351338"/>
          </a:xfrm>
        </p:spPr>
        <p:txBody>
          <a:bodyPr>
            <a:normAutofit/>
          </a:bodyPr>
          <a:lstStyle/>
          <a:p>
            <a:pPr marL="0" indent="0">
              <a:buNone/>
            </a:pPr>
            <a:r>
              <a:rPr lang="cs-CZ" sz="6000" dirty="0"/>
              <a:t>584 £</a:t>
            </a:r>
          </a:p>
          <a:p>
            <a:pPr marL="0" indent="0">
              <a:buNone/>
            </a:pPr>
            <a:r>
              <a:rPr lang="cs-CZ" sz="6000" dirty="0"/>
              <a:t>+ 13% tax + </a:t>
            </a:r>
            <a:r>
              <a:rPr lang="cs-CZ" sz="6000" dirty="0" err="1"/>
              <a:t>shipping</a:t>
            </a:r>
            <a:endParaRPr lang="cs-CZ" sz="6000" dirty="0"/>
          </a:p>
        </p:txBody>
      </p:sp>
    </p:spTree>
    <p:extLst>
      <p:ext uri="{BB962C8B-B14F-4D97-AF65-F5344CB8AC3E}">
        <p14:creationId xmlns:p14="http://schemas.microsoft.com/office/powerpoint/2010/main" val="1368627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40080" y="1481329"/>
            <a:ext cx="6273800" cy="4448002"/>
          </a:xfrm>
        </p:spPr>
        <p:txBody>
          <a:bodyPr/>
          <a:lstStyle/>
          <a:p>
            <a:r>
              <a:rPr lang="en-US" dirty="0"/>
              <a:t>Substitution effect</a:t>
            </a:r>
          </a:p>
          <a:p>
            <a:pPr lvl="1"/>
            <a:r>
              <a:rPr lang="en-US" dirty="0"/>
              <a:t>Increase in price = reduction in demand</a:t>
            </a:r>
          </a:p>
          <a:p>
            <a:r>
              <a:rPr lang="en-US" dirty="0"/>
              <a:t>Veblen effect</a:t>
            </a:r>
          </a:p>
          <a:p>
            <a:pPr lvl="1"/>
            <a:r>
              <a:rPr lang="en-US" dirty="0"/>
              <a:t>Increase in price = Increase in demand</a:t>
            </a:r>
          </a:p>
          <a:p>
            <a:r>
              <a:rPr lang="en-US" dirty="0"/>
              <a:t>Guttenberg effect</a:t>
            </a:r>
          </a:p>
          <a:p>
            <a:pPr lvl="1"/>
            <a:r>
              <a:rPr lang="en-US" dirty="0"/>
              <a:t>Small increase in price = no change</a:t>
            </a:r>
          </a:p>
          <a:p>
            <a:pPr lvl="1"/>
            <a:r>
              <a:rPr lang="en-US" dirty="0"/>
              <a:t>Radical increase in price = hectic changes</a:t>
            </a:r>
          </a:p>
        </p:txBody>
      </p:sp>
      <p:sp>
        <p:nvSpPr>
          <p:cNvPr id="3" name="Nadpis 2"/>
          <p:cNvSpPr>
            <a:spLocks noGrp="1"/>
          </p:cNvSpPr>
          <p:nvPr>
            <p:ph type="title"/>
          </p:nvPr>
        </p:nvSpPr>
        <p:spPr/>
        <p:txBody>
          <a:bodyPr/>
          <a:lstStyle/>
          <a:p>
            <a:r>
              <a:rPr lang="cs-CZ" dirty="0" err="1"/>
              <a:t>Price</a:t>
            </a:r>
            <a:r>
              <a:rPr lang="cs-CZ" dirty="0"/>
              <a:t> </a:t>
            </a:r>
            <a:r>
              <a:rPr lang="cs-CZ" dirty="0" err="1"/>
              <a:t>effects</a:t>
            </a:r>
            <a:endParaRPr lang="cs-CZ" dirty="0"/>
          </a:p>
        </p:txBody>
      </p:sp>
      <p:pic>
        <p:nvPicPr>
          <p:cNvPr id="4098" name="Picture 2" descr="C:\Users\Libor\Desktop\images.jpg"/>
          <p:cNvPicPr>
            <a:picLocks noChangeAspect="1" noChangeArrowheads="1"/>
          </p:cNvPicPr>
          <p:nvPr/>
        </p:nvPicPr>
        <p:blipFill>
          <a:blip r:embed="rId3"/>
          <a:srcRect/>
          <a:stretch>
            <a:fillRect/>
          </a:stretch>
        </p:blipFill>
        <p:spPr bwMode="auto">
          <a:xfrm>
            <a:off x="7942910" y="2018015"/>
            <a:ext cx="2877490" cy="4021553"/>
          </a:xfrm>
          <a:prstGeom prst="rect">
            <a:avLst/>
          </a:prstGeom>
          <a:noFill/>
        </p:spPr>
      </p:pic>
      <p:sp>
        <p:nvSpPr>
          <p:cNvPr id="5" name="TextovéPole 4"/>
          <p:cNvSpPr txBox="1"/>
          <p:nvPr/>
        </p:nvSpPr>
        <p:spPr>
          <a:xfrm>
            <a:off x="7112000" y="1341121"/>
            <a:ext cx="4439920" cy="523220"/>
          </a:xfrm>
          <a:prstGeom prst="rect">
            <a:avLst/>
          </a:prstGeom>
          <a:noFill/>
        </p:spPr>
        <p:txBody>
          <a:bodyPr wrap="square" rtlCol="0">
            <a:spAutoFit/>
          </a:bodyPr>
          <a:lstStyle/>
          <a:p>
            <a:pPr algn="ctr"/>
            <a:r>
              <a:rPr lang="cs-CZ" sz="2800" dirty="0" err="1"/>
              <a:t>Thorstein</a:t>
            </a:r>
            <a:r>
              <a:rPr lang="cs-CZ" sz="2800" dirty="0"/>
              <a:t> </a:t>
            </a:r>
            <a:r>
              <a:rPr lang="cs-CZ" sz="2800" dirty="0" err="1"/>
              <a:t>Veblen</a:t>
            </a:r>
            <a:r>
              <a:rPr lang="cs-CZ" sz="2800" dirty="0"/>
              <a:t> 1857 - 1929</a:t>
            </a:r>
          </a:p>
        </p:txBody>
      </p:sp>
    </p:spTree>
    <p:extLst>
      <p:ext uri="{BB962C8B-B14F-4D97-AF65-F5344CB8AC3E}">
        <p14:creationId xmlns:p14="http://schemas.microsoft.com/office/powerpoint/2010/main" val="26690724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838200" y="1432560"/>
            <a:ext cx="10515600" cy="4744403"/>
          </a:xfrm>
        </p:spPr>
        <p:txBody>
          <a:bodyPr>
            <a:noAutofit/>
          </a:bodyPr>
          <a:lstStyle/>
          <a:p>
            <a:r>
              <a:rPr lang="en-GB" sz="4000" b="1" dirty="0"/>
              <a:t>B2B - Business to Business</a:t>
            </a:r>
          </a:p>
          <a:p>
            <a:pPr lvl="1"/>
            <a:r>
              <a:rPr lang="en-GB" sz="3200" dirty="0"/>
              <a:t>The price is usually determined for each contract in particular.</a:t>
            </a:r>
          </a:p>
          <a:p>
            <a:pPr lvl="1"/>
            <a:r>
              <a:rPr lang="en-GB" sz="3200" dirty="0"/>
              <a:t>Part of hard business bargaining.</a:t>
            </a:r>
          </a:p>
          <a:p>
            <a:r>
              <a:rPr lang="en-GB" sz="4000" b="1" dirty="0"/>
              <a:t>B2C - Business to customer</a:t>
            </a:r>
          </a:p>
          <a:p>
            <a:pPr lvl="1"/>
            <a:r>
              <a:rPr lang="en-GB" sz="3200" dirty="0"/>
              <a:t>Fixed prices for all within the market.</a:t>
            </a:r>
          </a:p>
          <a:p>
            <a:pPr lvl="1"/>
            <a:r>
              <a:rPr lang="en-GB" sz="3200" dirty="0"/>
              <a:t>Prices are public and information accessible.</a:t>
            </a:r>
          </a:p>
          <a:p>
            <a:r>
              <a:rPr lang="en-GB" sz="4000" b="1" dirty="0"/>
              <a:t>B2G - Business to Government</a:t>
            </a:r>
          </a:p>
          <a:p>
            <a:pPr lvl="1"/>
            <a:r>
              <a:rPr lang="en-GB" sz="3200" dirty="0"/>
              <a:t>The price is set in tenders and public contracts.</a:t>
            </a:r>
            <a:endParaRPr lang="cs-CZ" sz="3200" dirty="0"/>
          </a:p>
        </p:txBody>
      </p:sp>
      <p:sp>
        <p:nvSpPr>
          <p:cNvPr id="3" name="Nadpis 2"/>
          <p:cNvSpPr>
            <a:spLocks noGrp="1"/>
          </p:cNvSpPr>
          <p:nvPr>
            <p:ph type="title"/>
          </p:nvPr>
        </p:nvSpPr>
        <p:spPr/>
        <p:txBody>
          <a:bodyPr>
            <a:normAutofit/>
          </a:bodyPr>
          <a:lstStyle/>
          <a:p>
            <a:r>
              <a:rPr lang="cs-CZ" dirty="0" err="1"/>
              <a:t>Types</a:t>
            </a:r>
            <a:r>
              <a:rPr lang="cs-CZ" dirty="0"/>
              <a:t> </a:t>
            </a:r>
            <a:r>
              <a:rPr lang="cs-CZ" dirty="0" err="1"/>
              <a:t>of</a:t>
            </a:r>
            <a:r>
              <a:rPr lang="cs-CZ" dirty="0"/>
              <a:t> </a:t>
            </a:r>
            <a:r>
              <a:rPr lang="cs-CZ" dirty="0" err="1"/>
              <a:t>the</a:t>
            </a:r>
            <a:r>
              <a:rPr lang="cs-CZ" dirty="0"/>
              <a:t> market and </a:t>
            </a:r>
            <a:r>
              <a:rPr lang="cs-CZ" dirty="0" err="1"/>
              <a:t>pricing</a:t>
            </a:r>
            <a:r>
              <a:rPr lang="cs-CZ" dirty="0"/>
              <a:t> </a:t>
            </a:r>
            <a:r>
              <a:rPr lang="cs-CZ" dirty="0" err="1"/>
              <a:t>process</a:t>
            </a:r>
            <a:endParaRPr lang="cs-CZ" dirty="0"/>
          </a:p>
        </p:txBody>
      </p:sp>
    </p:spTree>
    <p:extLst>
      <p:ext uri="{BB962C8B-B14F-4D97-AF65-F5344CB8AC3E}">
        <p14:creationId xmlns:p14="http://schemas.microsoft.com/office/powerpoint/2010/main" val="2971750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500"/>
                                        <p:tgtEl>
                                          <p:spTgt spid="2">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500"/>
                                        <p:tgtEl>
                                          <p:spTgt spid="2">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fade">
                                      <p:cBhvr>
                                        <p:cTn id="24" dur="500"/>
                                        <p:tgtEl>
                                          <p:spTgt spid="2">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Effect transition="in" filter="fade">
                                      <p:cBhvr>
                                        <p:cTn id="29" dur="500"/>
                                        <p:tgtEl>
                                          <p:spTgt spid="2">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fade">
                                      <p:cBhvr>
                                        <p:cTn id="3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223024" y="928671"/>
            <a:ext cx="11968976" cy="5000661"/>
          </a:xfrm>
        </p:spPr>
        <p:txBody>
          <a:bodyPr>
            <a:noAutofit/>
          </a:bodyPr>
          <a:lstStyle/>
          <a:p>
            <a:pPr marL="880110" lvl="1" indent="-514350"/>
            <a:r>
              <a:rPr lang="en-GB" sz="2800" b="1" dirty="0"/>
              <a:t>Cost-Oriented Methods</a:t>
            </a:r>
          </a:p>
          <a:p>
            <a:pPr marL="1337310" lvl="2" indent="-514350"/>
            <a:r>
              <a:rPr lang="en-GB" sz="2400" dirty="0"/>
              <a:t>In practice, they are often used.</a:t>
            </a:r>
          </a:p>
          <a:p>
            <a:pPr marL="1337310" lvl="2" indent="-514350"/>
            <a:r>
              <a:rPr lang="en-GB" sz="2400" dirty="0"/>
              <a:t>Costs determine the lower price limit.</a:t>
            </a:r>
          </a:p>
          <a:p>
            <a:pPr marL="1337310" lvl="2" indent="-514350"/>
            <a:r>
              <a:rPr lang="en-GB" sz="2400" dirty="0"/>
              <a:t>It leads to a mismatch between the interests of the customer and the company.</a:t>
            </a:r>
          </a:p>
          <a:p>
            <a:pPr marL="1337310" lvl="2" indent="-514350"/>
            <a:r>
              <a:rPr lang="en-GB" sz="2400" dirty="0"/>
              <a:t>Pricing </a:t>
            </a:r>
            <a:r>
              <a:rPr lang="cs-CZ" sz="2400" dirty="0" err="1"/>
              <a:t>adjusted</a:t>
            </a:r>
            <a:r>
              <a:rPr lang="cs-CZ" sz="2400" dirty="0"/>
              <a:t> to </a:t>
            </a:r>
            <a:r>
              <a:rPr lang="en-GB" sz="2400" dirty="0"/>
              <a:t>cost.</a:t>
            </a:r>
          </a:p>
          <a:p>
            <a:pPr marL="880110" lvl="1" indent="-514350"/>
            <a:r>
              <a:rPr lang="en-GB" sz="2800" b="1" dirty="0"/>
              <a:t>Competitive methods</a:t>
            </a:r>
          </a:p>
          <a:p>
            <a:pPr marL="1337310" lvl="2" indent="-514350"/>
            <a:r>
              <a:rPr lang="en-GB" sz="2400" dirty="0"/>
              <a:t>Concentration on monitoring and adjustment of competition prices.</a:t>
            </a:r>
          </a:p>
          <a:p>
            <a:pPr marL="1337310" lvl="2" indent="-514350"/>
            <a:r>
              <a:rPr lang="en-GB" sz="2400" dirty="0"/>
              <a:t>Frequent in price leader markets.</a:t>
            </a:r>
          </a:p>
          <a:p>
            <a:pPr marL="880110" lvl="1" indent="-514350"/>
            <a:r>
              <a:rPr lang="en-GB" sz="2800" b="1" dirty="0"/>
              <a:t>Value-oriented methods</a:t>
            </a:r>
          </a:p>
          <a:p>
            <a:pPr marL="1337310" lvl="2" indent="-514350"/>
            <a:r>
              <a:rPr lang="en-GB" sz="2400" dirty="0"/>
              <a:t>The price is crafted through the analysis of added value to customer.</a:t>
            </a:r>
            <a:endParaRPr lang="cs-CZ" sz="2400" dirty="0"/>
          </a:p>
        </p:txBody>
      </p:sp>
      <p:sp>
        <p:nvSpPr>
          <p:cNvPr id="3" name="Nadpis 2"/>
          <p:cNvSpPr>
            <a:spLocks noGrp="1"/>
          </p:cNvSpPr>
          <p:nvPr>
            <p:ph type="title"/>
          </p:nvPr>
        </p:nvSpPr>
        <p:spPr>
          <a:xfrm>
            <a:off x="1952596" y="0"/>
            <a:ext cx="8229600" cy="1143000"/>
          </a:xfrm>
        </p:spPr>
        <p:txBody>
          <a:bodyPr>
            <a:normAutofit/>
          </a:bodyPr>
          <a:lstStyle/>
          <a:p>
            <a:r>
              <a:rPr lang="en-GB" dirty="0"/>
              <a:t>How to create a prices</a:t>
            </a:r>
            <a:endParaRPr lang="cs-CZ" dirty="0"/>
          </a:p>
        </p:txBody>
      </p:sp>
    </p:spTree>
    <p:extLst>
      <p:ext uri="{BB962C8B-B14F-4D97-AF65-F5344CB8AC3E}">
        <p14:creationId xmlns:p14="http://schemas.microsoft.com/office/powerpoint/2010/main" val="2871097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500"/>
                                        <p:tgtEl>
                                          <p:spTgt spid="2">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fade">
                                      <p:cBhvr>
                                        <p:cTn id="24" dur="500"/>
                                        <p:tgtEl>
                                          <p:spTgt spid="2">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
                                            <p:txEl>
                                              <p:pRg st="7" end="7"/>
                                            </p:txEl>
                                          </p:spTgt>
                                        </p:tgtEl>
                                        <p:attrNameLst>
                                          <p:attrName>style.visibility</p:attrName>
                                        </p:attrNameLst>
                                      </p:cBhvr>
                                      <p:to>
                                        <p:strVal val="visible"/>
                                      </p:to>
                                    </p:set>
                                    <p:animEffect transition="in" filter="fade">
                                      <p:cBhvr>
                                        <p:cTn id="30" dur="500"/>
                                        <p:tgtEl>
                                          <p:spTgt spid="2">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animEffect transition="in" filter="fade">
                                      <p:cBhvr>
                                        <p:cTn id="35" dur="500"/>
                                        <p:tgtEl>
                                          <p:spTgt spid="2">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
                                            <p:txEl>
                                              <p:pRg st="9" end="9"/>
                                            </p:txEl>
                                          </p:spTgt>
                                        </p:tgtEl>
                                        <p:attrNameLst>
                                          <p:attrName>style.visibility</p:attrName>
                                        </p:attrNameLst>
                                      </p:cBhvr>
                                      <p:to>
                                        <p:strVal val="visible"/>
                                      </p:to>
                                    </p:set>
                                    <p:animEffect transition="in" filter="fade">
                                      <p:cBhvr>
                                        <p:cTn id="38"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Value-oriented</a:t>
            </a:r>
            <a:r>
              <a:rPr lang="cs-CZ" dirty="0"/>
              <a:t> </a:t>
            </a:r>
            <a:r>
              <a:rPr lang="cs-CZ" dirty="0" err="1"/>
              <a:t>pricing</a:t>
            </a:r>
            <a:endParaRPr lang="cs-CZ" dirty="0"/>
          </a:p>
        </p:txBody>
      </p:sp>
      <p:sp>
        <p:nvSpPr>
          <p:cNvPr id="6" name="Zástupný obsah 5">
            <a:extLst>
              <a:ext uri="{FF2B5EF4-FFF2-40B4-BE49-F238E27FC236}">
                <a16:creationId xmlns:a16="http://schemas.microsoft.com/office/drawing/2014/main" id="{F2213C50-B46D-2741-98D0-BFBB741AB363}"/>
              </a:ext>
            </a:extLst>
          </p:cNvPr>
          <p:cNvSpPr>
            <a:spLocks noGrp="1"/>
          </p:cNvSpPr>
          <p:nvPr>
            <p:ph idx="1"/>
          </p:nvPr>
        </p:nvSpPr>
        <p:spPr/>
        <p:txBody>
          <a:bodyPr/>
          <a:lstStyle/>
          <a:p>
            <a:endParaRPr lang="cs-CZ"/>
          </a:p>
        </p:txBody>
      </p:sp>
      <p:pic>
        <p:nvPicPr>
          <p:cNvPr id="7" name="Obrázek 6">
            <a:extLst>
              <a:ext uri="{FF2B5EF4-FFF2-40B4-BE49-F238E27FC236}">
                <a16:creationId xmlns:a16="http://schemas.microsoft.com/office/drawing/2014/main" id="{3D99A582-819E-9D41-9D3A-804016DF72DF}"/>
              </a:ext>
            </a:extLst>
          </p:cNvPr>
          <p:cNvPicPr>
            <a:picLocks noChangeAspect="1"/>
          </p:cNvPicPr>
          <p:nvPr/>
        </p:nvPicPr>
        <p:blipFill>
          <a:blip r:embed="rId3"/>
          <a:stretch>
            <a:fillRect/>
          </a:stretch>
        </p:blipFill>
        <p:spPr>
          <a:xfrm>
            <a:off x="6431280" y="2310919"/>
            <a:ext cx="4922520" cy="3380750"/>
          </a:xfrm>
          <a:prstGeom prst="rect">
            <a:avLst/>
          </a:prstGeom>
        </p:spPr>
      </p:pic>
      <p:pic>
        <p:nvPicPr>
          <p:cNvPr id="8" name="Obrázek 7">
            <a:extLst>
              <a:ext uri="{FF2B5EF4-FFF2-40B4-BE49-F238E27FC236}">
                <a16:creationId xmlns:a16="http://schemas.microsoft.com/office/drawing/2014/main" id="{C579121B-1C15-C44E-85E2-A562AEFA93B8}"/>
              </a:ext>
            </a:extLst>
          </p:cNvPr>
          <p:cNvPicPr>
            <a:picLocks noChangeAspect="1"/>
          </p:cNvPicPr>
          <p:nvPr/>
        </p:nvPicPr>
        <p:blipFill>
          <a:blip r:embed="rId4"/>
          <a:stretch>
            <a:fillRect/>
          </a:stretch>
        </p:blipFill>
        <p:spPr>
          <a:xfrm>
            <a:off x="1264920" y="1861897"/>
            <a:ext cx="3209096" cy="4278794"/>
          </a:xfrm>
          <a:prstGeom prst="rect">
            <a:avLst/>
          </a:prstGeom>
        </p:spPr>
      </p:pic>
    </p:spTree>
    <p:extLst>
      <p:ext uri="{BB962C8B-B14F-4D97-AF65-F5344CB8AC3E}">
        <p14:creationId xmlns:p14="http://schemas.microsoft.com/office/powerpoint/2010/main" val="446228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9208" y="1874169"/>
            <a:ext cx="11353800" cy="2725824"/>
          </a:xfrm>
        </p:spPr>
        <p:txBody>
          <a:bodyPr>
            <a:noAutofit/>
          </a:bodyPr>
          <a:lstStyle/>
          <a:p>
            <a:pPr marL="0" indent="0" algn="ctr">
              <a:buNone/>
            </a:pPr>
            <a:r>
              <a:rPr lang="cs-CZ" sz="5400" dirty="0"/>
              <a:t>Baseball </a:t>
            </a:r>
            <a:r>
              <a:rPr lang="cs-CZ" sz="5400" dirty="0" err="1"/>
              <a:t>bat</a:t>
            </a:r>
            <a:r>
              <a:rPr lang="cs-CZ" sz="5400" dirty="0"/>
              <a:t> and </a:t>
            </a:r>
            <a:r>
              <a:rPr lang="cs-CZ" sz="5400" dirty="0" err="1"/>
              <a:t>ball</a:t>
            </a:r>
            <a:r>
              <a:rPr lang="cs-CZ" sz="5400" dirty="0"/>
              <a:t> </a:t>
            </a:r>
            <a:r>
              <a:rPr lang="cs-CZ" sz="5400" dirty="0" err="1"/>
              <a:t>cost</a:t>
            </a:r>
            <a:r>
              <a:rPr lang="cs-CZ" sz="5400" dirty="0"/>
              <a:t> 11 €.</a:t>
            </a:r>
          </a:p>
          <a:p>
            <a:pPr marL="0" indent="0" algn="ctr">
              <a:buNone/>
            </a:pPr>
            <a:r>
              <a:rPr lang="cs-CZ" sz="5400" dirty="0" err="1"/>
              <a:t>Bat</a:t>
            </a:r>
            <a:r>
              <a:rPr lang="cs-CZ" sz="5400" dirty="0"/>
              <a:t> </a:t>
            </a:r>
            <a:r>
              <a:rPr lang="cs-CZ" sz="5400" dirty="0" err="1"/>
              <a:t>cost</a:t>
            </a:r>
            <a:r>
              <a:rPr lang="cs-CZ" sz="5400" dirty="0"/>
              <a:t> 10 € more </a:t>
            </a:r>
            <a:r>
              <a:rPr lang="cs-CZ" sz="5400" dirty="0" err="1"/>
              <a:t>than</a:t>
            </a:r>
            <a:r>
              <a:rPr lang="cs-CZ" sz="5400" dirty="0"/>
              <a:t> </a:t>
            </a:r>
            <a:r>
              <a:rPr lang="cs-CZ" sz="5400" dirty="0" err="1"/>
              <a:t>ball</a:t>
            </a:r>
            <a:r>
              <a:rPr lang="cs-CZ" sz="5400" dirty="0"/>
              <a:t>.</a:t>
            </a:r>
          </a:p>
          <a:p>
            <a:pPr marL="0" indent="0" algn="ctr">
              <a:buNone/>
            </a:pPr>
            <a:r>
              <a:rPr lang="cs-CZ" sz="5400" dirty="0" err="1"/>
              <a:t>How</a:t>
            </a:r>
            <a:r>
              <a:rPr lang="cs-CZ" sz="5400" dirty="0"/>
              <a:t> much </a:t>
            </a:r>
            <a:r>
              <a:rPr lang="cs-CZ" sz="5400" dirty="0" err="1"/>
              <a:t>the</a:t>
            </a:r>
            <a:r>
              <a:rPr lang="cs-CZ" sz="5400" dirty="0"/>
              <a:t> </a:t>
            </a:r>
            <a:r>
              <a:rPr lang="cs-CZ" sz="5400" dirty="0" err="1"/>
              <a:t>ball</a:t>
            </a:r>
            <a:r>
              <a:rPr lang="cs-CZ" sz="5400" dirty="0"/>
              <a:t> </a:t>
            </a:r>
            <a:r>
              <a:rPr lang="cs-CZ" sz="5400" dirty="0" err="1"/>
              <a:t>costs</a:t>
            </a:r>
            <a:r>
              <a:rPr lang="cs-CZ" sz="5400" dirty="0"/>
              <a:t>? </a:t>
            </a:r>
          </a:p>
          <a:p>
            <a:endParaRPr lang="cs-CZ" sz="3200" dirty="0"/>
          </a:p>
          <a:p>
            <a:endParaRPr lang="cs-CZ" sz="3200" dirty="0"/>
          </a:p>
        </p:txBody>
      </p:sp>
      <p:pic>
        <p:nvPicPr>
          <p:cNvPr id="1026" name="Picture 2" descr="Výsledek obrázku pro baseball bat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2328" y="254643"/>
            <a:ext cx="1380970" cy="13742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ýsledek obrázku pro baseball 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76302" y="401215"/>
            <a:ext cx="1081067" cy="1081067"/>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3972328" y="4991880"/>
            <a:ext cx="4512611" cy="8967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cs-CZ" sz="5400" dirty="0"/>
              <a:t>1 €?</a:t>
            </a:r>
            <a:endParaRPr lang="cs-CZ" sz="3200"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18654" y="4545709"/>
            <a:ext cx="2057648" cy="2057648"/>
          </a:xfrm>
          <a:prstGeom prst="rect">
            <a:avLst/>
          </a:prstGeom>
        </p:spPr>
      </p:pic>
      <p:sp>
        <p:nvSpPr>
          <p:cNvPr id="11" name="Content Placeholder 2"/>
          <p:cNvSpPr txBox="1">
            <a:spLocks/>
          </p:cNvSpPr>
          <p:nvPr/>
        </p:nvSpPr>
        <p:spPr>
          <a:xfrm>
            <a:off x="325120" y="4974880"/>
            <a:ext cx="4512611" cy="8967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cs-CZ" sz="5400" dirty="0"/>
              <a:t>1 + 11 = 12</a:t>
            </a:r>
            <a:endParaRPr lang="cs-CZ" sz="3200" dirty="0"/>
          </a:p>
        </p:txBody>
      </p:sp>
      <p:sp>
        <p:nvSpPr>
          <p:cNvPr id="12" name="Content Placeholder 2"/>
          <p:cNvSpPr txBox="1">
            <a:spLocks/>
          </p:cNvSpPr>
          <p:nvPr/>
        </p:nvSpPr>
        <p:spPr>
          <a:xfrm>
            <a:off x="7515447" y="4974879"/>
            <a:ext cx="4512611" cy="8967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cs-CZ" sz="5400" dirty="0"/>
              <a:t> 0,5 + 10,5 = 11</a:t>
            </a:r>
            <a:endParaRPr lang="cs-CZ" sz="3200" dirty="0"/>
          </a:p>
        </p:txBody>
      </p:sp>
    </p:spTree>
    <p:extLst>
      <p:ext uri="{BB962C8B-B14F-4D97-AF65-F5344CB8AC3E}">
        <p14:creationId xmlns:p14="http://schemas.microsoft.com/office/powerpoint/2010/main" val="3466337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Effect transition="in" filter="fade">
                                      <p:cBhvr>
                                        <p:cTn id="19" dur="500"/>
                                        <p:tgtEl>
                                          <p:spTgt spid="11">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2">
                                            <p:txEl>
                                              <p:pRg st="0" end="0"/>
                                            </p:txEl>
                                          </p:spTgt>
                                        </p:tgtEl>
                                        <p:attrNameLst>
                                          <p:attrName>style.visibility</p:attrName>
                                        </p:attrNameLst>
                                      </p:cBhvr>
                                      <p:to>
                                        <p:strVal val="visible"/>
                                      </p:to>
                                    </p:set>
                                    <p:animEffect transition="in" filter="fade">
                                      <p:cBhvr>
                                        <p:cTn id="24"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Value-oriented pricing</a:t>
            </a:r>
            <a:endParaRPr lang="cs-CZ" dirty="0"/>
          </a:p>
        </p:txBody>
      </p:sp>
      <p:sp>
        <p:nvSpPr>
          <p:cNvPr id="3" name="Zástupný symbol pro obsah 2"/>
          <p:cNvSpPr>
            <a:spLocks noGrp="1"/>
          </p:cNvSpPr>
          <p:nvPr>
            <p:ph idx="1"/>
          </p:nvPr>
        </p:nvSpPr>
        <p:spPr>
          <a:xfrm>
            <a:off x="838200" y="1690688"/>
            <a:ext cx="7467600" cy="4486275"/>
          </a:xfrm>
        </p:spPr>
        <p:txBody>
          <a:bodyPr>
            <a:normAutofit/>
          </a:bodyPr>
          <a:lstStyle/>
          <a:p>
            <a:r>
              <a:rPr lang="cs-CZ"/>
              <a:t>One day in the mining business costs</a:t>
            </a:r>
          </a:p>
          <a:p>
            <a:pPr lvl="1"/>
            <a:r>
              <a:rPr lang="cs-CZ" sz="2800"/>
              <a:t>100.000 $ </a:t>
            </a:r>
          </a:p>
          <a:p>
            <a:r>
              <a:rPr lang="cs-CZ"/>
              <a:t>One hour:</a:t>
            </a:r>
          </a:p>
          <a:p>
            <a:pPr lvl="1"/>
            <a:r>
              <a:rPr lang="cs-CZ" sz="2800"/>
              <a:t>4.160 $</a:t>
            </a:r>
          </a:p>
          <a:p>
            <a:r>
              <a:rPr lang="cs-CZ"/>
              <a:t>The price of the plug, which, thanks to its shape, saves one hour of work when drilling:</a:t>
            </a:r>
          </a:p>
          <a:p>
            <a:pPr lvl="1"/>
            <a:r>
              <a:rPr lang="cs-CZ" sz="2800"/>
              <a:t>3.000 $</a:t>
            </a:r>
          </a:p>
          <a:p>
            <a:r>
              <a:rPr lang="cs-CZ"/>
              <a:t>Manufacturing costs:</a:t>
            </a:r>
          </a:p>
          <a:p>
            <a:pPr lvl="1"/>
            <a:r>
              <a:rPr lang="cs-CZ" sz="2800"/>
              <a:t>500 $</a:t>
            </a:r>
            <a:endParaRPr lang="cs-CZ" sz="2800" dirty="0"/>
          </a:p>
        </p:txBody>
      </p:sp>
      <p:pic>
        <p:nvPicPr>
          <p:cNvPr id="4" name="Obrázek 3">
            <a:extLst>
              <a:ext uri="{FF2B5EF4-FFF2-40B4-BE49-F238E27FC236}">
                <a16:creationId xmlns:a16="http://schemas.microsoft.com/office/drawing/2014/main" id="{0E35007E-011A-5844-ADB6-5D269F505205}"/>
              </a:ext>
            </a:extLst>
          </p:cNvPr>
          <p:cNvPicPr>
            <a:picLocks noChangeAspect="1"/>
          </p:cNvPicPr>
          <p:nvPr/>
        </p:nvPicPr>
        <p:blipFill>
          <a:blip r:embed="rId3"/>
          <a:stretch>
            <a:fillRect/>
          </a:stretch>
        </p:blipFill>
        <p:spPr>
          <a:xfrm>
            <a:off x="8997315" y="2969029"/>
            <a:ext cx="1664970" cy="1664970"/>
          </a:xfrm>
          <a:prstGeom prst="rect">
            <a:avLst/>
          </a:prstGeom>
        </p:spPr>
      </p:pic>
      <p:pic>
        <p:nvPicPr>
          <p:cNvPr id="5" name="Obrázek 4">
            <a:extLst>
              <a:ext uri="{FF2B5EF4-FFF2-40B4-BE49-F238E27FC236}">
                <a16:creationId xmlns:a16="http://schemas.microsoft.com/office/drawing/2014/main" id="{854ABC95-0D52-CB45-838C-7DBCC78C8769}"/>
              </a:ext>
            </a:extLst>
          </p:cNvPr>
          <p:cNvPicPr>
            <a:picLocks noChangeAspect="1"/>
          </p:cNvPicPr>
          <p:nvPr/>
        </p:nvPicPr>
        <p:blipFill>
          <a:blip r:embed="rId4"/>
          <a:stretch>
            <a:fillRect/>
          </a:stretch>
        </p:blipFill>
        <p:spPr>
          <a:xfrm>
            <a:off x="10009909" y="206067"/>
            <a:ext cx="2061556" cy="1415861"/>
          </a:xfrm>
          <a:prstGeom prst="rect">
            <a:avLst/>
          </a:prstGeom>
        </p:spPr>
      </p:pic>
    </p:spTree>
    <p:extLst>
      <p:ext uri="{BB962C8B-B14F-4D97-AF65-F5344CB8AC3E}">
        <p14:creationId xmlns:p14="http://schemas.microsoft.com/office/powerpoint/2010/main" val="3109759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obsah 1"/>
          <p:cNvSpPr txBox="1">
            <a:spLocks/>
          </p:cNvSpPr>
          <p:nvPr/>
        </p:nvSpPr>
        <p:spPr>
          <a:xfrm>
            <a:off x="1881158" y="1071546"/>
            <a:ext cx="8229600" cy="3857652"/>
          </a:xfrm>
          <a:prstGeom prst="rect">
            <a:avLst/>
          </a:prstGeom>
        </p:spPr>
        <p:txBody>
          <a:bodyPr vert="horz">
            <a:normAutofit/>
          </a:bodyPr>
          <a:lstStyle/>
          <a:p>
            <a:pPr marL="365760" indent="-256032">
              <a:spcBef>
                <a:spcPts val="400"/>
              </a:spcBef>
              <a:buClr>
                <a:schemeClr val="accent1"/>
              </a:buClr>
              <a:buSzPct val="68000"/>
              <a:buFont typeface="Wingdings 3"/>
              <a:buChar char=""/>
              <a:defRPr/>
            </a:pPr>
            <a:r>
              <a:rPr lang="cs-CZ" sz="3200" dirty="0"/>
              <a:t>P</a:t>
            </a:r>
            <a:r>
              <a:rPr lang="en-GB" sz="3200" dirty="0" err="1"/>
              <a:t>enetration</a:t>
            </a:r>
            <a:r>
              <a:rPr lang="en-GB" sz="3200" dirty="0"/>
              <a:t> </a:t>
            </a:r>
            <a:r>
              <a:rPr lang="cs-CZ" sz="3200" dirty="0" err="1"/>
              <a:t>or</a:t>
            </a:r>
            <a:r>
              <a:rPr lang="cs-CZ" sz="3200" dirty="0"/>
              <a:t> go to market </a:t>
            </a:r>
            <a:r>
              <a:rPr lang="en-GB" sz="3200" dirty="0"/>
              <a:t>strategy.</a:t>
            </a:r>
          </a:p>
          <a:p>
            <a:pPr marL="365760" indent="-256032">
              <a:spcBef>
                <a:spcPts val="400"/>
              </a:spcBef>
              <a:buClr>
                <a:schemeClr val="accent1"/>
              </a:buClr>
              <a:buSzPct val="68000"/>
              <a:buFont typeface="Wingdings 3"/>
              <a:buChar char=""/>
              <a:defRPr/>
            </a:pPr>
            <a:r>
              <a:rPr lang="en-GB" sz="3200" dirty="0"/>
              <a:t>It is based on a very low price.</a:t>
            </a:r>
          </a:p>
          <a:p>
            <a:pPr marL="365760" indent="-256032">
              <a:spcBef>
                <a:spcPts val="400"/>
              </a:spcBef>
              <a:buClr>
                <a:schemeClr val="accent1"/>
              </a:buClr>
              <a:buSzPct val="68000"/>
              <a:buFont typeface="Wingdings 3"/>
              <a:buChar char=""/>
              <a:defRPr/>
            </a:pPr>
            <a:r>
              <a:rPr lang="en-GB" sz="3200" dirty="0"/>
              <a:t>Fast market penetration and </a:t>
            </a:r>
            <a:r>
              <a:rPr lang="cs-CZ" sz="3200" dirty="0"/>
              <a:t>market </a:t>
            </a:r>
            <a:r>
              <a:rPr lang="cs-CZ" sz="3200" dirty="0" err="1"/>
              <a:t>share</a:t>
            </a:r>
            <a:r>
              <a:rPr lang="cs-CZ" sz="3200" dirty="0"/>
              <a:t> </a:t>
            </a:r>
            <a:r>
              <a:rPr lang="en-GB" sz="3200" dirty="0"/>
              <a:t>control.</a:t>
            </a:r>
            <a:endParaRPr lang="cs-CZ" sz="2700" dirty="0"/>
          </a:p>
        </p:txBody>
      </p:sp>
      <p:sp>
        <p:nvSpPr>
          <p:cNvPr id="5" name="Nadpis 2"/>
          <p:cNvSpPr txBox="1">
            <a:spLocks/>
          </p:cNvSpPr>
          <p:nvPr/>
        </p:nvSpPr>
        <p:spPr>
          <a:xfrm>
            <a:off x="1881158" y="214290"/>
            <a:ext cx="8229600" cy="928694"/>
          </a:xfrm>
          <a:prstGeom prst="rect">
            <a:avLst/>
          </a:prstGeom>
        </p:spPr>
        <p:txBody>
          <a:bodyPr vert="horz" rtlCol="0" anchor="ctr">
            <a:normAutofit/>
            <a:scene3d>
              <a:camera prst="orthographicFront"/>
              <a:lightRig rig="soft" dir="t"/>
            </a:scene3d>
            <a:sp3d prstMaterial="softEdge">
              <a:bevelT w="25400" h="25400"/>
            </a:sp3d>
          </a:bodyPr>
          <a:lstStyle/>
          <a:p>
            <a:pPr>
              <a:spcBef>
                <a:spcPct val="0"/>
              </a:spcBef>
              <a:defRPr/>
            </a:pPr>
            <a:r>
              <a:rPr lang="cs-CZ" sz="4800" b="1" dirty="0" err="1">
                <a:latin typeface="+mj-lt"/>
                <a:ea typeface="+mj-ea"/>
                <a:cs typeface="+mj-cs"/>
              </a:rPr>
              <a:t>Price</a:t>
            </a:r>
            <a:r>
              <a:rPr lang="cs-CZ" sz="4800" b="1" dirty="0">
                <a:latin typeface="+mj-lt"/>
                <a:ea typeface="+mj-ea"/>
                <a:cs typeface="+mj-cs"/>
              </a:rPr>
              <a:t> </a:t>
            </a:r>
            <a:r>
              <a:rPr lang="cs-CZ" sz="4800" b="1" dirty="0" err="1">
                <a:latin typeface="+mj-lt"/>
                <a:ea typeface="+mj-ea"/>
                <a:cs typeface="+mj-cs"/>
              </a:rPr>
              <a:t>penetration</a:t>
            </a:r>
            <a:r>
              <a:rPr lang="cs-CZ" sz="4800" b="1" dirty="0">
                <a:latin typeface="+mj-lt"/>
                <a:ea typeface="+mj-ea"/>
                <a:cs typeface="+mj-cs"/>
              </a:rPr>
              <a:t> </a:t>
            </a:r>
            <a:r>
              <a:rPr lang="cs-CZ" sz="4800" b="1" dirty="0" err="1">
                <a:latin typeface="+mj-lt"/>
                <a:ea typeface="+mj-ea"/>
                <a:cs typeface="+mj-cs"/>
              </a:rPr>
              <a:t>strategy</a:t>
            </a:r>
            <a:r>
              <a:rPr lang="cs-CZ" sz="4100" b="1" dirty="0">
                <a:solidFill>
                  <a:schemeClr val="tx2"/>
                </a:solidFill>
                <a:effectLst>
                  <a:outerShdw blurRad="31750" dist="25400" dir="5400000" algn="tl" rotWithShape="0">
                    <a:srgbClr val="000000">
                      <a:alpha val="25000"/>
                    </a:srgbClr>
                  </a:outerShdw>
                </a:effectLst>
                <a:latin typeface="+mj-lt"/>
                <a:ea typeface="+mj-ea"/>
                <a:cs typeface="+mj-cs"/>
              </a:rPr>
              <a:t>	</a:t>
            </a:r>
          </a:p>
        </p:txBody>
      </p:sp>
      <p:pic>
        <p:nvPicPr>
          <p:cNvPr id="2052" name="Picture 4" descr="Výsledek obrázku pro price tag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7998" y="3078797"/>
            <a:ext cx="3810000" cy="324802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Výsledek obrázku pro bluray 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8774157">
            <a:off x="4924498" y="4699181"/>
            <a:ext cx="1608278" cy="862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34579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512956" y="1825625"/>
            <a:ext cx="10840844" cy="4351338"/>
          </a:xfrm>
        </p:spPr>
        <p:txBody>
          <a:bodyPr>
            <a:normAutofit/>
          </a:bodyPr>
          <a:lstStyle/>
          <a:p>
            <a:r>
              <a:rPr lang="en-GB" b="1" dirty="0"/>
              <a:t>In a short period.</a:t>
            </a:r>
          </a:p>
          <a:p>
            <a:pPr lvl="1"/>
            <a:r>
              <a:rPr lang="en-GB" dirty="0"/>
              <a:t>High price on a fairly small market.</a:t>
            </a:r>
          </a:p>
          <a:p>
            <a:pPr lvl="1"/>
            <a:r>
              <a:rPr lang="en-GB" dirty="0"/>
              <a:t>New customers adapt to the price.</a:t>
            </a:r>
          </a:p>
          <a:p>
            <a:r>
              <a:rPr lang="en-GB" b="1" dirty="0"/>
              <a:t>In a long period.</a:t>
            </a:r>
          </a:p>
          <a:p>
            <a:pPr lvl="1"/>
            <a:r>
              <a:rPr lang="en-GB" dirty="0"/>
              <a:t>High profits are likely to attract competition.</a:t>
            </a:r>
          </a:p>
          <a:p>
            <a:pPr lvl="1"/>
            <a:r>
              <a:rPr lang="en-GB" dirty="0"/>
              <a:t>The price cut will keep sales at the desired values.</a:t>
            </a:r>
          </a:p>
          <a:p>
            <a:pPr lvl="1"/>
            <a:r>
              <a:rPr lang="en-GB" dirty="0"/>
              <a:t>Branded and fashionable goods, technological novelties (gaming consoles, tablets, smartphones).</a:t>
            </a:r>
            <a:endParaRPr lang="cs-CZ" dirty="0"/>
          </a:p>
        </p:txBody>
      </p:sp>
      <p:sp>
        <p:nvSpPr>
          <p:cNvPr id="3" name="Nadpis 2"/>
          <p:cNvSpPr>
            <a:spLocks noGrp="1"/>
          </p:cNvSpPr>
          <p:nvPr>
            <p:ph type="title"/>
          </p:nvPr>
        </p:nvSpPr>
        <p:spPr/>
        <p:txBody>
          <a:bodyPr>
            <a:normAutofit/>
          </a:bodyPr>
          <a:lstStyle/>
          <a:p>
            <a:r>
              <a:rPr lang="cs-CZ" dirty="0" err="1"/>
              <a:t>Skimming</a:t>
            </a:r>
            <a:r>
              <a:rPr lang="cs-CZ" dirty="0"/>
              <a:t> </a:t>
            </a:r>
            <a:r>
              <a:rPr lang="cs-CZ" dirty="0" err="1"/>
              <a:t>strategy</a:t>
            </a:r>
            <a:endParaRPr lang="cs-CZ" dirty="0"/>
          </a:p>
        </p:txBody>
      </p:sp>
      <p:pic>
        <p:nvPicPr>
          <p:cNvPr id="4098" name="Picture 2" descr="Výsledek obrázku pro playstation 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62975" y="983544"/>
            <a:ext cx="2521585" cy="2408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8000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normAutofit/>
          </a:bodyPr>
          <a:lstStyle/>
          <a:p>
            <a:r>
              <a:rPr lang="cs-CZ" dirty="0" err="1"/>
              <a:t>Skimming</a:t>
            </a:r>
            <a:r>
              <a:rPr lang="cs-CZ" dirty="0"/>
              <a:t> </a:t>
            </a:r>
            <a:r>
              <a:rPr lang="cs-CZ" dirty="0" err="1"/>
              <a:t>strategy</a:t>
            </a:r>
            <a:endParaRPr lang="cs-CZ" dirty="0"/>
          </a:p>
        </p:txBody>
      </p:sp>
      <p:pic>
        <p:nvPicPr>
          <p:cNvPr id="4098" name="Picture 2" descr="Výsledek obrázku pro playstation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96556" y="983544"/>
            <a:ext cx="1388004" cy="132556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DC851C26-D6E7-D3BB-E1B1-433DF6205E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9461" y="1542956"/>
            <a:ext cx="7315835" cy="4901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7986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701040" y="1481330"/>
            <a:ext cx="10810240" cy="4305125"/>
          </a:xfrm>
        </p:spPr>
        <p:txBody>
          <a:bodyPr>
            <a:noAutofit/>
          </a:bodyPr>
          <a:lstStyle/>
          <a:p>
            <a:r>
              <a:rPr lang="en-GB" sz="3600" dirty="0"/>
              <a:t>High price throughout the product life cycle.</a:t>
            </a:r>
          </a:p>
          <a:p>
            <a:r>
              <a:rPr lang="cs-CZ" sz="3600" dirty="0" err="1"/>
              <a:t>Decreasing</a:t>
            </a:r>
            <a:r>
              <a:rPr lang="cs-CZ" sz="3600" dirty="0"/>
              <a:t> </a:t>
            </a:r>
            <a:r>
              <a:rPr lang="cs-CZ" sz="3600" dirty="0" err="1"/>
              <a:t>the</a:t>
            </a:r>
            <a:r>
              <a:rPr lang="cs-CZ" sz="3600" dirty="0"/>
              <a:t> </a:t>
            </a:r>
            <a:r>
              <a:rPr lang="cs-CZ" sz="3600" dirty="0" err="1"/>
              <a:t>price</a:t>
            </a:r>
            <a:r>
              <a:rPr lang="en-GB" sz="3600" dirty="0"/>
              <a:t> would be perceived by customers as a loss of prestige.</a:t>
            </a:r>
          </a:p>
          <a:p>
            <a:r>
              <a:rPr lang="en-GB" sz="3600" dirty="0"/>
              <a:t>Luxury brands (fashion, cars, </a:t>
            </a:r>
            <a:r>
              <a:rPr lang="en-GB" sz="3600" dirty="0" err="1"/>
              <a:t>jewelry</a:t>
            </a:r>
            <a:r>
              <a:rPr lang="en-GB" sz="3600" dirty="0"/>
              <a:t>, watches).</a:t>
            </a:r>
          </a:p>
          <a:p>
            <a:r>
              <a:rPr lang="en-GB" sz="3600" dirty="0" err="1"/>
              <a:t>Premi</a:t>
            </a:r>
            <a:r>
              <a:rPr lang="cs-CZ" sz="3600" dirty="0"/>
              <a:t>um</a:t>
            </a:r>
            <a:r>
              <a:rPr lang="en-GB" sz="3600" dirty="0"/>
              <a:t> price assumptions:</a:t>
            </a:r>
          </a:p>
          <a:p>
            <a:pPr lvl="1"/>
            <a:r>
              <a:rPr lang="en-GB" sz="2800" dirty="0"/>
              <a:t>The customer believes the goods are good quality.</a:t>
            </a:r>
          </a:p>
          <a:p>
            <a:pPr lvl="1"/>
            <a:r>
              <a:rPr lang="en-GB" sz="2800" dirty="0"/>
              <a:t>The product will allow it to reflect the social status of luxury.</a:t>
            </a:r>
          </a:p>
          <a:p>
            <a:pPr lvl="1"/>
            <a:r>
              <a:rPr lang="en-GB" sz="2800" dirty="0"/>
              <a:t>The cost of product failure is too high.</a:t>
            </a:r>
            <a:endParaRPr lang="cs-CZ" sz="2800" dirty="0"/>
          </a:p>
        </p:txBody>
      </p:sp>
      <p:sp>
        <p:nvSpPr>
          <p:cNvPr id="3" name="Nadpis 2"/>
          <p:cNvSpPr>
            <a:spLocks noGrp="1"/>
          </p:cNvSpPr>
          <p:nvPr>
            <p:ph type="title"/>
          </p:nvPr>
        </p:nvSpPr>
        <p:spPr/>
        <p:txBody>
          <a:bodyPr>
            <a:normAutofit/>
          </a:bodyPr>
          <a:lstStyle/>
          <a:p>
            <a:r>
              <a:rPr lang="cs-CZ" sz="3600" dirty="0"/>
              <a:t>Premium </a:t>
            </a:r>
            <a:r>
              <a:rPr lang="cs-CZ" sz="3600" dirty="0" err="1"/>
              <a:t>pricing</a:t>
            </a:r>
            <a:endParaRPr lang="cs-CZ" sz="3600" dirty="0"/>
          </a:p>
        </p:txBody>
      </p:sp>
      <p:pic>
        <p:nvPicPr>
          <p:cNvPr id="3074" name="Picture 2" descr="Výsledek obrázku pro rolls royce 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35015" y="365125"/>
            <a:ext cx="2060745" cy="129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402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a:bodyPr>
          <a:lstStyle/>
          <a:p>
            <a:r>
              <a:rPr lang="en-GB" dirty="0"/>
              <a:t>They are a strategy of high prices.</a:t>
            </a:r>
          </a:p>
          <a:p>
            <a:r>
              <a:rPr lang="en-GB" dirty="0"/>
              <a:t>The use of a high price carries certain assumptions:</a:t>
            </a:r>
          </a:p>
          <a:p>
            <a:pPr lvl="1"/>
            <a:r>
              <a:rPr lang="en-GB" dirty="0"/>
              <a:t>The product is unique, patent-protected</a:t>
            </a:r>
          </a:p>
          <a:p>
            <a:pPr lvl="1"/>
            <a:r>
              <a:rPr lang="en-GB" dirty="0"/>
              <a:t>Production is difficult</a:t>
            </a:r>
          </a:p>
          <a:p>
            <a:pPr lvl="1"/>
            <a:r>
              <a:rPr lang="en-GB" dirty="0"/>
              <a:t>The high price does re</a:t>
            </a:r>
            <a:r>
              <a:rPr lang="cs-CZ" dirty="0" err="1"/>
              <a:t>pels</a:t>
            </a:r>
            <a:r>
              <a:rPr lang="en-GB" dirty="0"/>
              <a:t> certain customer segments</a:t>
            </a:r>
          </a:p>
          <a:p>
            <a:pPr lvl="1"/>
            <a:r>
              <a:rPr lang="en-GB" dirty="0"/>
              <a:t>The market is too small to attract competition</a:t>
            </a:r>
          </a:p>
          <a:p>
            <a:pPr lvl="1"/>
            <a:r>
              <a:rPr lang="en-GB" dirty="0"/>
              <a:t>The product requires highly qualified staff</a:t>
            </a:r>
            <a:endParaRPr lang="cs-CZ" dirty="0"/>
          </a:p>
        </p:txBody>
      </p:sp>
      <p:sp>
        <p:nvSpPr>
          <p:cNvPr id="3" name="Nadpis 2"/>
          <p:cNvSpPr>
            <a:spLocks noGrp="1"/>
          </p:cNvSpPr>
          <p:nvPr>
            <p:ph type="title"/>
          </p:nvPr>
        </p:nvSpPr>
        <p:spPr/>
        <p:txBody>
          <a:bodyPr/>
          <a:lstStyle/>
          <a:p>
            <a:r>
              <a:rPr lang="cs-CZ" dirty="0" err="1"/>
              <a:t>Skimming</a:t>
            </a:r>
            <a:r>
              <a:rPr lang="cs-CZ" dirty="0"/>
              <a:t> and </a:t>
            </a:r>
            <a:r>
              <a:rPr lang="cs-CZ" dirty="0" err="1"/>
              <a:t>premium</a:t>
            </a:r>
            <a:r>
              <a:rPr lang="cs-CZ" dirty="0"/>
              <a:t> </a:t>
            </a:r>
            <a:r>
              <a:rPr lang="cs-CZ" dirty="0" err="1"/>
              <a:t>pricing</a:t>
            </a:r>
            <a:endParaRPr lang="cs-CZ" dirty="0"/>
          </a:p>
        </p:txBody>
      </p:sp>
    </p:spTree>
    <p:extLst>
      <p:ext uri="{BB962C8B-B14F-4D97-AF65-F5344CB8AC3E}">
        <p14:creationId xmlns:p14="http://schemas.microsoft.com/office/powerpoint/2010/main" val="1129278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838200" y="1594854"/>
            <a:ext cx="10515600" cy="4593260"/>
          </a:xfrm>
        </p:spPr>
        <p:txBody>
          <a:bodyPr>
            <a:noAutofit/>
          </a:bodyPr>
          <a:lstStyle/>
          <a:p>
            <a:r>
              <a:rPr lang="en-GB" dirty="0"/>
              <a:t>Consumers perceive mostly the first digit of the price and how many numbers it </a:t>
            </a:r>
            <a:r>
              <a:rPr lang="cs-CZ" dirty="0"/>
              <a:t>ha</a:t>
            </a:r>
            <a:r>
              <a:rPr lang="en-GB" dirty="0"/>
              <a:t>s. They do not care much about halter items. The meaning of the penny (cent) parts of the price increases with the strength of the currency.</a:t>
            </a:r>
          </a:p>
          <a:p>
            <a:r>
              <a:rPr lang="en-GB" dirty="0"/>
              <a:t>This effect is magnified by the price tags where these items are printed in smaller font (3.</a:t>
            </a:r>
            <a:r>
              <a:rPr lang="en-GB" baseline="30000" dirty="0"/>
              <a:t>98</a:t>
            </a:r>
            <a:r>
              <a:rPr lang="en-GB" dirty="0"/>
              <a:t> €).</a:t>
            </a:r>
          </a:p>
          <a:p>
            <a:r>
              <a:rPr lang="en-GB" dirty="0"/>
              <a:t>Prices down to the last cents indicate to the consumer that the goods are sold at the lowest possible price.</a:t>
            </a:r>
          </a:p>
          <a:p>
            <a:r>
              <a:rPr lang="en-GB" dirty="0"/>
              <a:t>The importance of setting the right price increases with the development of Internet servers to compare goods (Heureka.cz, Zbozi.cz).</a:t>
            </a:r>
            <a:endParaRPr lang="cs-CZ" dirty="0"/>
          </a:p>
        </p:txBody>
      </p:sp>
      <p:sp>
        <p:nvSpPr>
          <p:cNvPr id="3" name="Nadpis 2"/>
          <p:cNvSpPr>
            <a:spLocks noGrp="1"/>
          </p:cNvSpPr>
          <p:nvPr>
            <p:ph type="title"/>
          </p:nvPr>
        </p:nvSpPr>
        <p:spPr/>
        <p:txBody>
          <a:bodyPr/>
          <a:lstStyle/>
          <a:p>
            <a:r>
              <a:rPr lang="en-GB" b="1" dirty="0"/>
              <a:t>Psychological price </a:t>
            </a:r>
            <a:r>
              <a:rPr lang="cs-CZ" b="1" dirty="0" err="1"/>
              <a:t>development</a:t>
            </a:r>
            <a:endParaRPr lang="cs-CZ" b="1" dirty="0"/>
          </a:p>
        </p:txBody>
      </p:sp>
    </p:spTree>
    <p:extLst>
      <p:ext uri="{BB962C8B-B14F-4D97-AF65-F5344CB8AC3E}">
        <p14:creationId xmlns:p14="http://schemas.microsoft.com/office/powerpoint/2010/main" val="2094724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92500" lnSpcReduction="10000"/>
          </a:bodyPr>
          <a:lstStyle/>
          <a:p>
            <a:pPr marL="0" indent="0" algn="ctr">
              <a:buNone/>
            </a:pPr>
            <a:r>
              <a:rPr lang="en-GB" sz="4400" dirty="0"/>
              <a:t>Price tactics</a:t>
            </a:r>
            <a:endParaRPr lang="cs-CZ" sz="4400" dirty="0"/>
          </a:p>
          <a:p>
            <a:r>
              <a:rPr lang="en-GB" sz="4400" dirty="0"/>
              <a:t>Using 1.99 instead of 2</a:t>
            </a:r>
          </a:p>
          <a:p>
            <a:r>
              <a:rPr lang="en-GB" sz="4400" dirty="0"/>
              <a:t>All for XX, -</a:t>
            </a:r>
          </a:p>
          <a:p>
            <a:r>
              <a:rPr lang="en-GB" sz="4400" dirty="0"/>
              <a:t>Monthly </a:t>
            </a:r>
            <a:r>
              <a:rPr lang="cs-CZ" sz="4400" dirty="0" err="1"/>
              <a:t>payments</a:t>
            </a:r>
            <a:r>
              <a:rPr lang="en-GB" sz="4400" dirty="0"/>
              <a:t> instead of the total price</a:t>
            </a:r>
          </a:p>
          <a:p>
            <a:r>
              <a:rPr lang="en-GB" sz="4400" dirty="0"/>
              <a:t>Free </a:t>
            </a:r>
            <a:r>
              <a:rPr lang="cs-CZ" sz="4400" dirty="0" err="1"/>
              <a:t>stuff</a:t>
            </a:r>
            <a:r>
              <a:rPr lang="cs-CZ" sz="4400" dirty="0"/>
              <a:t> (</a:t>
            </a:r>
            <a:r>
              <a:rPr lang="en-GB" sz="4400" dirty="0"/>
              <a:t>X + 1 action</a:t>
            </a:r>
            <a:r>
              <a:rPr lang="cs-CZ" sz="4400" dirty="0"/>
              <a:t>)</a:t>
            </a:r>
            <a:endParaRPr lang="en-GB" sz="4400" dirty="0"/>
          </a:p>
          <a:p>
            <a:r>
              <a:rPr lang="en-GB" sz="4400" dirty="0"/>
              <a:t>Deploying high prizes and subsequent "drastic" DISCOUNT</a:t>
            </a:r>
            <a:endParaRPr lang="cs-CZ" dirty="0"/>
          </a:p>
        </p:txBody>
      </p:sp>
      <p:sp>
        <p:nvSpPr>
          <p:cNvPr id="3" name="Nadpis 2"/>
          <p:cNvSpPr>
            <a:spLocks noGrp="1"/>
          </p:cNvSpPr>
          <p:nvPr>
            <p:ph type="title"/>
          </p:nvPr>
        </p:nvSpPr>
        <p:spPr/>
        <p:txBody>
          <a:bodyPr/>
          <a:lstStyle/>
          <a:p>
            <a:r>
              <a:rPr lang="en-GB" b="1" dirty="0"/>
              <a:t>Psychological price </a:t>
            </a:r>
            <a:r>
              <a:rPr lang="cs-CZ" b="1" dirty="0" err="1"/>
              <a:t>development</a:t>
            </a:r>
            <a:endParaRPr lang="cs-CZ" dirty="0"/>
          </a:p>
        </p:txBody>
      </p:sp>
    </p:spTree>
    <p:extLst>
      <p:ext uri="{BB962C8B-B14F-4D97-AF65-F5344CB8AC3E}">
        <p14:creationId xmlns:p14="http://schemas.microsoft.com/office/powerpoint/2010/main" val="706853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4683791"/>
            <a:ext cx="9144000" cy="1050566"/>
          </a:xfrm>
        </p:spPr>
        <p:txBody>
          <a:bodyPr>
            <a:normAutofit/>
          </a:bodyPr>
          <a:lstStyle/>
          <a:p>
            <a:r>
              <a:rPr lang="cs-CZ"/>
              <a:t>Thank you</a:t>
            </a:r>
            <a:endParaRPr lang="en-US" sz="40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62080" y="805109"/>
            <a:ext cx="3267839" cy="2549567"/>
          </a:xfrm>
          <a:prstGeom prst="rect">
            <a:avLst/>
          </a:prstGeom>
        </p:spPr>
      </p:pic>
    </p:spTree>
    <p:extLst>
      <p:ext uri="{BB962C8B-B14F-4D97-AF65-F5344CB8AC3E}">
        <p14:creationId xmlns:p14="http://schemas.microsoft.com/office/powerpoint/2010/main" val="3159023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Relativity </a:t>
            </a:r>
            <a:r>
              <a:rPr lang="cs-CZ" dirty="0" err="1"/>
              <a:t>principle</a:t>
            </a:r>
            <a:endParaRPr lang="en-US" dirty="0"/>
          </a:p>
        </p:txBody>
      </p:sp>
      <p:sp>
        <p:nvSpPr>
          <p:cNvPr id="3" name="Zástupný symbol pro obsah 2"/>
          <p:cNvSpPr>
            <a:spLocks noGrp="1"/>
          </p:cNvSpPr>
          <p:nvPr>
            <p:ph idx="1"/>
          </p:nvPr>
        </p:nvSpPr>
        <p:spPr/>
        <p:txBody>
          <a:bodyPr/>
          <a:lstStyle/>
          <a:p>
            <a:endParaRPr lang="en-US" dirty="0"/>
          </a:p>
        </p:txBody>
      </p:sp>
      <p:pic>
        <p:nvPicPr>
          <p:cNvPr id="1026" name="Picture 2" descr="Související obráze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8449" y="1323602"/>
            <a:ext cx="9260030" cy="5355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9137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n-US"/>
          </a:p>
        </p:txBody>
      </p:sp>
      <p:sp>
        <p:nvSpPr>
          <p:cNvPr id="3" name="Zástupný symbol pro obsah 2"/>
          <p:cNvSpPr>
            <a:spLocks noGrp="1"/>
          </p:cNvSpPr>
          <p:nvPr>
            <p:ph idx="1"/>
          </p:nvPr>
        </p:nvSpPr>
        <p:spPr/>
        <p:txBody>
          <a:bodyPr/>
          <a:lstStyle/>
          <a:p>
            <a:endParaRPr lang="en-US"/>
          </a:p>
        </p:txBody>
      </p:sp>
      <p:pic>
        <p:nvPicPr>
          <p:cNvPr id="2050" name="Picture 2" descr="Výsledek obrázku pro behavioral economics economist subscrip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802" y="801695"/>
            <a:ext cx="11436736" cy="5375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5327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The</a:t>
            </a:r>
            <a:r>
              <a:rPr lang="cs-CZ" dirty="0"/>
              <a:t> </a:t>
            </a:r>
            <a:r>
              <a:rPr lang="cs-CZ" dirty="0" err="1"/>
              <a:t>Economist</a:t>
            </a:r>
            <a:r>
              <a:rPr lang="cs-CZ" dirty="0"/>
              <a:t> </a:t>
            </a:r>
            <a:r>
              <a:rPr lang="cs-CZ" dirty="0" err="1"/>
              <a:t>Subscription</a:t>
            </a:r>
            <a:r>
              <a:rPr lang="cs-CZ" dirty="0"/>
              <a:t> </a:t>
            </a:r>
            <a:r>
              <a:rPr lang="cs-CZ" dirty="0" err="1"/>
              <a:t>problem</a:t>
            </a:r>
            <a:endParaRPr lang="en-US" dirty="0"/>
          </a:p>
        </p:txBody>
      </p:sp>
      <p:sp>
        <p:nvSpPr>
          <p:cNvPr id="3" name="Zástupný symbol pro obsah 2"/>
          <p:cNvSpPr>
            <a:spLocks noGrp="1"/>
          </p:cNvSpPr>
          <p:nvPr>
            <p:ph idx="1"/>
          </p:nvPr>
        </p:nvSpPr>
        <p:spPr/>
        <p:txBody>
          <a:bodyPr/>
          <a:lstStyle/>
          <a:p>
            <a:r>
              <a:rPr lang="en-GB" dirty="0"/>
              <a:t>Of the original high interest in the $ 125 (84%) printed and online subscription, the only version of interest-only version dropped to just 32%.</a:t>
            </a:r>
          </a:p>
          <a:p>
            <a:r>
              <a:rPr lang="en-GB" dirty="0"/>
              <a:t>An anchor in the form of unnecessary options in the middle affected the overall perception of the offer.</a:t>
            </a:r>
          </a:p>
          <a:p>
            <a:r>
              <a:rPr lang="en-GB" dirty="0"/>
              <a:t>An attractive third option (online + print) not only compared to the other (printed version only), but also with the first variation of online subscription.</a:t>
            </a:r>
            <a:endParaRPr lang="cs-CZ" dirty="0"/>
          </a:p>
        </p:txBody>
      </p:sp>
    </p:spTree>
    <p:extLst>
      <p:ext uri="{BB962C8B-B14F-4D97-AF65-F5344CB8AC3E}">
        <p14:creationId xmlns:p14="http://schemas.microsoft.com/office/powerpoint/2010/main" val="442183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err="1"/>
              <a:t>Where</a:t>
            </a:r>
            <a:r>
              <a:rPr lang="cs-CZ" dirty="0"/>
              <a:t> do </a:t>
            </a:r>
            <a:r>
              <a:rPr lang="cs-CZ" dirty="0" err="1"/>
              <a:t>you</a:t>
            </a:r>
            <a:r>
              <a:rPr lang="cs-CZ" dirty="0"/>
              <a:t> </a:t>
            </a:r>
            <a:r>
              <a:rPr lang="cs-CZ" dirty="0" err="1"/>
              <a:t>want</a:t>
            </a:r>
            <a:r>
              <a:rPr lang="cs-CZ" dirty="0"/>
              <a:t> to </a:t>
            </a:r>
            <a:r>
              <a:rPr lang="cs-CZ" dirty="0" err="1"/>
              <a:t>travel</a:t>
            </a:r>
            <a:r>
              <a:rPr lang="cs-CZ" dirty="0"/>
              <a:t>?</a:t>
            </a:r>
            <a:endParaRPr lang="en-US" dirty="0"/>
          </a:p>
        </p:txBody>
      </p:sp>
      <p:sp>
        <p:nvSpPr>
          <p:cNvPr id="3" name="Zástupný symbol pro obsah 2"/>
          <p:cNvSpPr>
            <a:spLocks noGrp="1"/>
          </p:cNvSpPr>
          <p:nvPr>
            <p:ph idx="1"/>
          </p:nvPr>
        </p:nvSpPr>
        <p:spPr/>
        <p:txBody>
          <a:bodyPr/>
          <a:lstStyle/>
          <a:p>
            <a:endParaRPr lang="en-US" dirty="0"/>
          </a:p>
        </p:txBody>
      </p:sp>
      <p:pic>
        <p:nvPicPr>
          <p:cNvPr id="1026" name="Picture 2" descr="Výsledek obrázku pro par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479" y="2260523"/>
            <a:ext cx="5138853" cy="321028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SouvisejÃ­cÃ­ obrÃ¡ze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2571" y="2260521"/>
            <a:ext cx="5380371" cy="3210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2018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Paris </a:t>
            </a:r>
            <a:r>
              <a:rPr lang="cs-CZ" dirty="0" err="1"/>
              <a:t>or</a:t>
            </a:r>
            <a:r>
              <a:rPr lang="cs-CZ" dirty="0"/>
              <a:t> Barcelona?</a:t>
            </a:r>
            <a:endParaRPr lang="en-US" dirty="0"/>
          </a:p>
        </p:txBody>
      </p:sp>
      <p:sp>
        <p:nvSpPr>
          <p:cNvPr id="3" name="Zástupný symbol pro obsah 2"/>
          <p:cNvSpPr>
            <a:spLocks noGrp="1"/>
          </p:cNvSpPr>
          <p:nvPr>
            <p:ph idx="1"/>
          </p:nvPr>
        </p:nvSpPr>
        <p:spPr>
          <a:xfrm>
            <a:off x="838200" y="1592826"/>
            <a:ext cx="10515600" cy="5053779"/>
          </a:xfrm>
        </p:spPr>
        <p:txBody>
          <a:bodyPr>
            <a:normAutofit/>
          </a:bodyPr>
          <a:lstStyle/>
          <a:p>
            <a:r>
              <a:rPr lang="cs-CZ" dirty="0" err="1"/>
              <a:t>Your</a:t>
            </a:r>
            <a:r>
              <a:rPr lang="cs-CZ" dirty="0"/>
              <a:t> </a:t>
            </a:r>
            <a:r>
              <a:rPr lang="cs-CZ" dirty="0" err="1"/>
              <a:t>choice</a:t>
            </a:r>
            <a:endParaRPr lang="cs-CZ" dirty="0"/>
          </a:p>
          <a:p>
            <a:pPr marL="514350" indent="-514350">
              <a:buFont typeface="+mj-lt"/>
              <a:buAutoNum type="arabicPeriod"/>
            </a:pPr>
            <a:r>
              <a:rPr lang="en-GB" dirty="0"/>
              <a:t>Trip to </a:t>
            </a:r>
            <a:r>
              <a:rPr lang="cs-CZ" dirty="0"/>
              <a:t>Barcelona</a:t>
            </a:r>
            <a:r>
              <a:rPr lang="en-GB" dirty="0"/>
              <a:t> All-inclusive, free </a:t>
            </a:r>
            <a:r>
              <a:rPr lang="cs-CZ" dirty="0" err="1"/>
              <a:t>transportation</a:t>
            </a:r>
            <a:r>
              <a:rPr lang="en-GB" dirty="0"/>
              <a:t>, you have to pay for </a:t>
            </a:r>
            <a:r>
              <a:rPr lang="cs-CZ" dirty="0" err="1"/>
              <a:t>your</a:t>
            </a:r>
            <a:r>
              <a:rPr lang="cs-CZ" dirty="0"/>
              <a:t> </a:t>
            </a:r>
            <a:r>
              <a:rPr lang="cs-CZ" dirty="0" err="1"/>
              <a:t>morning</a:t>
            </a:r>
            <a:r>
              <a:rPr lang="cs-CZ" dirty="0"/>
              <a:t> </a:t>
            </a:r>
            <a:r>
              <a:rPr lang="en-GB" dirty="0"/>
              <a:t>coffee</a:t>
            </a:r>
            <a:r>
              <a:rPr lang="cs-CZ" dirty="0"/>
              <a:t>,</a:t>
            </a:r>
          </a:p>
          <a:p>
            <a:pPr marL="514350" indent="-514350">
              <a:buFont typeface="+mj-lt"/>
              <a:buAutoNum type="arabicPeriod"/>
            </a:pPr>
            <a:r>
              <a:rPr lang="en-GB" dirty="0"/>
              <a:t>Trip to </a:t>
            </a:r>
            <a:r>
              <a:rPr lang="cs-CZ" dirty="0"/>
              <a:t>Barcelona </a:t>
            </a:r>
            <a:r>
              <a:rPr lang="en-GB" dirty="0"/>
              <a:t>All-inclusive, free </a:t>
            </a:r>
            <a:r>
              <a:rPr lang="cs-CZ" dirty="0" err="1"/>
              <a:t>transportation</a:t>
            </a:r>
            <a:r>
              <a:rPr lang="en-GB" dirty="0"/>
              <a:t>, </a:t>
            </a:r>
            <a:endParaRPr lang="cs-CZ" dirty="0"/>
          </a:p>
          <a:p>
            <a:pPr marL="514350" indent="-514350">
              <a:buFont typeface="+mj-lt"/>
              <a:buAutoNum type="arabicPeriod"/>
            </a:pPr>
            <a:r>
              <a:rPr lang="en-GB" dirty="0"/>
              <a:t>Trip to </a:t>
            </a:r>
            <a:r>
              <a:rPr lang="cs-CZ" dirty="0"/>
              <a:t>Paris </a:t>
            </a:r>
            <a:r>
              <a:rPr lang="en-GB" dirty="0"/>
              <a:t>All-inclusive, free </a:t>
            </a:r>
            <a:r>
              <a:rPr lang="cs-CZ" dirty="0" err="1"/>
              <a:t>transportation</a:t>
            </a:r>
            <a:r>
              <a:rPr lang="en-GB" dirty="0"/>
              <a:t>, </a:t>
            </a:r>
            <a:endParaRPr lang="cs-CZ" dirty="0"/>
          </a:p>
          <a:p>
            <a:r>
              <a:rPr lang="cs-CZ" dirty="0"/>
              <a:t>2nd </a:t>
            </a:r>
            <a:r>
              <a:rPr lang="cs-CZ" dirty="0" err="1"/>
              <a:t>choice</a:t>
            </a:r>
            <a:r>
              <a:rPr lang="cs-CZ" dirty="0"/>
              <a:t> </a:t>
            </a:r>
            <a:r>
              <a:rPr lang="cs-CZ" dirty="0" err="1"/>
              <a:t>becomes</a:t>
            </a:r>
            <a:r>
              <a:rPr lang="cs-CZ" dirty="0"/>
              <a:t> more </a:t>
            </a:r>
            <a:r>
              <a:rPr lang="cs-CZ" dirty="0" err="1"/>
              <a:t>attractive</a:t>
            </a:r>
            <a:r>
              <a:rPr lang="cs-CZ" dirty="0"/>
              <a:t> </a:t>
            </a:r>
            <a:r>
              <a:rPr lang="cs-CZ" dirty="0" err="1"/>
              <a:t>compared</a:t>
            </a:r>
            <a:r>
              <a:rPr lang="cs-CZ" dirty="0"/>
              <a:t> to 1st </a:t>
            </a:r>
            <a:r>
              <a:rPr lang="cs-CZ" dirty="0" err="1"/>
              <a:t>choice</a:t>
            </a:r>
            <a:r>
              <a:rPr lang="cs-CZ" dirty="0"/>
              <a:t> and </a:t>
            </a:r>
            <a:r>
              <a:rPr lang="cs-CZ" dirty="0" err="1"/>
              <a:t>even</a:t>
            </a:r>
            <a:r>
              <a:rPr lang="cs-CZ" dirty="0"/>
              <a:t> </a:t>
            </a:r>
            <a:r>
              <a:rPr lang="cs-CZ" dirty="0" err="1"/>
              <a:t>compared</a:t>
            </a:r>
            <a:r>
              <a:rPr lang="cs-CZ" dirty="0"/>
              <a:t> to </a:t>
            </a:r>
            <a:r>
              <a:rPr lang="cs-CZ" dirty="0" err="1"/>
              <a:t>the</a:t>
            </a:r>
            <a:r>
              <a:rPr lang="cs-CZ" dirty="0"/>
              <a:t> 3rd </a:t>
            </a:r>
            <a:r>
              <a:rPr lang="cs-CZ" dirty="0" err="1"/>
              <a:t>one</a:t>
            </a:r>
            <a:r>
              <a:rPr lang="cs-CZ" dirty="0"/>
              <a:t>.</a:t>
            </a:r>
          </a:p>
          <a:p>
            <a:r>
              <a:rPr lang="cs-CZ" sz="1900" dirty="0" err="1"/>
              <a:t>Ariely</a:t>
            </a:r>
            <a:r>
              <a:rPr lang="cs-CZ" sz="1900" dirty="0"/>
              <a:t> on </a:t>
            </a:r>
            <a:r>
              <a:rPr lang="cs-CZ" sz="1900" dirty="0" err="1"/>
              <a:t>irationality</a:t>
            </a:r>
            <a:r>
              <a:rPr lang="cs-CZ" sz="1900" dirty="0"/>
              <a:t>:</a:t>
            </a:r>
          </a:p>
          <a:p>
            <a:r>
              <a:rPr lang="cs-CZ" dirty="0">
                <a:hlinkClick r:id="rId3"/>
              </a:rPr>
              <a:t>https://www.ted.com/talks/dan_ariely_asks_are_we_in_control_of_our_own_decisions/transcript#t-816260</a:t>
            </a:r>
            <a:endParaRPr lang="cs-CZ" dirty="0"/>
          </a:p>
          <a:p>
            <a:endParaRPr lang="cs-CZ" dirty="0"/>
          </a:p>
          <a:p>
            <a:endParaRPr lang="en-US" dirty="0"/>
          </a:p>
        </p:txBody>
      </p:sp>
    </p:spTree>
    <p:extLst>
      <p:ext uri="{BB962C8B-B14F-4D97-AF65-F5344CB8AC3E}">
        <p14:creationId xmlns:p14="http://schemas.microsoft.com/office/powerpoint/2010/main" val="2877277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9A67F81-2847-49AF-9D46-903BDF84758B}"/>
              </a:ext>
            </a:extLst>
          </p:cNvPr>
          <p:cNvSpPr>
            <a:spLocks noGrp="1"/>
          </p:cNvSpPr>
          <p:nvPr>
            <p:ph type="title"/>
          </p:nvPr>
        </p:nvSpPr>
        <p:spPr/>
        <p:txBody>
          <a:bodyPr/>
          <a:lstStyle/>
          <a:p>
            <a:r>
              <a:rPr lang="en-US" dirty="0"/>
              <a:t>Anchoring</a:t>
            </a:r>
          </a:p>
        </p:txBody>
      </p:sp>
      <p:sp>
        <p:nvSpPr>
          <p:cNvPr id="3" name="Zástupný symbol pro obsah 2">
            <a:extLst>
              <a:ext uri="{FF2B5EF4-FFF2-40B4-BE49-F238E27FC236}">
                <a16:creationId xmlns:a16="http://schemas.microsoft.com/office/drawing/2014/main" id="{4FD24397-F91D-480D-B602-15B654999034}"/>
              </a:ext>
            </a:extLst>
          </p:cNvPr>
          <p:cNvSpPr>
            <a:spLocks noGrp="1"/>
          </p:cNvSpPr>
          <p:nvPr>
            <p:ph idx="1"/>
          </p:nvPr>
        </p:nvSpPr>
        <p:spPr/>
        <p:txBody>
          <a:bodyPr/>
          <a:lstStyle/>
          <a:p>
            <a:endParaRPr lang="cs-CZ"/>
          </a:p>
        </p:txBody>
      </p:sp>
      <p:pic>
        <p:nvPicPr>
          <p:cNvPr id="2050" name="Picture 2" descr="VÃ½sledek obrÃ¡zku pro ariely relativity">
            <a:extLst>
              <a:ext uri="{FF2B5EF4-FFF2-40B4-BE49-F238E27FC236}">
                <a16:creationId xmlns:a16="http://schemas.microsoft.com/office/drawing/2014/main" id="{E9DC3DE6-7E0D-4A01-B2EC-BC7266C36F0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655"/>
          <a:stretch/>
        </p:blipFill>
        <p:spPr bwMode="auto">
          <a:xfrm>
            <a:off x="1640305" y="2076675"/>
            <a:ext cx="8911389" cy="4100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9682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323A7CE-114B-4FA0-8579-E6E6EADDC9E0}"/>
              </a:ext>
            </a:extLst>
          </p:cNvPr>
          <p:cNvSpPr>
            <a:spLocks noGrp="1"/>
          </p:cNvSpPr>
          <p:nvPr>
            <p:ph type="title"/>
          </p:nvPr>
        </p:nvSpPr>
        <p:spPr/>
        <p:txBody>
          <a:bodyPr/>
          <a:lstStyle/>
          <a:p>
            <a:pPr algn="ctr"/>
            <a:r>
              <a:rPr lang="cs-CZ" dirty="0"/>
              <a:t>P</a:t>
            </a:r>
            <a:r>
              <a:rPr lang="en-US" dirty="0" err="1"/>
              <a:t>eople</a:t>
            </a:r>
            <a:r>
              <a:rPr lang="en-US" dirty="0"/>
              <a:t> lack preexisting subjective probability distributions over unknown quantities</a:t>
            </a:r>
            <a:endParaRPr lang="cs-CZ" dirty="0"/>
          </a:p>
        </p:txBody>
      </p:sp>
      <p:pic>
        <p:nvPicPr>
          <p:cNvPr id="3074" name="Picture 2" descr="VÃ½sledek obrÃ¡zku pro anchoring ariely">
            <a:extLst>
              <a:ext uri="{FF2B5EF4-FFF2-40B4-BE49-F238E27FC236}">
                <a16:creationId xmlns:a16="http://schemas.microsoft.com/office/drawing/2014/main" id="{4E4FD748-ED7A-427E-AB6B-D6F28E5C01D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90537" y="2072371"/>
            <a:ext cx="7210926" cy="3857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9663532"/>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1167</TotalTime>
  <Words>1156</Words>
  <Application>Microsoft Macintosh PowerPoint</Application>
  <PresentationFormat>Širokoúhlá obrazovka</PresentationFormat>
  <Paragraphs>143</Paragraphs>
  <Slides>28</Slides>
  <Notes>13</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28</vt:i4>
      </vt:variant>
    </vt:vector>
  </HeadingPairs>
  <TitlesOfParts>
    <vt:vector size="33" baseType="lpstr">
      <vt:lpstr>Arial</vt:lpstr>
      <vt:lpstr>Calibri</vt:lpstr>
      <vt:lpstr>Calibri Light</vt:lpstr>
      <vt:lpstr>Wingdings 3</vt:lpstr>
      <vt:lpstr>Motiv Office</vt:lpstr>
      <vt:lpstr>Retail management Pricing</vt:lpstr>
      <vt:lpstr>Prezentace aplikace PowerPoint</vt:lpstr>
      <vt:lpstr>Relativity principle</vt:lpstr>
      <vt:lpstr>Prezentace aplikace PowerPoint</vt:lpstr>
      <vt:lpstr>The Economist Subscription problem</vt:lpstr>
      <vt:lpstr>Where do you want to travel?</vt:lpstr>
      <vt:lpstr>Paris or Barcelona?</vt:lpstr>
      <vt:lpstr>Anchoring</vt:lpstr>
      <vt:lpstr>People lack preexisting subjective probability distributions over unknown quantities</vt:lpstr>
      <vt:lpstr>Removing currency denomination increases sales</vt:lpstr>
      <vt:lpstr>Birthday number price effect</vt:lpstr>
      <vt:lpstr>Housemann-Kopetzky and Köcher (2017)</vt:lpstr>
      <vt:lpstr>Commas in price</vt:lpstr>
      <vt:lpstr>Fonts in pricing – how to promote price reduction?</vt:lpstr>
      <vt:lpstr>Consolidated surcharges</vt:lpstr>
      <vt:lpstr>Price effects</vt:lpstr>
      <vt:lpstr>Types of the market and pricing process</vt:lpstr>
      <vt:lpstr>How to create a prices</vt:lpstr>
      <vt:lpstr>Value-oriented pricing</vt:lpstr>
      <vt:lpstr>Value-oriented pricing</vt:lpstr>
      <vt:lpstr>Prezentace aplikace PowerPoint</vt:lpstr>
      <vt:lpstr>Skimming strategy</vt:lpstr>
      <vt:lpstr>Skimming strategy</vt:lpstr>
      <vt:lpstr>Premium pricing</vt:lpstr>
      <vt:lpstr>Skimming and premium pricing</vt:lpstr>
      <vt:lpstr>Psychological price development</vt:lpstr>
      <vt:lpstr>Psychological price development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Základy Marketingu</dc:title>
  <dc:creator>Klepek</dc:creator>
  <cp:lastModifiedBy>Martin Klepek</cp:lastModifiedBy>
  <cp:revision>121</cp:revision>
  <dcterms:created xsi:type="dcterms:W3CDTF">2015-11-22T20:58:09Z</dcterms:created>
  <dcterms:modified xsi:type="dcterms:W3CDTF">2023-11-14T06:55:39Z</dcterms:modified>
</cp:coreProperties>
</file>