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336" r:id="rId2"/>
    <p:sldId id="302" r:id="rId3"/>
    <p:sldId id="334" r:id="rId4"/>
    <p:sldId id="338" r:id="rId5"/>
    <p:sldId id="356" r:id="rId6"/>
    <p:sldId id="339" r:id="rId7"/>
    <p:sldId id="340" r:id="rId8"/>
    <p:sldId id="357" r:id="rId9"/>
    <p:sldId id="335" r:id="rId10"/>
    <p:sldId id="344" r:id="rId11"/>
    <p:sldId id="345" r:id="rId12"/>
    <p:sldId id="346" r:id="rId13"/>
    <p:sldId id="347" r:id="rId14"/>
    <p:sldId id="359" r:id="rId15"/>
    <p:sldId id="362" r:id="rId16"/>
    <p:sldId id="360" r:id="rId17"/>
    <p:sldId id="361" r:id="rId18"/>
    <p:sldId id="387" r:id="rId19"/>
    <p:sldId id="388" r:id="rId20"/>
    <p:sldId id="352" r:id="rId21"/>
    <p:sldId id="389" r:id="rId22"/>
    <p:sldId id="390" r:id="rId23"/>
    <p:sldId id="391" r:id="rId24"/>
    <p:sldId id="392" r:id="rId25"/>
    <p:sldId id="353" r:id="rId26"/>
    <p:sldId id="350" r:id="rId27"/>
    <p:sldId id="355" r:id="rId28"/>
    <p:sldId id="354" r:id="rId29"/>
    <p:sldId id="375" r:id="rId30"/>
    <p:sldId id="381" r:id="rId31"/>
    <p:sldId id="293" r:id="rId32"/>
    <p:sldId id="393" r:id="rId33"/>
    <p:sldId id="297" r:id="rId34"/>
    <p:sldId id="394" r:id="rId35"/>
    <p:sldId id="298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857" autoAdjust="0"/>
  </p:normalViewPr>
  <p:slideViewPr>
    <p:cSldViewPr snapToGrid="0">
      <p:cViewPr varScale="1">
        <p:scale>
          <a:sx n="158" d="100"/>
          <a:sy n="158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18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029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9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88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220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50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329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619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03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813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08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97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5188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772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230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55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654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417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963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0889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254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19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9384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743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33501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42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04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8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1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53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96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>
                <a:latin typeface="Times New Roman"/>
              </a:rPr>
              <a:t>úvod do problematiky 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podstatou controllingu a vymezit jej v současném pojetí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01449" y="807372"/>
            <a:ext cx="7389563" cy="322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 controllingu v tuzemsku 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předsocialistické tradice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Baťa a.s. Zlín: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výrobní a ekonomický systém řízení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 vnitropodnikového řízení na základě rozpočtů a kalkulací a hmotné zainteresovanosti zaměstnanců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perfektní podnikový 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15325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7491" y="755726"/>
            <a:ext cx="733312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socialistické centrální plánování navázalo na dříve vybudovaný systém podvojného účetnictví a nákladového účetnictví: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sestavování střediskových rozpočtů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plánové kalkulace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vyhodnocování pomocí odchylek – soustředění se na plnění plánu a ne na dosahovanou skutečnost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počátek 90. let 20. století – velký počet podniků přestal sestavovat plány, rozpočty, kalkulace a vést vnitropodnikové účetnictví – přežitek socialismu</a:t>
            </a:r>
          </a:p>
        </p:txBody>
      </p:sp>
    </p:spTree>
    <p:extLst>
      <p:ext uri="{BB962C8B-B14F-4D97-AF65-F5344CB8AC3E}">
        <p14:creationId xmlns:p14="http://schemas.microsoft.com/office/powerpoint/2010/main" val="335522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93058" y="882066"/>
            <a:ext cx="719865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pojem controlling se začal používat až v 1990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důležitou roli v novém zavádění controllingu sehrály především podniky se zahraniční kapitálovou účastí (německé a rakouské)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konec 90. let – velké společnosti s českými vlastníky si začaly uvědomovat potřebu controllingu a tento systém se začal znovu budovat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939" y="396393"/>
            <a:ext cx="7243482" cy="3870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zvýšená míra zavádění controllingu v podnicích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MSP s českými vlastníky – controllingu není věnována patřičná pozornost: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získávání informací není zadarmo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převážné většině těchto podniků je součástí managementu i vlastník této společnosti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oblasti controllingu často řešeny přímo odbornými útvary těchto oblastí – personální controlling, investiční controlling, controlling prodeje apod.</a:t>
            </a:r>
          </a:p>
        </p:txBody>
      </p:sp>
    </p:spTree>
    <p:extLst>
      <p:ext uri="{BB962C8B-B14F-4D97-AF65-F5344CB8AC3E}">
        <p14:creationId xmlns:p14="http://schemas.microsoft.com/office/powerpoint/2010/main" val="150535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Definice controllingu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????????????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42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50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Definice controllingu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neexistuje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jednoznačně vymezený obsah pojmu controlling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neexistuje jednoznačná definice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nejobecnějším kontextu je controlling považován za metodu, která vede ke zvýšení účinnosti řízení prostřednictvím systematického srovnávání dosažené skutečnosti s žádoucím stavem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5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29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1: Mann a Mayer, 1992. Controlling – metoda úspěšného podnikání: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systém pravidel, který napomáhá dosažení podnikových cílů, zabraňuje překvapením a včas rozsvěcuje červenou, když objeví nebezpečí vyžadující příslušná opatření.</a:t>
            </a:r>
          </a:p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292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2: Lazar, 2012. Manažerské účetnictví a controlling: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metoda řízení, jejímž smyslem je permanentní vyhodnocování skutečného průběhu podnikatelského procesu se žádoucím stavem. Analýza těchto odchylek podle příčin vzniku a odpovědnosti je těžištěm celého systému.</a:t>
            </a: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9569" y="701201"/>
            <a:ext cx="7389563" cy="317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Cíle controllingu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Bezprostřední (věcné, přímé) cíle: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anticipace a adaptace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reakce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koordinace 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zajištění schopnosti proveditelnosti plánů</a:t>
            </a:r>
          </a:p>
        </p:txBody>
      </p:sp>
    </p:spTree>
    <p:extLst>
      <p:ext uri="{BB962C8B-B14F-4D97-AF65-F5344CB8AC3E}">
        <p14:creationId xmlns:p14="http://schemas.microsoft.com/office/powerpoint/2010/main" val="463989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200" y="882682"/>
            <a:ext cx="7342094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Zprostředkované (nepřímé) cíle: 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zájmových skupin, jejichž dosažení má controlling podpořit: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zaměstnanci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okolí</a:t>
            </a:r>
          </a:p>
          <a:p>
            <a:pPr marL="1200150" lvl="2" indent="-28575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vlastníci</a:t>
            </a:r>
          </a:p>
        </p:txBody>
      </p:sp>
    </p:spTree>
    <p:extLst>
      <p:ext uri="{BB962C8B-B14F-4D97-AF65-F5344CB8AC3E}">
        <p14:creationId xmlns:p14="http://schemas.microsoft.com/office/powerpoint/2010/main" val="415508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42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Historický vývoj controllingu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Controlling v angloamerické jazykové oblasti </a:t>
            </a:r>
            <a:endParaRPr lang="cs-CZ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08585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1880 -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v AT &amp; SF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Railway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úlohy převážně finančního rázu </a:t>
            </a:r>
          </a:p>
          <a:p>
            <a:pPr marL="1085850" lvl="1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1892 – General Electric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pracovní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, resp. controllera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12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80444" y="527392"/>
            <a:ext cx="7268477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Koncepce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poskytují informaci o cílech a funkcích controllingu</a:t>
            </a:r>
          </a:p>
          <a:p>
            <a:pPr marL="171450" indent="-17145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z přímých cílů lze odvodit čtyři typy koncepcí: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5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380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vnitropodnikové propočty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poskytuje informace, které vznikly v rámci početnictví:</a:t>
            </a:r>
          </a:p>
          <a:p>
            <a:pPr marL="914400" lvl="1" indent="-457200">
              <a:spcBef>
                <a:spcPts val="12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účetnictví, statistiky, kalkulace a rozpočty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početnictví slouží jako nástroj, který management využívá</a:t>
            </a:r>
          </a:p>
          <a:p>
            <a:pPr marL="457200" indent="-4572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potenciál controllingu není plně využit</a:t>
            </a:r>
          </a:p>
        </p:txBody>
      </p:sp>
    </p:spTree>
    <p:extLst>
      <p:ext uri="{BB962C8B-B14F-4D97-AF65-F5344CB8AC3E}">
        <p14:creationId xmlns:p14="http://schemas.microsoft.com/office/powerpoint/2010/main" val="3819632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67094" y="420605"/>
            <a:ext cx="744868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informace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poskytuje informace pocházející z podnikového početnictví, ale informační základna je zde rozšířena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 na provázanost mezi získanými informace a požadavky na ně kladenými – controlling je koordinátor informací: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připravuje a analyzuje informace relevantní pro ekonomické řízení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zodpovědnost za reportingový systém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25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zaměřená na cíle podniku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praxi často uplatňovaný přístup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nástroj podniku sloužící k dosažení jeho přímých cílů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uplatňuje se zde pravidlo: </a:t>
            </a:r>
          </a:p>
          <a:p>
            <a:pPr lvl="1" algn="just">
              <a:spcBef>
                <a:spcPts val="500"/>
              </a:spcBef>
              <a:spcAft>
                <a:spcPts val="10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Řídit podle cílů, ne podle denní operativy.</a:t>
            </a:r>
          </a:p>
        </p:txBody>
      </p:sp>
    </p:spTree>
    <p:extLst>
      <p:ext uri="{BB962C8B-B14F-4D97-AF65-F5344CB8AC3E}">
        <p14:creationId xmlns:p14="http://schemas.microsoft.com/office/powerpoint/2010/main" val="3991465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3840" y="337003"/>
            <a:ext cx="7388619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1000"/>
              </a:spcAft>
            </a:pPr>
            <a:r>
              <a:rPr lang="cs-CZ" sz="2800" b="1" cap="small" dirty="0">
                <a:solidFill>
                  <a:srgbClr val="981E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vztažená k systému řízení</a:t>
            </a:r>
          </a:p>
          <a:p>
            <a:pPr marL="342900" indent="-342900" algn="just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chápán jako podsystém systému řízení: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koncentrace na plánování a kontrolu v operativní i strategické oblasti včetně poskytování informací, tzn. zaměření na informace a zisk</a:t>
            </a:r>
          </a:p>
          <a:p>
            <a:pPr marL="800100" lvl="1" indent="-342900" algn="just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- orientace na koordinaci podsystémů řízení (systém ŘLZ, hodnotový systém, systém plánování a kontroly, systém zajištění informací, organizační systém), tzn. snaha o dosažení všech cílů podniku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93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8640" y="527392"/>
            <a:ext cx="739751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náplně činnosti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plánovací funkce: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controllingové aktivity v každé fázi plánovacího cyklu </a:t>
            </a:r>
          </a:p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dokumentární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sběr a úschova relevantních informací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jako zdroje pro příslušné analýzy</a:t>
            </a:r>
          </a:p>
        </p:txBody>
      </p:sp>
    </p:spTree>
    <p:extLst>
      <p:ext uri="{BB962C8B-B14F-4D97-AF65-F5344CB8AC3E}">
        <p14:creationId xmlns:p14="http://schemas.microsoft.com/office/powerpoint/2010/main" val="1173938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8235" y="852811"/>
            <a:ext cx="7162800" cy="2762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kontrolní a analytická funkce: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kontrola a řízení všech procesů v podniku, jejich analýza a určování odchylek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reporting:</a:t>
            </a:r>
          </a:p>
          <a:p>
            <a:pPr marL="914400" lvl="1" indent="-4572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podávání hlášení (tzv. reportů) externím a  vnitropodnikovým uživatelům a subjektům  </a:t>
            </a:r>
          </a:p>
        </p:txBody>
      </p:sp>
    </p:spTree>
    <p:extLst>
      <p:ext uri="{BB962C8B-B14F-4D97-AF65-F5344CB8AC3E}">
        <p14:creationId xmlns:p14="http://schemas.microsoft.com/office/powerpoint/2010/main" val="1246096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90511" y="752207"/>
            <a:ext cx="73975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Hlavní funkce controllingu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 – </a:t>
            </a:r>
            <a:b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</a:b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podle oblasti působení 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jako podsystém řízení podniku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výkony a služby pro řízení a podpora managementu při plnění jeho úloh – štábní výkony</a:t>
            </a:r>
          </a:p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nastavení komunikačních vazeb zajišťujících optimální propojení jednotlivých organizačních jednotek </a:t>
            </a:r>
          </a:p>
        </p:txBody>
      </p:sp>
    </p:spTree>
    <p:extLst>
      <p:ext uri="{BB962C8B-B14F-4D97-AF65-F5344CB8AC3E}">
        <p14:creationId xmlns:p14="http://schemas.microsoft.com/office/powerpoint/2010/main" val="3545569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875907"/>
            <a:ext cx="73975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inovační funkce</a:t>
            </a:r>
            <a:r>
              <a:rPr lang="cs-CZ" sz="2800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orientace controllingu na budoucnost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požadavek na informace, které umožní přijímat opatření, která se projeví pozitivním  budoucím  vývojem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vyvolání aktivit, které rozběhnou inovace žádoucím směrem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ovlivněna skutečným stavem rovnováhy cílů v podniku</a:t>
            </a:r>
          </a:p>
        </p:txBody>
      </p:sp>
    </p:spTree>
    <p:extLst>
      <p:ext uri="{BB962C8B-B14F-4D97-AF65-F5344CB8AC3E}">
        <p14:creationId xmlns:p14="http://schemas.microsoft.com/office/powerpoint/2010/main" val="598669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93702" y="824719"/>
            <a:ext cx="7386918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informační funkce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tvorba konzistentních informací pro management: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množství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časové dimenze a přenosu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 významu informací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Náklady na informace</a:t>
            </a:r>
          </a:p>
        </p:txBody>
      </p:sp>
    </p:spTree>
    <p:extLst>
      <p:ext uri="{BB962C8B-B14F-4D97-AF65-F5344CB8AC3E}">
        <p14:creationId xmlns:p14="http://schemas.microsoft.com/office/powerpoint/2010/main" val="76806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640" y="833254"/>
            <a:ext cx="74293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 čtvrtina 20. století – zdokonalování nákladového 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1912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Donaldson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Brown – sestavil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DuPontův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rozklad rentability investovaného kapitálu (ROI) na ziskovost tržeb a obrat investovaného kapitálu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hospodářská krize - zvýšení požadavků na řízení nákladů a podnikové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131047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018" y="293677"/>
            <a:ext cx="4151510" cy="48498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757550" y="728395"/>
            <a:ext cx="29000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Služby a výkony poskytované controllingem na jednotlivých úrovních řízení podniku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36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úkoly</a:t>
            </a:r>
          </a:p>
        </p:txBody>
      </p:sp>
    </p:spTree>
    <p:extLst>
      <p:ext uri="{BB962C8B-B14F-4D97-AF65-F5344CB8AC3E}">
        <p14:creationId xmlns:p14="http://schemas.microsoft.com/office/powerpoint/2010/main" val="14061806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51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dovednosti</a:t>
            </a:r>
          </a:p>
        </p:txBody>
      </p:sp>
    </p:spTree>
    <p:extLst>
      <p:ext uri="{BB962C8B-B14F-4D97-AF65-F5344CB8AC3E}">
        <p14:creationId xmlns:p14="http://schemas.microsoft.com/office/powerpoint/2010/main" val="10133297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42757589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99580" y="1451336"/>
          <a:ext cx="739248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506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639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Koordinuje základy plánování a rozhodování, je manažerem procesu tvorby rozpočtu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Poskytuje hodnoty základních veličin pro tvorbu rozpočtu, stanovuje cíle podniku, přijímá opatření k jejich dosažení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a rozhoduje o výběru varianty dalšího postupu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913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Periodicky informuje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o výši  a příčinách odchylek skutečné hodnoty od požadované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Zodpovídá za přijímání nápravných opatření k odstranění odchylek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50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Připravuje nabídku poradenství ve všech oblastech controllingu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Spotřebovává nabízené poradenské aktivity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30013016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51640" y="1244694"/>
          <a:ext cx="7392480" cy="287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291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Garantuje celopodnikovou metodiku v oblasti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podnikohospodářských činností a nástrojů controllingu, koordinuje procesy v oblasti řízení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Vytváří předpoklady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pro možnost řízení podniku s orientací na cíle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působí v oblastí rozvoje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podniku – katalyzátor inovačních procesů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se podílí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na přípravě inovací a nese zodpovědnost za jejich realizaci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Působí v roli poradce manažera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Využívá </a:t>
                      </a:r>
                      <a:r>
                        <a:rPr lang="cs-CZ" sz="1600" b="0" dirty="0" err="1">
                          <a:solidFill>
                            <a:schemeClr val="tx1"/>
                          </a:solidFill>
                        </a:rPr>
                        <a:t>controllera</a:t>
                      </a:r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 při výkonu své funkce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18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628601"/>
            <a:ext cx="745031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1931 – založení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Controller´s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Institute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America: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časopis Controller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1944 - výzkumná instituce controllingu –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Controllership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1946 - první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oficiální souhrn úloh controllera:  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sestavovat celopodnikový plán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srovnávat plán s výsledkem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informovat všechny úrovně vedení o zjištěném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měřit úspěšnost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změřit daňové dopady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starat se o dodatečné pojištění majetku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předjímat účinky vnějších vlivů na podnik </a:t>
            </a:r>
          </a:p>
        </p:txBody>
      </p:sp>
    </p:spTree>
    <p:extLst>
      <p:ext uri="{BB962C8B-B14F-4D97-AF65-F5344CB8AC3E}">
        <p14:creationId xmlns:p14="http://schemas.microsoft.com/office/powerpoint/2010/main" val="40093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0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50. a 60. léta 20. století – největší rozmach controllingu v USA: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souhrnné vyhodnocování a dlouhodobé plánování se stalo standardní náplní práce controllera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70. léta 20. století - funkce controllera se postupně přetvořila do funkce finančního manažera: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jeho náplní bylo plánování, získávání kapitálu, účetnictví, poradenství a controlling</a:t>
            </a:r>
          </a:p>
        </p:txBody>
      </p:sp>
    </p:spTree>
    <p:extLst>
      <p:ext uri="{BB962C8B-B14F-4D97-AF65-F5344CB8AC3E}">
        <p14:creationId xmlns:p14="http://schemas.microsoft.com/office/powerpoint/2010/main" val="163266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80. léta 20. století – přerůstáním nákladového účetnictví do manažerského: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nové nástroje a přístupy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procesní orientace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Target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neoznačuje specializovanou činnost controllerů, ale představuje jednu ze základních funkcí managementu, měly by se jím zabývat všechny útvary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3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847876"/>
            <a:ext cx="733377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úspěšný controlling zajišťuje rozpoznání potenciálních a aktuálních odchylek od plánu a jejich odstranění managementem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současnosti termín controlling takřka neznají – používá se termín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manažerské 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controlling chápán jako řízení a regulace podnikových procesů</a:t>
            </a:r>
          </a:p>
        </p:txBody>
      </p:sp>
    </p:spTree>
    <p:extLst>
      <p:ext uri="{BB962C8B-B14F-4D97-AF65-F5344CB8AC3E}">
        <p14:creationId xmlns:p14="http://schemas.microsoft.com/office/powerpoint/2010/main" val="208743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199" y="694313"/>
            <a:ext cx="7225553" cy="294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v německé jazykové oblasti 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němčině neexistuje odpovídající slovo se stejným významovým obsahem – převzato z angličtiny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se rozšířil díky americkým dceřiným společnostem po 2. světové válce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konce 70. let se rozvíjel controlling pouze v podnikové praxi</a:t>
            </a:r>
          </a:p>
        </p:txBody>
      </p:sp>
    </p:spTree>
    <p:extLst>
      <p:ext uri="{BB962C8B-B14F-4D97-AF65-F5344CB8AC3E}">
        <p14:creationId xmlns:p14="http://schemas.microsoft.com/office/powerpoint/2010/main" val="272569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99891" y="834789"/>
            <a:ext cx="718072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 – controlling považován za samostatnou teoretickou disciplínu v rámci podnikové ekonomiky, která vychází ze systémového přístupu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úkoly controllera: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plánovat, kontrolovat a získávat informace využitelné pro rozvoj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controller je nositelem funkce controllingu a poradcem managementu</a:t>
            </a:r>
          </a:p>
        </p:txBody>
      </p:sp>
    </p:spTree>
    <p:extLst>
      <p:ext uri="{BB962C8B-B14F-4D97-AF65-F5344CB8AC3E}">
        <p14:creationId xmlns:p14="http://schemas.microsoft.com/office/powerpoint/2010/main" val="294203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1401</Words>
  <Application>Microsoft Macintosh PowerPoint</Application>
  <PresentationFormat>Předvádění na obrazovce (16:9)</PresentationFormat>
  <Paragraphs>205</Paragraphs>
  <Slides>35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358</cp:revision>
  <dcterms:created xsi:type="dcterms:W3CDTF">2016-07-06T15:42:34Z</dcterms:created>
  <dcterms:modified xsi:type="dcterms:W3CDTF">2024-10-11T06:29:23Z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