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50"/>
  </p:notesMasterIdLst>
  <p:sldIdLst>
    <p:sldId id="317" r:id="rId3"/>
    <p:sldId id="386" r:id="rId4"/>
    <p:sldId id="306" r:id="rId5"/>
    <p:sldId id="319" r:id="rId6"/>
    <p:sldId id="307" r:id="rId7"/>
    <p:sldId id="308" r:id="rId8"/>
    <p:sldId id="309" r:id="rId9"/>
    <p:sldId id="310" r:id="rId10"/>
    <p:sldId id="324" r:id="rId11"/>
    <p:sldId id="323" r:id="rId12"/>
    <p:sldId id="272" r:id="rId13"/>
    <p:sldId id="282" r:id="rId14"/>
    <p:sldId id="312" r:id="rId15"/>
    <p:sldId id="313" r:id="rId16"/>
    <p:sldId id="363" r:id="rId17"/>
    <p:sldId id="365" r:id="rId18"/>
    <p:sldId id="350" r:id="rId19"/>
    <p:sldId id="366" r:id="rId20"/>
    <p:sldId id="369" r:id="rId21"/>
    <p:sldId id="371" r:id="rId22"/>
    <p:sldId id="372" r:id="rId23"/>
    <p:sldId id="314" r:id="rId24"/>
    <p:sldId id="315" r:id="rId25"/>
    <p:sldId id="316" r:id="rId26"/>
    <p:sldId id="299" r:id="rId27"/>
    <p:sldId id="300" r:id="rId28"/>
    <p:sldId id="301" r:id="rId29"/>
    <p:sldId id="302" r:id="rId30"/>
    <p:sldId id="303" r:id="rId31"/>
    <p:sldId id="304" r:id="rId32"/>
    <p:sldId id="258" r:id="rId33"/>
    <p:sldId id="330" r:id="rId34"/>
    <p:sldId id="338" r:id="rId35"/>
    <p:sldId id="337" r:id="rId36"/>
    <p:sldId id="336" r:id="rId37"/>
    <p:sldId id="354" r:id="rId38"/>
    <p:sldId id="335" r:id="rId39"/>
    <p:sldId id="339" r:id="rId40"/>
    <p:sldId id="342" r:id="rId41"/>
    <p:sldId id="346" r:id="rId42"/>
    <p:sldId id="345" r:id="rId43"/>
    <p:sldId id="340" r:id="rId44"/>
    <p:sldId id="349" r:id="rId45"/>
    <p:sldId id="347" r:id="rId46"/>
    <p:sldId id="353" r:id="rId47"/>
    <p:sldId id="352" r:id="rId48"/>
    <p:sldId id="320" r:id="rId4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954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1879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9016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53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118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9667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1569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516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1226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02068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6661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0232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55090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78939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4287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497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0393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061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5258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3040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166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82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111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921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9"/>
          <p:cNvPicPr/>
          <p:nvPr/>
        </p:nvPicPr>
        <p:blipFill>
          <a:blip r:embed="rId15"/>
          <a:stretch/>
        </p:blipFill>
        <p:spPr>
          <a:xfrm>
            <a:off x="7956000" y="226800"/>
            <a:ext cx="955800" cy="745200"/>
          </a:xfrm>
          <a:prstGeom prst="rect">
            <a:avLst/>
          </a:prstGeom>
          <a:ln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981E3A"/>
                </a:solidFill>
                <a:latin typeface="Times New Roman"/>
              </a:rPr>
              <a:t>Název listu</a:t>
            </a:r>
            <a:endParaRPr/>
          </a:p>
        </p:txBody>
      </p:sp>
      <p:sp>
        <p:nvSpPr>
          <p:cNvPr id="38" name="Line 2"/>
          <p:cNvSpPr/>
          <p:nvPr/>
        </p:nvSpPr>
        <p:spPr>
          <a:xfrm>
            <a:off x="251280" y="699480"/>
            <a:ext cx="74167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39" name="Line 3"/>
          <p:cNvSpPr/>
          <p:nvPr/>
        </p:nvSpPr>
        <p:spPr>
          <a:xfrm>
            <a:off x="251280" y="4731840"/>
            <a:ext cx="86605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236160" y="4731840"/>
            <a:ext cx="289512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800" strike="noStrike">
                <a:solidFill>
                  <a:srgbClr val="307871"/>
                </a:solidFill>
                <a:latin typeface="Times New Roman"/>
              </a:rPr>
              <a:t>Prostor pro doplňující informace, poznámky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812360" y="4731840"/>
            <a:ext cx="107964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C4C2A32-16EE-486A-9013-F09CF32FC1F4}" type="slidenum">
              <a:rPr lang="cs-CZ" strike="noStrike">
                <a:solidFill>
                  <a:srgbClr val="307871"/>
                </a:solidFill>
                <a:latin typeface="Times New Roman"/>
              </a:rPr>
              <a:t>‹#›</a:t>
            </a:fld>
            <a:endParaRPr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24uhj00050ps62h9ncefn.jpe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5wq5p00000ps63t7ie57h.jpe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61w8e00010ps66fxmdsvj.jpe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>
              <a:lnSpc>
                <a:spcPct val="100000"/>
              </a:lnSpc>
            </a:pPr>
            <a:endParaRPr lang="cs-CZ" sz="3200" b="1" dirty="0">
              <a:latin typeface="Times New Roman"/>
            </a:endParaRPr>
          </a:p>
          <a:p>
            <a:r>
              <a:rPr lang="cs-CZ" sz="4700" b="1" dirty="0">
                <a:solidFill>
                  <a:schemeClr val="bg1"/>
                </a:solidFill>
                <a:latin typeface="Times New Roman"/>
              </a:rPr>
              <a:t>CONTROLLING:
Osobnost controllera a jeho postavení v organizační struktuře podniku</a:t>
            </a:r>
          </a:p>
          <a:p>
            <a:pPr>
              <a:lnSpc>
                <a:spcPct val="100000"/>
              </a:lnSpc>
            </a:pP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518726" y="3314301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51640" y="725091"/>
            <a:ext cx="74883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MÚ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není řízeno legislativními normami a předpisy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obvykle upraveno nepovinnou vnitropodnikovou metodikou a vychází ze specifických potřeb řízení (nejen finančního a ekonomického) v dané společnosti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obsah a kvalitu určuje výrobní, technologická a organizační složitost dané společnosti a požadavky daného managementu na manažerské účetnictví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980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9879" y="852721"/>
            <a:ext cx="748836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Manažerské pojetí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oproti účetnímu pojetí nákladů pracuje s 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ekonomickými (skutečnými, relevantními) náklady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které navíc nákladům zahrnují i tzv.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oportunitní (alternativní) náklady (náklady obětované (ušlé) příležitosti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– ušlý výnos, který je ztracen, když není výrobní zdroj použit na nejlepší variantu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definujeme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zisk -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rozdíl mezi celkovým výnosem a ekonomickými náklady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POZOR! Nulový ekonomický zisk neznamená, že účetně vykazuje zdanitelný základ v hodnotě 0!</a:t>
            </a:r>
          </a:p>
        </p:txBody>
      </p:sp>
    </p:spTree>
    <p:extLst>
      <p:ext uri="{BB962C8B-B14F-4D97-AF65-F5344CB8AC3E}">
        <p14:creationId xmlns:p14="http://schemas.microsoft.com/office/powerpoint/2010/main" val="28801945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536839" y="737364"/>
            <a:ext cx="7392481" cy="325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Libor Holub je v současnosti zaměstnán jako řidič kamionu a jeho roční hrubá mzda činila 300 000Kč. Když začne podnikat, nemůže již jezdit s kamionem. Bude-li podnikat, bude potřebovat stodolu, kterou dosud pronajímal za 10 000 Kč ročně. Předpokládá, že za rok utrží 540 000 Kč, přičemž spotřebuje materiál a energie za 122 000 Kč, odpisy zařízení budou činit 40 000 Kč, další náklady budou 60 000 Kč. Zjistěte, zda se panu Holubovi podnikání vyplatí.</a:t>
            </a: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361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12675" y="750754"/>
            <a:ext cx="7366289" cy="307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Investiční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plánování a stanovování reálných cílů, hodnocení výsledků v porovnání s cíli, analyzování odchylek, reportování významných výstupů z oblasti řízení investic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každá investiční činnost probíhá ve třech fázích: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Příprava investice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Realizace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Provoz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výpočet návratnosti investic</a:t>
            </a:r>
            <a:endParaRPr lang="cs-CZ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42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15251" y="871809"/>
            <a:ext cx="748836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nákupu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řízení zásob – analýza ABC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definování zodpovědnosti (za materiál, zboží, polotovary, hotové výrobky)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vyhodnocování odchylek v nákupu dle zodpovědností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volba strategických dodavatelů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hodnocení dodavatelů a jejich bonita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optimalizace stavu zásob, plynulý tok kvalitního materiálu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vysokou kvalitu a nízké nákupní ceny </a:t>
            </a:r>
          </a:p>
        </p:txBody>
      </p:sp>
    </p:spTree>
    <p:extLst>
      <p:ext uri="{BB962C8B-B14F-4D97-AF65-F5344CB8AC3E}">
        <p14:creationId xmlns:p14="http://schemas.microsoft.com/office/powerpoint/2010/main" val="1985012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3676231-E019-4258-AF0D-6C86E97C4327}"/>
              </a:ext>
            </a:extLst>
          </p:cNvPr>
          <p:cNvSpPr/>
          <p:nvPr/>
        </p:nvSpPr>
        <p:spPr>
          <a:xfrm>
            <a:off x="558220" y="337003"/>
            <a:ext cx="7322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Řízení zásob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nalézt a zajistit takovou výši zásob jednotlivých položek materiálu určeného ke spotřebě, aby byl zajištěn plynulý průběh výrobního procesu při optimální vázanosti kapitálu, spotřebě dodatečné práce a přijatelném stupni rizika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činností, které vedou k optimálnímu sladění struktury a výše zásob s tím, co je za současných podmínek v podniku logisticky a finančně žádoucí</a:t>
            </a:r>
          </a:p>
        </p:txBody>
      </p:sp>
    </p:spTree>
    <p:extLst>
      <p:ext uri="{BB962C8B-B14F-4D97-AF65-F5344CB8AC3E}">
        <p14:creationId xmlns:p14="http://schemas.microsoft.com/office/powerpoint/2010/main" val="2472325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83200" y="666393"/>
            <a:ext cx="7236000" cy="1410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snižování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vázanost finančních prostředků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riziko, že zásoby nebude možno později použít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13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25600" y="821591"/>
            <a:ext cx="7236000" cy="204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zvyšování stavu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zabezpečení plynulosti výroby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realizace úspor z rozsahu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specializaci výroby - expedice do sběrných skladů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ochrana před nepředvídatelnými výkyvy v poptávce a v době cyklu objednávky</a:t>
            </a:r>
          </a:p>
        </p:txBody>
      </p:sp>
    </p:spTree>
    <p:extLst>
      <p:ext uri="{BB962C8B-B14F-4D97-AF65-F5344CB8AC3E}">
        <p14:creationId xmlns:p14="http://schemas.microsoft.com/office/powerpoint/2010/main" val="3839219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3002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fontAlgn="base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Metody uplatňované při řízení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ABC analýza – diferenciace zásob: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5-15 % druhů, které představují 60-80% podíl na celkové hodnotě spotřeby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15-25 % druhů, které představují podíl 15-25% na celkové hodnotě spotřebě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60-80 % druhů, které představují 5-15% podíl na celkové hodnotě spotřeby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E320D14-96D0-0046-B5FB-F54EFECCD90A}"/>
              </a:ext>
            </a:extLst>
          </p:cNvPr>
          <p:cNvSpPr/>
          <p:nvPr/>
        </p:nvSpPr>
        <p:spPr>
          <a:xfrm>
            <a:off x="500513" y="3203427"/>
            <a:ext cx="7940843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3588" lvl="2" indent="-449263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Just in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plánování i výroba na objednávku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vyrábění v malých sériích, dodávání malých množství v co možná nejpozději možném okamžiku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velmi časté dodávky, klidně i několikrát v průběhu dne.</a:t>
            </a:r>
            <a:endParaRPr lang="cs-CZ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155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E8305B-25D8-A44E-BC6C-55C80CB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665" y="13186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2277838-7949-D442-91A3-AEF17497E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397" y="5618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Obrázek 5" descr="Obsah obrázku text, snímek obrazovky, číslo, menu&#10;&#10;Popis byl vytvořen automaticky">
            <a:extLst>
              <a:ext uri="{FF2B5EF4-FFF2-40B4-BE49-F238E27FC236}">
                <a16:creationId xmlns:a16="http://schemas.microsoft.com/office/drawing/2014/main" id="{77CA0967-C3C6-3B49-8969-CCE7E358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63" y="146615"/>
            <a:ext cx="6139179" cy="488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83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165201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Principy controllingu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porovnání skutečných a plánovaných hodnot s následnou analýzou vzniklých odchylek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respektování všech vzájemných vazeb mezi podnikovými subsystémy</a:t>
            </a:r>
          </a:p>
        </p:txBody>
      </p:sp>
    </p:spTree>
    <p:extLst>
      <p:ext uri="{BB962C8B-B14F-4D97-AF65-F5344CB8AC3E}">
        <p14:creationId xmlns:p14="http://schemas.microsoft.com/office/powerpoint/2010/main" val="3538028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89BF046-99EC-0447-82D6-BC1C146E2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55" y="2021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Obrázek 4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658F52B0-E74F-AE4B-8D32-4E3BDF38C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55" y="202131"/>
            <a:ext cx="5765800" cy="42545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634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4C7B8B-BB43-A049-94D3-650CDCA9D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9" y="413885"/>
            <a:ext cx="103036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1" name="Obrázek 2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EDC1827E-AD9C-1C4D-9D7E-CF8FBF2A0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3886"/>
            <a:ext cx="6497052" cy="387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178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55007" y="825644"/>
            <a:ext cx="748836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prodeje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orientace na rentabilní segmenty, vyhodnocování produktu, odběratele, regionu,…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efektivitu vynakládání přímých nákladů souvisejících s realizací produktu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relevantní informace pro strategické rozhodování v prodeji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cílené směřování marketingových nákladů </a:t>
            </a:r>
          </a:p>
        </p:txBody>
      </p:sp>
    </p:spTree>
    <p:extLst>
      <p:ext uri="{BB962C8B-B14F-4D97-AF65-F5344CB8AC3E}">
        <p14:creationId xmlns:p14="http://schemas.microsoft.com/office/powerpoint/2010/main" val="36257688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93001" y="740477"/>
            <a:ext cx="74056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Výrobní controlling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+mj-lt"/>
              </a:rPr>
              <a:t>tlak na efektivitu jednicových nákladů </a:t>
            </a:r>
            <a:endParaRPr lang="pl-PL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Vyhodnocování odchylek ve spotřebě jednicových nákladů dle místa vzniku a dle zodpovědností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Motivace zainteresovaných skupin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relevantní informace pro strategické rozhodování ve výrobě 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Zvyšování efektivnosti výroby prostřednictvím optimalizace kapacit</a:t>
            </a:r>
          </a:p>
        </p:txBody>
      </p:sp>
    </p:spTree>
    <p:extLst>
      <p:ext uri="{BB962C8B-B14F-4D97-AF65-F5344CB8AC3E}">
        <p14:creationId xmlns:p14="http://schemas.microsoft.com/office/powerpoint/2010/main" val="27840222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90775" y="891668"/>
            <a:ext cx="74599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</a:rPr>
              <a:t>optimalizace výrobních kapacit 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výrobních (strojních a pracovních)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využití strojních a pracovních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jednotlivých druhů prostojů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tlak na minimalizaci výrobních ztrát </a:t>
            </a:r>
            <a:endParaRPr lang="pl-PL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zmetkovitosti v naturálních jednotkách a vyčíslení ztrát v Kč, zajištění odpovědnosti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rozdílů mezi plánovanou a skutečnou měrnou spotřebou jednicových vstupů (nákladů) </a:t>
            </a:r>
          </a:p>
          <a:p>
            <a:pPr lvl="1"/>
            <a:endParaRPr lang="cs-CZ" dirty="0">
              <a:solidFill>
                <a:srgbClr val="000000"/>
              </a:solidFill>
            </a:endParaRPr>
          </a:p>
          <a:p>
            <a:pPr marL="0" lvl="1"/>
            <a:r>
              <a:rPr lang="cs-CZ" dirty="0">
                <a:solidFill>
                  <a:srgbClr val="000000"/>
                </a:solidFill>
              </a:rPr>
              <a:t>Některé části výrobního controllingu mohou být součástí nákladového controllingu (jednicové náklady – cena, měrná spotřeba – zmetkovitost). </a:t>
            </a:r>
            <a:endParaRPr lang="cs-CZ" dirty="0"/>
          </a:p>
          <a:p>
            <a:pPr lvl="1"/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048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Organizační začlenění controllingu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samostatný útvar vs. převzetí funkce controllingu jinými, již existujícími místy a útvary: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MSP: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jednodušší komunikace – koordinační funkce </a:t>
            </a:r>
            <a:r>
              <a:rPr lang="cs-CZ" sz="1600" dirty="0" err="1"/>
              <a:t>controllera</a:t>
            </a:r>
            <a:r>
              <a:rPr lang="cs-CZ" sz="1600" dirty="0"/>
              <a:t> snadnější a s menší náplní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nižší nárok na plánování a kontrolu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s požadovanou kvalifikaci požaduje odpovídající mzdové ohodnocení – problém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přerozdělení controllingových úloh na management – přetíženost manažerů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nelze být manažerem na „vedlejší úvazek“</a:t>
            </a:r>
          </a:p>
        </p:txBody>
      </p:sp>
    </p:spTree>
    <p:extLst>
      <p:ext uri="{BB962C8B-B14F-4D97-AF65-F5344CB8AC3E}">
        <p14:creationId xmlns:p14="http://schemas.microsoft.com/office/powerpoint/2010/main" val="14223715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střední a větší organizace: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nositel procesu controllingu – všichni vedoucí pracovníci v podniku - management přebírá funkce a zodpovědnost controllingu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řídí controlling – stará se o rámcové podmínky, dodává nástroje a poskytuje poradenství o jejich použití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controlleři</a:t>
            </a:r>
            <a:r>
              <a:rPr lang="cs-CZ" sz="1600" dirty="0"/>
              <a:t> a manažeři se v controllingu doplňují</a:t>
            </a:r>
          </a:p>
        </p:txBody>
      </p:sp>
    </p:spTree>
    <p:extLst>
      <p:ext uri="{BB962C8B-B14F-4D97-AF65-F5344CB8AC3E}">
        <p14:creationId xmlns:p14="http://schemas.microsoft.com/office/powerpoint/2010/main" val="14607002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Kritéria pro zavedení controllingu v podniku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 rozhodnuto na úrovni vrcholového vedení společnosti, že budou zřízeny vlastní útvary controllingu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jak management ve vrcholovém vedení, tak další významné posty ve společnosti mají povědomí o důležitosti controllingu a jeho neustálém rozvoji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podnik se řadí svou velikostí  mezi organizace, která vyžaduje zřízení více pracovních míst s náplní 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controllera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2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Postup zavedení controllingu v podniku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 celém podniku  se zavedou pouze některé jeho vybrané funkce (např. podnikové plánování a tvorba rozpočtu)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ve vybraném organizačním útvaru (provoz, závod, divize) se implementuje formou tzv. pilotního systému controlling v plném rozsahu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 výběru organizační jednotky určené k ověření pilotního systému nutno vzít v úvahu jak odborné hledisko dané organizační jednotky, tak míru připravenosti a ochotu zainteresovaných pracovníků aktivně spolupracovat na takovém pilotním projektu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391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401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Faktory proti fungování controllingu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podnikového vedení z omezení mocenského vlivu na řízení podniku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již dříve fungující organizační útvary, jako je finanční útvar, útvar účetnictví, které doposud poskytovaly údaje pro vedení firmy, se cítí ohroženy novou konkurenční organizační jednotkou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pracovníků na úseku prodeje – jejich činnost bude podrobena rozsáhlejší a hlubší kontrole prostřednictvím nových ukazatelů a výkonnostních měřítek 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97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1030058"/>
            <a:ext cx="7381612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Vnitřní struktura controllingového útvaru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</a:t>
            </a:r>
            <a:r>
              <a:rPr lang="cs-CZ" sz="2000" dirty="0" err="1"/>
              <a:t>controllerů</a:t>
            </a:r>
            <a:r>
              <a:rPr lang="cs-CZ" sz="2000" dirty="0"/>
              <a:t>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funkce: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controller prodeje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investiční činnost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nákladového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materiálového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personální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projektový </a:t>
            </a:r>
            <a:r>
              <a:rPr lang="cs-CZ" sz="1600" dirty="0" err="1"/>
              <a:t>controller</a:t>
            </a:r>
            <a:r>
              <a:rPr lang="cs-CZ" sz="1600" dirty="0"/>
              <a:t> atd.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57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na výrobním úseku – dobré výkonnostní a kvalitativní výsledky se budou posuzovat podle vynaložených nákladů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hledisko nákladovosti osloví ve své podstatě všechny pracovníky firmy – automaticky jistá negativní reakce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16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Podnikový controlling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632072" y="3708631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643131D-66B0-4663-95E0-F0888D3E3E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38" t="28416" r="27008" b="8451"/>
          <a:stretch/>
        </p:blipFill>
        <p:spPr>
          <a:xfrm>
            <a:off x="3688484" y="884141"/>
            <a:ext cx="5149516" cy="403199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2547664-91E6-4653-BD5B-851557B369AD}"/>
              </a:ext>
            </a:extLst>
          </p:cNvPr>
          <p:cNvSpPr/>
          <p:nvPr/>
        </p:nvSpPr>
        <p:spPr>
          <a:xfrm>
            <a:off x="615600" y="412601"/>
            <a:ext cx="2763284" cy="2487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strategický i operativní význam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návaznosti na něj se tvoří jednotlivé rozpočty</a:t>
            </a:r>
          </a:p>
        </p:txBody>
      </p:sp>
    </p:spTree>
    <p:extLst>
      <p:ext uri="{BB962C8B-B14F-4D97-AF65-F5344CB8AC3E}">
        <p14:creationId xmlns:p14="http://schemas.microsoft.com/office/powerpoint/2010/main" val="4071693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E4C6DEF-C4F4-4218-B41C-6350E1B88548}"/>
              </a:ext>
            </a:extLst>
          </p:cNvPr>
          <p:cNvSpPr/>
          <p:nvPr/>
        </p:nvSpPr>
        <p:spPr>
          <a:xfrm>
            <a:off x="302400" y="469877"/>
            <a:ext cx="7725600" cy="441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stanoveny podle vlastních potřeb podniku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sestavení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strategického plánu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: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nákladů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udržení tržního podílu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s růstem velikosti podniku a růstem šířky výrobních programů a prodávaného sortimentu se stávají úkoly plánování stále náročnějšími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celopodnikový plán atomizován do dílčích plánů (plán nákupů, výroby, odbytu, finanční plán a z nich odvozené další dílčí plány)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5267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2854F43-1582-48FC-9887-B1F0435E80E3}"/>
              </a:ext>
            </a:extLst>
          </p:cNvPr>
          <p:cNvSpPr/>
          <p:nvPr/>
        </p:nvSpPr>
        <p:spPr>
          <a:xfrm>
            <a:off x="504000" y="478614"/>
            <a:ext cx="6991200" cy="170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rozpočet investic: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údržba a obnova stávajících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nových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úprava výrobních kapacit podle požadavků trhu</a:t>
            </a:r>
          </a:p>
        </p:txBody>
      </p:sp>
    </p:spTree>
    <p:extLst>
      <p:ext uri="{BB962C8B-B14F-4D97-AF65-F5344CB8AC3E}">
        <p14:creationId xmlns:p14="http://schemas.microsoft.com/office/powerpoint/2010/main" val="2128786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47200" y="737814"/>
            <a:ext cx="70704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nedodržení požadovaných hodnot plánu v absolutní výši – vznik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odchylek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horší nebo lepší průběh skutečnosti, než se očekávalo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a rozpočty byly nerealistické a nedaly se splnit nebo se naopak daly velmi lehce splnit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vyskytly se nečekané události (přírodní katastrofy, COVID-19 apod.)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revize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 rozpočtů, plánů i cílů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628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95753" y="383665"/>
            <a:ext cx="7070400" cy="395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Kvantitativní odchylka se týká změny objemu výkonů a vyjadřuje rozdíl mezi skutečným a plánovaným objemem výkonů v podniku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200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Kvantitativní odchylka = (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200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Kvalitativní odchylka vzniká změnou ceny prodávaných výkonů a představuje rozdíl mezi skutečnou cenou prodávaných výkonů a plánovanou cenou prodávaných výkonů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200" dirty="0">
              <a:latin typeface="+mj-lt"/>
            </a:endParaRPr>
          </a:p>
          <a:p>
            <a:pPr lvl="2" algn="just">
              <a:lnSpc>
                <a:spcPct val="115000"/>
              </a:lnSpc>
              <a:spcAft>
                <a:spcPts val="600"/>
              </a:spcAft>
            </a:pP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Kvalitativní odchylka = (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200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Odchylka struktury je zaměřena na změnu struktury výkonů a signalizuje rozdíl mezi skutečnou a plánovanou strukturou výkonů.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Cílem každého podnikatelského subjektu je tvorba zisku. Ve výrobním procesu však mohou nastat odchylky od zisku, které vznikají rozdílem mezi plánovanou výši zisku a skutečnou výši zisku. </a:t>
            </a:r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081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3E67123-BBFC-4838-9432-D7CA88861805}"/>
              </a:ext>
            </a:extLst>
          </p:cNvPr>
          <p:cNvSpPr/>
          <p:nvPr/>
        </p:nvSpPr>
        <p:spPr>
          <a:xfrm>
            <a:off x="554400" y="547052"/>
            <a:ext cx="7077600" cy="3349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Operativní plánování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komplexní disciplína, na které se podílí celá řada podnikových specialistů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detailizuje strategický podnikový plán výroby 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obsahuje dvě složky: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materiálových a energetických toků,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finanční stránky materiálových a energetických toků</a:t>
            </a:r>
          </a:p>
        </p:txBody>
      </p:sp>
    </p:spTree>
    <p:extLst>
      <p:ext uri="{BB962C8B-B14F-4D97-AF65-F5344CB8AC3E}">
        <p14:creationId xmlns:p14="http://schemas.microsoft.com/office/powerpoint/2010/main" val="23603510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B68BAD-8EDA-4F0A-948B-E0E81753779B}"/>
              </a:ext>
            </a:extLst>
          </p:cNvPr>
          <p:cNvSpPr/>
          <p:nvPr/>
        </p:nvSpPr>
        <p:spPr>
          <a:xfrm>
            <a:off x="561600" y="671746"/>
            <a:ext cx="7077600" cy="407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materiálových a energetických toků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se rozděluje na menší části (hospodářská střediska)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řeší otázku rozepsání výrobních úkolů v čase a v jejich obsahu pro jednotlivá hospodářská střediska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typy operativního plánování: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zakázkové výroby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samostatných sérií, které musí být předem připraveny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výroby normalizovaných součástí na sklad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618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31A7D16-DA85-418F-B422-1F7B5FF8EC66}"/>
              </a:ext>
            </a:extLst>
          </p:cNvPr>
          <p:cNvSpPr/>
          <p:nvPr/>
        </p:nvSpPr>
        <p:spPr>
          <a:xfrm>
            <a:off x="518400" y="467311"/>
            <a:ext cx="7192800" cy="3989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postup: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normálního plánu s vytipováním možných rušivých elementů v podobě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plnění normálního plánu – kontinuální sledování vývoje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alternativních průběhů pro jednotlivé rušivé události i jejich případné kombinace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nasazení vhodné alternativy v závislosti na výskytu rušivých jevů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úspěšné splnění původního nebo náhradního mimořádného plánu</a:t>
            </a:r>
          </a:p>
        </p:txBody>
      </p:sp>
    </p:spTree>
    <p:extLst>
      <p:ext uri="{BB962C8B-B14F-4D97-AF65-F5344CB8AC3E}">
        <p14:creationId xmlns:p14="http://schemas.microsoft.com/office/powerpoint/2010/main" val="182102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966219"/>
            <a:ext cx="73816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controllerů: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činnosti: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podnikové plánování a tvorba rozpočtů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reporting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analýzu a hodnocení investičních programů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adresáta: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divizní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regionální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77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54544F4-CC18-49DE-A7EF-82443C1F15A4}"/>
              </a:ext>
            </a:extLst>
          </p:cNvPr>
          <p:cNvSpPr/>
          <p:nvPr/>
        </p:nvSpPr>
        <p:spPr>
          <a:xfrm>
            <a:off x="417600" y="422028"/>
            <a:ext cx="7228800" cy="4294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překážky plánování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rychle se měnící a složité okolí podniku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negativní postoj pracovníků k plánování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konzervativnost a pohodlnost až lenost pracovníků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omezenost hmotných, lidských i finančních zdrojů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informací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času na samotné sestavování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 komunikace mezi všemi stupni řízení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aktualizace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ztotožňování zaměstnanců s filozofií podniku</a:t>
            </a:r>
          </a:p>
        </p:txBody>
      </p:sp>
    </p:spTree>
    <p:extLst>
      <p:ext uri="{BB962C8B-B14F-4D97-AF65-F5344CB8AC3E}">
        <p14:creationId xmlns:p14="http://schemas.microsoft.com/office/powerpoint/2010/main" val="23887632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361A563-F088-4B23-9B14-D686AE50BD8C}"/>
              </a:ext>
            </a:extLst>
          </p:cNvPr>
          <p:cNvSpPr/>
          <p:nvPr/>
        </p:nvSpPr>
        <p:spPr>
          <a:xfrm>
            <a:off x="280800" y="470854"/>
            <a:ext cx="7264800" cy="3974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finanční stránky materiálových a energetických toků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surovin a nejrůznějších materiálů, lidské práce – přímo využitých výrobních faktorů je dobře finančně vyjádřitelná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případě výrobního zařízení je však situace složitější – nákladem se stává odpis + použití na výrobu více druhů výrobků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další časově se opakující společné jevy (pojistné, zálohy, nájemné, paušály, energie…) - režie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79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EDC4E3-70AC-4CA9-95B3-A12677CD3E31}"/>
              </a:ext>
            </a:extLst>
          </p:cNvPr>
          <p:cNvSpPr/>
          <p:nvPr/>
        </p:nvSpPr>
        <p:spPr>
          <a:xfrm>
            <a:off x="338400" y="370332"/>
            <a:ext cx="723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přímých nákladů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plánovaný přímý materiál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přímé mzdy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roční odpisy: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vydělením pořizovacích nákladů daného zařízení (zmenšených o zůstatkovou hodnotu a zvětšených o hodnoty plánovaných generálních oprav) plánovanou dobou upotřebitelnosti zařízení v rocích</a:t>
            </a:r>
          </a:p>
        </p:txBody>
      </p:sp>
    </p:spTree>
    <p:extLst>
      <p:ext uri="{BB962C8B-B14F-4D97-AF65-F5344CB8AC3E}">
        <p14:creationId xmlns:p14="http://schemas.microsoft.com/office/powerpoint/2010/main" val="25630802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E651839-D938-4C91-A130-031092992CB6}"/>
              </a:ext>
            </a:extLst>
          </p:cNvPr>
          <p:cNvSpPr/>
          <p:nvPr/>
        </p:nvSpPr>
        <p:spPr>
          <a:xfrm>
            <a:off x="554400" y="344049"/>
            <a:ext cx="71352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plánované náklady na výzkum a vývoj: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vycházíme z příslušného plánu výzkumu a vývoje podniku, který je součástí celopodnikového plánu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dvě složky: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předpokládané výdaje na výzkum a vývoj pro plánovací období – tyto se v plánu rozpadnou do položek mzdových, materiálových apod.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</a:rPr>
              <a:t>podíl výdajů na výzkum a vývoj zúčtovaný na již vyvinuté výrobky – plánuje se jako určitý procentní odpis již vzniklých a uzavřených výrobků, neboť cyklus byl ukončen a nyní tyto výrobky musíme určitou dobu zatížit určitou částí nákladů na jejich výzkum a vývoj. Až se tyto náklady vrátí, bude možno financovat další výzkum a vývoj. Tyto výdaje zahrneme do ostatních přímých nákladů na výrobu.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9229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0D7A168-119C-4A46-A0F3-B9DF51A67ED2}"/>
              </a:ext>
            </a:extLst>
          </p:cNvPr>
          <p:cNvSpPr/>
          <p:nvPr/>
        </p:nvSpPr>
        <p:spPr>
          <a:xfrm>
            <a:off x="504000" y="611042"/>
            <a:ext cx="71712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nepřímých nákladů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velmi obtížné - neexistují (tak jako u přímých nákladů) normy a postupy, z nichž lze snadno vypočítat přesně náklady dané operace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správné zjištění vztažné veličiny, která danou režii vyvolává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řešení  - použití rozvrhové základny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zásadní roli sehrávají samotné kalkulační techniky</a:t>
            </a:r>
          </a:p>
        </p:txBody>
      </p:sp>
    </p:spTree>
    <p:extLst>
      <p:ext uri="{BB962C8B-B14F-4D97-AF65-F5344CB8AC3E}">
        <p14:creationId xmlns:p14="http://schemas.microsoft.com/office/powerpoint/2010/main" val="41602480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E6FEBB3-EA76-4E45-A4CA-A838172D5FFA}"/>
              </a:ext>
            </a:extLst>
          </p:cNvPr>
          <p:cNvSpPr/>
          <p:nvPr/>
        </p:nvSpPr>
        <p:spPr>
          <a:xfrm>
            <a:off x="410400" y="292361"/>
            <a:ext cx="7164000" cy="3239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všeobecná výrobní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obsahuje náklady, které jsou společné pro několik výrobních provozů. Měla by se tedy rozpočítávat podle všech přímých nákladů.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zásobovací a odbytové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vazba k výkonům je dána výkony zásobování, skladování a odbytu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parametry skladovaného a manipulovaného materiálu (hmotnost, objem) </a:t>
            </a:r>
          </a:p>
        </p:txBody>
      </p:sp>
    </p:spTree>
    <p:extLst>
      <p:ext uri="{BB962C8B-B14F-4D97-AF65-F5344CB8AC3E}">
        <p14:creationId xmlns:p14="http://schemas.microsoft.com/office/powerpoint/2010/main" val="27098456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2D89736-9CBB-4299-96CE-86D5A3D095FB}"/>
              </a:ext>
            </a:extLst>
          </p:cNvPr>
          <p:cNvSpPr/>
          <p:nvPr/>
        </p:nvSpPr>
        <p:spPr>
          <a:xfrm>
            <a:off x="388800" y="556177"/>
            <a:ext cx="7322400" cy="181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Správní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často podle přímých mezd - velké nepřesnosti (přímé mzdy jsou variabilní, zatímco správní režie je fixní)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zpřesnění plánování by mělo jít cestou přesunutí (zúžení rozsahu) režijních položek do přímých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1168021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4DAFC80B-DFDB-DDAA-326F-376F450C6BD5}"/>
              </a:ext>
            </a:extLst>
          </p:cNvPr>
          <p:cNvSpPr txBox="1">
            <a:spLocks/>
          </p:cNvSpPr>
          <p:nvPr/>
        </p:nvSpPr>
        <p:spPr>
          <a:xfrm>
            <a:off x="-89492" y="1056367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</a:rPr>
              <a:t> </a:t>
            </a:r>
            <a:r>
              <a:rPr lang="pl-PL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944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865398"/>
            <a:ext cx="741879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Nákladový controlling (NC)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vytvoření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systému plánování nákladů a vnitropodnikových výnosů se záměrem splnění definovaných cílů v budoucnosti: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b="1" dirty="0">
                <a:solidFill>
                  <a:srgbClr val="000000"/>
                </a:solidFill>
                <a:latin typeface="+mj-lt"/>
              </a:rPr>
              <a:t>vyhodnotit dosaženou skutečnost s plánem (odchylky)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nabízet řešení vedoucí k eliminaci odchylek skutečnosti od plánu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východisko pro sestavení 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plánu Cash-</a:t>
            </a:r>
            <a:r>
              <a:rPr lang="cs-CZ" sz="1600" b="1" dirty="0" err="1">
                <a:solidFill>
                  <a:srgbClr val="000000"/>
                </a:solidFill>
                <a:latin typeface="+mj-lt"/>
              </a:rPr>
              <a:t>Flow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má včas předpovídat přechodný přebytek nebo nedostatek volných finančních prostředků.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ve vazbě na odchylky skutečnosti od plánu nejen včas na tyto odchylky upozornit, musí je i přehledně a srozumitelně prezentovat a na základě nich pak musí příslušní manažeři zahájit činnosti vedoucí k eliminaci důsledků těchto odchylek</a:t>
            </a: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0601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28352" y="1001032"/>
            <a:ext cx="733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Hlavní náplň NC: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Sestavování rozpočtu nákladů a výnosů a jeho vyhodnocování pomocí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Výpočet plánových, výsledných a cenových kalkulací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Reporting </a:t>
            </a:r>
          </a:p>
          <a:p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Zavedení NC je jednou z prvních částí celkového modelu controllingu jako úspěšného ekonomického řízení – až pak controlling finanční, investiční, apod.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9561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Finanční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řízení finanční a kapitálové struktury podniku a řízení jeho peněžních toků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cílem je zajišťování finanční rovnováhy podniku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elementární rovině: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získávání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správa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užití finančních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41516810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927731"/>
            <a:ext cx="654881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hlavním nástrojem je finanční analýza: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finanční účetnictví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manažerské účetnictví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ekonomické statistiky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další zdroje peněžního a kapitálového trhu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60521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51640" y="711517"/>
            <a:ext cx="73859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Rozdíly mezi manažerským a finančním účetnictvím </a:t>
            </a:r>
          </a:p>
          <a:p>
            <a:r>
              <a:rPr lang="cs-CZ" sz="2200" b="1" dirty="0"/>
              <a:t>FÚ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vychází ze Zákona o účetnictví </a:t>
            </a:r>
            <a:r>
              <a:rPr lang="cs-CZ" sz="2000" dirty="0">
                <a:sym typeface="Symbol" panose="05050102010706020507" pitchFamily="18" charset="2"/>
              </a:rPr>
              <a:t> </a:t>
            </a:r>
            <a:r>
              <a:rPr lang="cs-CZ" sz="2000" dirty="0"/>
              <a:t>poskytuje sjednocené, obecné a dále interpretovatelné informace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firmy závazné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drobné odchylky jen tam, kde to zákon umožňuje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data podniku pro externí uživatele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výkazy: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Rozvaha (bilance)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Výkaz zisku a ztráty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</a:t>
            </a:r>
          </a:p>
          <a:p>
            <a:endParaRPr lang="cs-CZ" sz="2200" b="1" dirty="0">
              <a:solidFill>
                <a:srgbClr val="30787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0759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2379</Words>
  <Application>Microsoft Macintosh PowerPoint</Application>
  <PresentationFormat>Předvádění na obrazovce (16:9)</PresentationFormat>
  <Paragraphs>316</Paragraphs>
  <Slides>47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47</vt:i4>
      </vt:variant>
    </vt:vector>
  </HeadingPairs>
  <TitlesOfParts>
    <vt:vector size="56" baseType="lpstr">
      <vt:lpstr>Arial</vt:lpstr>
      <vt:lpstr>Calibri</vt:lpstr>
      <vt:lpstr>Courier New</vt:lpstr>
      <vt:lpstr>StarSymbol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227</cp:revision>
  <dcterms:created xsi:type="dcterms:W3CDTF">2016-07-06T15:42:34Z</dcterms:created>
  <dcterms:modified xsi:type="dcterms:W3CDTF">2024-11-01T07:00:49Z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