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99" r:id="rId3"/>
    <p:sldId id="259" r:id="rId4"/>
    <p:sldId id="266" r:id="rId5"/>
    <p:sldId id="267" r:id="rId6"/>
    <p:sldId id="279" r:id="rId7"/>
    <p:sldId id="283" r:id="rId8"/>
    <p:sldId id="286" r:id="rId9"/>
    <p:sldId id="298" r:id="rId10"/>
    <p:sldId id="351" r:id="rId11"/>
    <p:sldId id="273" r:id="rId12"/>
    <p:sldId id="348" r:id="rId13"/>
    <p:sldId id="301" r:id="rId14"/>
    <p:sldId id="318" r:id="rId15"/>
    <p:sldId id="319" r:id="rId16"/>
    <p:sldId id="320" r:id="rId17"/>
    <p:sldId id="321" r:id="rId18"/>
    <p:sldId id="322" r:id="rId19"/>
    <p:sldId id="323" r:id="rId20"/>
    <p:sldId id="300" r:id="rId21"/>
    <p:sldId id="302" r:id="rId22"/>
    <p:sldId id="306" r:id="rId23"/>
    <p:sldId id="307" r:id="rId24"/>
    <p:sldId id="309" r:id="rId25"/>
    <p:sldId id="310" r:id="rId26"/>
    <p:sldId id="296" r:id="rId27"/>
    <p:sldId id="352" r:id="rId28"/>
    <p:sldId id="334" r:id="rId29"/>
    <p:sldId id="335" r:id="rId30"/>
    <p:sldId id="353" r:id="rId31"/>
    <p:sldId id="324" r:id="rId32"/>
    <p:sldId id="325" r:id="rId33"/>
    <p:sldId id="326" r:id="rId34"/>
    <p:sldId id="276" r:id="rId35"/>
    <p:sldId id="277" r:id="rId36"/>
    <p:sldId id="265" r:id="rId37"/>
    <p:sldId id="278" r:id="rId38"/>
    <p:sldId id="339" r:id="rId39"/>
    <p:sldId id="340" r:id="rId40"/>
    <p:sldId id="342" r:id="rId41"/>
    <p:sldId id="284" r:id="rId42"/>
    <p:sldId id="344" r:id="rId43"/>
    <p:sldId id="291" r:id="rId44"/>
    <p:sldId id="293" r:id="rId45"/>
    <p:sldId id="345" r:id="rId46"/>
    <p:sldId id="274" r:id="rId47"/>
    <p:sldId id="354" r:id="rId48"/>
    <p:sldId id="280" r:id="rId49"/>
    <p:sldId id="355" r:id="rId50"/>
    <p:sldId id="329" r:id="rId51"/>
    <p:sldId id="356" r:id="rId52"/>
    <p:sldId id="357" r:id="rId5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10.02.2025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zapletalova@opf.slu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83264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Podstata strategického managementu</a:t>
            </a:r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Strategické rozhodování a myšlení</a:t>
            </a:r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a model strategie podniku</a:t>
            </a:r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Strategické představy a cíle</a:t>
            </a:r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Strategická analýza</a:t>
            </a:r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939902"/>
            <a:ext cx="3888432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tutoriál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Myšlenkové mapy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712161"/>
            <a:ext cx="6005338" cy="406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409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Strategické myšlení představuje komplex poznávacích a účelově zaměřených myšlenkových aktivit vrcholového managementu podniku, zaměřených na dosahování stanovených strategických cílů firmy. </a:t>
            </a:r>
          </a:p>
          <a:p>
            <a:pPr algn="just"/>
            <a:r>
              <a:rPr lang="cs-CZ" sz="1600" dirty="0"/>
              <a:t>Správné a dobře realizovatelné strategické myšlení představuje jeden ze základních předpokladů úspěšného strategického řízení, které směřuje k vytvoření optimální podnikové strategie. Je to tudíž v podstatě takový způsob myšlení, který odpovídá podstatě a specifickým rysům strategických procesů.</a:t>
            </a:r>
          </a:p>
          <a:p>
            <a:pPr algn="just"/>
            <a:r>
              <a:rPr lang="cs-CZ" sz="1600" dirty="0"/>
              <a:t>Strategické myšlení se vyznačuje jednak intenzivním analytickým úsilím využít co nejlépe všech dostupných pravdivých informací, které nám vytváří obraz povzbuzujících i omezujících faktorů. Zároveň však je potřebné uvažovat perspektivně a dívat se na podnik a podnikatelské aktivity na základě předpokládané budoucnosti.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Strategické myšlení</a:t>
            </a:r>
          </a:p>
        </p:txBody>
      </p:sp>
    </p:spTree>
    <p:extLst>
      <p:ext uri="{BB962C8B-B14F-4D97-AF65-F5344CB8AC3E}">
        <p14:creationId xmlns:p14="http://schemas.microsoft.com/office/powerpoint/2010/main" val="282246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a model strategie podniku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</p:txBody>
      </p:sp>
    </p:spTree>
    <p:extLst>
      <p:ext uri="{BB962C8B-B14F-4D97-AF65-F5344CB8AC3E}">
        <p14:creationId xmlns:p14="http://schemas.microsoft.com/office/powerpoint/2010/main" val="579276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Strategie představuje kroky, které vedou k naplnění stanoveného strategického cíle, přičemž strategický cíl podniku představuje konkrétní žádoucí stav, jehož dosažení je předpokládáno v určitém časovém období.</a:t>
            </a:r>
          </a:p>
          <a:p>
            <a:pPr algn="just"/>
            <a:r>
              <a:rPr lang="cs-CZ" sz="1600" dirty="0"/>
              <a:t>Strategie  je soubor cílených kroků, které firma podniká, aby získala a udržela si lepší výkonnost ve srovnání s konkurencí. (</a:t>
            </a:r>
            <a:r>
              <a:rPr lang="cs-CZ" sz="1600" dirty="0" err="1"/>
              <a:t>Rothaermel</a:t>
            </a:r>
            <a:r>
              <a:rPr lang="cs-CZ" sz="1600" dirty="0"/>
              <a:t>, 2017)</a:t>
            </a:r>
          </a:p>
          <a:p>
            <a:pPr algn="just"/>
            <a:r>
              <a:rPr lang="cs-CZ" sz="1600" dirty="0"/>
              <a:t>Strategie je soubor cíleně řízených aktivit, které podniku umožní získat a udržet prvotřídní výkon vzhledem ke konkurentům. Jedná se o koncepci dlouhodobé povahy, která má přinést organizaci dlouhodobě udržitelnou konkurenční výhodu a tím upevnit její postavení na trhu. (</a:t>
            </a:r>
            <a:r>
              <a:rPr lang="cs-CZ" sz="1600" dirty="0" err="1"/>
              <a:t>McGrath</a:t>
            </a:r>
            <a:r>
              <a:rPr lang="cs-CZ" sz="1600" dirty="0"/>
              <a:t>, 2013)</a:t>
            </a:r>
          </a:p>
          <a:p>
            <a:pPr algn="just"/>
            <a:r>
              <a:rPr lang="cs-CZ" sz="1600" dirty="0"/>
              <a:t>Strategie definuje osobitý přístup společnosti ke konkurenci a konkurenční výhody, na kterých bude založena. (M.E. Porter)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Strategie</a:t>
            </a:r>
          </a:p>
        </p:txBody>
      </p:sp>
    </p:spTree>
    <p:extLst>
      <p:ext uri="{BB962C8B-B14F-4D97-AF65-F5344CB8AC3E}">
        <p14:creationId xmlns:p14="http://schemas.microsoft.com/office/powerpoint/2010/main" val="199892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err="1"/>
              <a:t>Rumelt</a:t>
            </a:r>
            <a:r>
              <a:rPr lang="cs-CZ" sz="1600" dirty="0"/>
              <a:t> (2011) poukazuje na to, co strategie není: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Strategie není bombastické prohlášení </a:t>
            </a:r>
            <a:r>
              <a:rPr lang="cs-CZ" sz="1600" dirty="0"/>
              <a:t>(jako třeba: Naše strategie je zvítězit), které je pouhou propagací vlastních přání a myšlenek.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Strategie není neschopnost čelit konkurenčním výzvám</a:t>
            </a:r>
            <a:r>
              <a:rPr lang="cs-CZ" sz="1600" dirty="0"/>
              <a:t>, kdy podnik nemá jasně definované konkurenční možnosti a manažeři nemají přesně stanovený postup.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Strategie nejsou operativní opatření, konkurenční srovnání nebo taktické nástroje </a:t>
            </a:r>
            <a:r>
              <a:rPr lang="cs-CZ" sz="1600" dirty="0"/>
              <a:t>(jako např. slevy, marketingová opatření apod.).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Co strategie není</a:t>
            </a:r>
          </a:p>
        </p:txBody>
      </p:sp>
    </p:spTree>
    <p:extLst>
      <p:ext uri="{BB962C8B-B14F-4D97-AF65-F5344CB8AC3E}">
        <p14:creationId xmlns:p14="http://schemas.microsoft.com/office/powerpoint/2010/main" val="128510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„Dobrá strategie“ je tvořena třemi elementy (</a:t>
            </a:r>
            <a:r>
              <a:rPr lang="cs-CZ" sz="1600" dirty="0" err="1"/>
              <a:t>Rothaermel</a:t>
            </a:r>
            <a:r>
              <a:rPr lang="cs-CZ" sz="1600" dirty="0"/>
              <a:t>, 2017):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Diagnostika konkurenční výzvy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Hlavní politika k řešení konkurenční výzvy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Soubor ucelených opatření k realizaci hlavní politiky podniku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600" b="1" dirty="0"/>
          </a:p>
          <a:p>
            <a:pPr marL="0" lvl="1" indent="0" algn="just">
              <a:buNone/>
            </a:pPr>
            <a:r>
              <a:rPr lang="cs-CZ" sz="1600" dirty="0"/>
              <a:t>Koncepční rámec strategie podle M.E. </a:t>
            </a:r>
            <a:r>
              <a:rPr lang="cs-CZ" sz="1600" dirty="0" err="1"/>
              <a:t>Portera</a:t>
            </a:r>
            <a:r>
              <a:rPr lang="cs-CZ" sz="1600" dirty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Jedinečnost (unikátnost)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Vytváření kompromisů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Soulad v celém hodnotovém řetězci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600" b="1" dirty="0"/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M.E. Porter: být nejlepší x být jedinečný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„Dobrá strategie“</a:t>
            </a:r>
          </a:p>
        </p:txBody>
      </p:sp>
    </p:spTree>
    <p:extLst>
      <p:ext uri="{BB962C8B-B14F-4D97-AF65-F5344CB8AC3E}">
        <p14:creationId xmlns:p14="http://schemas.microsoft.com/office/powerpoint/2010/main" val="363948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Udržitelná konkurenční výhoda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Konkurenční nevýhoda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Konkurenční parita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600" b="1" dirty="0"/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Strategické umístění</a:t>
            </a:r>
            <a:r>
              <a:rPr lang="cs-CZ" sz="2000" dirty="0"/>
              <a:t>: vyšší hodnota x náklady – </a:t>
            </a:r>
            <a:r>
              <a:rPr lang="cs-CZ" sz="2000" b="1" dirty="0"/>
              <a:t>ekonomický přínos</a:t>
            </a:r>
            <a:r>
              <a:rPr lang="cs-CZ" sz="2000" dirty="0"/>
              <a:t> (největší rozdíl) – </a:t>
            </a:r>
            <a:r>
              <a:rPr lang="cs-CZ" sz="2000" b="1" dirty="0"/>
              <a:t>kompromis</a:t>
            </a:r>
            <a:r>
              <a:rPr lang="cs-CZ" sz="2000" dirty="0"/>
              <a:t> 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Strategie a konkurenční výhoda</a:t>
            </a:r>
          </a:p>
        </p:txBody>
      </p:sp>
    </p:spTree>
    <p:extLst>
      <p:ext uri="{BB962C8B-B14F-4D97-AF65-F5344CB8AC3E}">
        <p14:creationId xmlns:p14="http://schemas.microsoft.com/office/powerpoint/2010/main" val="81842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170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top management podniku</a:t>
            </a:r>
          </a:p>
          <a:p>
            <a:pPr lvl="0" algn="just"/>
            <a:r>
              <a:rPr lang="cs-CZ" sz="1600" dirty="0"/>
              <a:t>pracovníci střední úrovně managementu </a:t>
            </a:r>
          </a:p>
          <a:p>
            <a:pPr lvl="0" algn="just"/>
            <a:r>
              <a:rPr lang="cs-CZ" sz="1600" dirty="0"/>
              <a:t>externisté</a:t>
            </a:r>
          </a:p>
          <a:p>
            <a:pPr algn="just"/>
            <a:r>
              <a:rPr lang="cs-CZ" sz="1600" dirty="0"/>
              <a:t>vlastnící podniku</a:t>
            </a:r>
          </a:p>
          <a:p>
            <a:pPr algn="just"/>
            <a:r>
              <a:rPr lang="cs-CZ" sz="1600" dirty="0"/>
              <a:t>zaměstnanci</a:t>
            </a:r>
          </a:p>
          <a:p>
            <a:pPr lvl="0" algn="just"/>
            <a:r>
              <a:rPr lang="cs-CZ" sz="1600" dirty="0"/>
              <a:t>odbory</a:t>
            </a:r>
          </a:p>
          <a:p>
            <a:pPr lvl="0" algn="just"/>
            <a:r>
              <a:rPr lang="cs-CZ" sz="1600" dirty="0"/>
              <a:t>věřitelé</a:t>
            </a:r>
          </a:p>
          <a:p>
            <a:pPr algn="just"/>
            <a:r>
              <a:rPr lang="cs-CZ" sz="1600" dirty="0"/>
              <a:t>zákazníci</a:t>
            </a:r>
          </a:p>
          <a:p>
            <a:pPr lvl="0" algn="just"/>
            <a:r>
              <a:rPr lang="cs-CZ" sz="1600" dirty="0"/>
              <a:t>dodavatelé</a:t>
            </a:r>
          </a:p>
          <a:p>
            <a:pPr lvl="0" algn="just"/>
            <a:r>
              <a:rPr lang="cs-CZ" sz="1600" dirty="0"/>
              <a:t>konkurenti</a:t>
            </a:r>
          </a:p>
          <a:p>
            <a:pPr lvl="0" algn="just"/>
            <a:r>
              <a:rPr lang="cs-CZ" sz="1600" dirty="0"/>
              <a:t>místní komunita </a:t>
            </a:r>
          </a:p>
          <a:p>
            <a:pPr lvl="0" algn="just"/>
            <a:r>
              <a:rPr lang="cs-CZ" sz="1600" dirty="0"/>
              <a:t>široká veřejnost</a:t>
            </a:r>
          </a:p>
          <a:p>
            <a:pPr algn="just"/>
            <a:r>
              <a:rPr lang="cs-CZ" sz="1600" dirty="0"/>
              <a:t>stát (vláda)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Zájmové skupiny podílející se na tvorbě podnikové strategie</a:t>
            </a:r>
          </a:p>
        </p:txBody>
      </p:sp>
    </p:spTree>
    <p:extLst>
      <p:ext uri="{BB962C8B-B14F-4D97-AF65-F5344CB8AC3E}">
        <p14:creationId xmlns:p14="http://schemas.microsoft.com/office/powerpoint/2010/main" val="129459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Strategické plánování</a:t>
            </a:r>
          </a:p>
          <a:p>
            <a:pPr lvl="1" algn="just"/>
            <a:r>
              <a:rPr lang="cs-CZ" sz="1400" dirty="0"/>
              <a:t>Strategická analýza</a:t>
            </a:r>
          </a:p>
          <a:p>
            <a:pPr lvl="1" algn="just"/>
            <a:r>
              <a:rPr lang="cs-CZ" sz="1400" dirty="0"/>
              <a:t>Stanovení strategického cíle</a:t>
            </a:r>
          </a:p>
          <a:p>
            <a:pPr lvl="1" algn="just"/>
            <a:r>
              <a:rPr lang="cs-CZ" sz="1400" dirty="0"/>
              <a:t>Formulace strategie</a:t>
            </a:r>
          </a:p>
          <a:p>
            <a:pPr lvl="1" algn="just"/>
            <a:r>
              <a:rPr lang="cs-CZ" sz="1400" dirty="0"/>
              <a:t>Tvorba strategického plánu</a:t>
            </a:r>
          </a:p>
          <a:p>
            <a:pPr algn="just"/>
            <a:r>
              <a:rPr lang="cs-CZ" sz="1600" b="1" dirty="0"/>
              <a:t>Implementace strategie</a:t>
            </a:r>
          </a:p>
          <a:p>
            <a:pPr marL="0" indent="0" algn="just">
              <a:buNone/>
            </a:pPr>
            <a:endParaRPr lang="cs-CZ" sz="1600" b="1" dirty="0"/>
          </a:p>
          <a:p>
            <a:pPr algn="just"/>
            <a:r>
              <a:rPr lang="cs-CZ" sz="1600" b="1" dirty="0"/>
              <a:t>Strategická kontrola</a:t>
            </a:r>
          </a:p>
          <a:p>
            <a:endParaRPr lang="cs-CZ" sz="1600" dirty="0"/>
          </a:p>
          <a:p>
            <a:pPr marL="0" indent="0" algn="just">
              <a:buNone/>
            </a:pPr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Model strategie podniku</a:t>
            </a:r>
          </a:p>
        </p:txBody>
      </p:sp>
    </p:spTree>
    <p:extLst>
      <p:ext uri="{BB962C8B-B14F-4D97-AF65-F5344CB8AC3E}">
        <p14:creationId xmlns:p14="http://schemas.microsoft.com/office/powerpoint/2010/main" val="325124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154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Strategické vedení popisuje úspěšné využívání moci a vlivu vedoucích pracovníků k usměrňování činností ostatních při dosahování cílů organizace.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Způsoby vedení/řízení strategického procesu:</a:t>
            </a:r>
          </a:p>
          <a:p>
            <a:pPr lvl="1" algn="just"/>
            <a:r>
              <a:rPr lang="cs-CZ" sz="1600" dirty="0"/>
              <a:t>Strategické plánování top-</a:t>
            </a:r>
            <a:r>
              <a:rPr lang="cs-CZ" sz="1600" dirty="0" err="1"/>
              <a:t>down</a:t>
            </a:r>
            <a:endParaRPr lang="cs-CZ" sz="1600" dirty="0"/>
          </a:p>
          <a:p>
            <a:pPr lvl="1" algn="just"/>
            <a:r>
              <a:rPr lang="cs-CZ" sz="1600" dirty="0"/>
              <a:t>Plánování scénářů</a:t>
            </a:r>
          </a:p>
          <a:p>
            <a:pPr lvl="1" algn="just"/>
            <a:r>
              <a:rPr lang="cs-CZ" sz="1600" dirty="0"/>
              <a:t>Strategické plánování </a:t>
            </a:r>
            <a:r>
              <a:rPr lang="cs-CZ" sz="1600" dirty="0" err="1"/>
              <a:t>bottom</a:t>
            </a:r>
            <a:r>
              <a:rPr lang="cs-CZ" sz="1600" dirty="0"/>
              <a:t>-up</a:t>
            </a:r>
          </a:p>
          <a:p>
            <a:pPr lvl="1" algn="just"/>
            <a:r>
              <a:rPr lang="cs-CZ" sz="1600" dirty="0"/>
              <a:t>Intuitivní řízení</a:t>
            </a:r>
          </a:p>
          <a:p>
            <a:pPr lvl="1" algn="just"/>
            <a:r>
              <a:rPr lang="cs-CZ" sz="1600" dirty="0"/>
              <a:t>Exaktní řízení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Strategické vedení</a:t>
            </a:r>
          </a:p>
        </p:txBody>
      </p:sp>
    </p:spTree>
    <p:extLst>
      <p:ext uri="{BB962C8B-B14F-4D97-AF65-F5344CB8AC3E}">
        <p14:creationId xmlns:p14="http://schemas.microsoft.com/office/powerpoint/2010/main" val="87288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2592" y="703189"/>
            <a:ext cx="762177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Přednášející a cvičící: Ing. Šárka Zapletalová, Ph.D.</a:t>
            </a:r>
          </a:p>
          <a:p>
            <a:pPr lvl="1" algn="just"/>
            <a:r>
              <a:rPr lang="cs-CZ" sz="1400" dirty="0"/>
              <a:t>Kancelář: B202</a:t>
            </a:r>
          </a:p>
          <a:p>
            <a:pPr lvl="1" algn="just"/>
            <a:r>
              <a:rPr lang="cs-CZ" sz="1400" dirty="0"/>
              <a:t>Konzultační hodiny: čtvrtek 12,30 –14,30 </a:t>
            </a:r>
          </a:p>
          <a:p>
            <a:pPr lvl="1" algn="just"/>
            <a:r>
              <a:rPr lang="cs-CZ" sz="1400" dirty="0"/>
              <a:t>Email: </a:t>
            </a:r>
            <a:r>
              <a:rPr lang="cs-CZ" sz="1400" dirty="0" err="1">
                <a:hlinkClick r:id="rId2"/>
              </a:rPr>
              <a:t>zapletalova</a:t>
            </a:r>
            <a:r>
              <a:rPr lang="en-US" sz="1400" dirty="0">
                <a:hlinkClick r:id="rId2"/>
              </a:rPr>
              <a:t>@</a:t>
            </a:r>
            <a:r>
              <a:rPr lang="cs-CZ" sz="1400" dirty="0">
                <a:hlinkClick r:id="rId2"/>
              </a:rPr>
              <a:t>opf.slu.cz</a:t>
            </a:r>
            <a:endParaRPr lang="cs-CZ" sz="1400" dirty="0"/>
          </a:p>
          <a:p>
            <a:pPr lvl="1" algn="just"/>
            <a:r>
              <a:rPr lang="cs-CZ" sz="1400" dirty="0"/>
              <a:t>Telefon: 596 398 433</a:t>
            </a:r>
          </a:p>
          <a:p>
            <a:pPr algn="just"/>
            <a:r>
              <a:rPr lang="cs-CZ" sz="1800" dirty="0"/>
              <a:t>Veškeré materiály, informace a podklady ke studiu: IS SU</a:t>
            </a:r>
          </a:p>
          <a:p>
            <a:pPr algn="just"/>
            <a:r>
              <a:rPr lang="cs-CZ" sz="1800" dirty="0"/>
              <a:t>Požadavky na ukončení předmětu:</a:t>
            </a:r>
          </a:p>
          <a:p>
            <a:pPr lvl="1" algn="just"/>
            <a:r>
              <a:rPr lang="cs-CZ" sz="1400" b="1" dirty="0"/>
              <a:t>Absolvování průběžného testu </a:t>
            </a:r>
            <a:r>
              <a:rPr lang="cs-CZ" sz="1400" dirty="0"/>
              <a:t>ve dnech 18. 11. – 24. 11. 2024 (online forma přes IS SU v seminářích) – 20% hodnocení </a:t>
            </a:r>
          </a:p>
          <a:p>
            <a:pPr lvl="1" algn="just"/>
            <a:r>
              <a:rPr lang="cs-CZ" sz="1400" b="1" dirty="0"/>
              <a:t>Seminární práce/dotazník: </a:t>
            </a:r>
            <a:r>
              <a:rPr lang="cs-CZ" sz="1400" dirty="0"/>
              <a:t>odevzdání přes </a:t>
            </a:r>
            <a:r>
              <a:rPr lang="cs-CZ" sz="1400" dirty="0" err="1"/>
              <a:t>Odevzdavárnu</a:t>
            </a:r>
            <a:r>
              <a:rPr lang="cs-CZ" sz="1400" dirty="0"/>
              <a:t> IS SU nejpozději do 8. 12. 2024 – 20% hodnocení </a:t>
            </a:r>
          </a:p>
          <a:p>
            <a:pPr lvl="1" algn="just"/>
            <a:r>
              <a:rPr lang="cs-CZ" sz="1400" b="1" dirty="0"/>
              <a:t>Úspěšné absolvování zkoušky </a:t>
            </a:r>
            <a:r>
              <a:rPr lang="cs-CZ" sz="1400" dirty="0"/>
              <a:t>(písemná forma přes IS SU) –60% hodnocení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Základní informace k předmětu</a:t>
            </a:r>
          </a:p>
        </p:txBody>
      </p:sp>
    </p:spTree>
    <p:extLst>
      <p:ext uri="{BB962C8B-B14F-4D97-AF65-F5344CB8AC3E}">
        <p14:creationId xmlns:p14="http://schemas.microsoft.com/office/powerpoint/2010/main" val="114645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Strategické představy a cíle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</p:txBody>
      </p:sp>
    </p:spTree>
    <p:extLst>
      <p:ext uri="{BB962C8B-B14F-4D97-AF65-F5344CB8AC3E}">
        <p14:creationId xmlns:p14="http://schemas.microsoft.com/office/powerpoint/2010/main" val="4094199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Vize pomáhají popsat cíl organizace. Vyjadřuje co by podnik chtěl dosáhnout a jakým způsobem.</a:t>
            </a:r>
          </a:p>
          <a:p>
            <a:pPr algn="just"/>
            <a:r>
              <a:rPr lang="cs-CZ" sz="1600" dirty="0"/>
              <a:t>Vize podniku představuje model budoucího vývoje a stavu podniku v konkrétně časově vymezeném období.</a:t>
            </a:r>
          </a:p>
          <a:p>
            <a:pPr algn="just"/>
            <a:r>
              <a:rPr lang="cs-CZ" sz="1600" dirty="0"/>
              <a:t>Vize se stává dlouhodobou, přitažlivou, smysluplnou a motivující představou usilující o dosažení pozitivní podnikové budoucnosti</a:t>
            </a:r>
          </a:p>
          <a:p>
            <a:pPr algn="just"/>
            <a:r>
              <a:rPr lang="cs-CZ" sz="1600" dirty="0"/>
              <a:t>Často také zahrnují hodnoty organizace.</a:t>
            </a:r>
          </a:p>
          <a:p>
            <a:pPr algn="just"/>
            <a:r>
              <a:rPr lang="cs-CZ" sz="1600" dirty="0"/>
              <a:t>Měly by být inspirací pro chování zaměstnanců.</a:t>
            </a:r>
          </a:p>
          <a:p>
            <a:pPr algn="just"/>
            <a:r>
              <a:rPr lang="cs-CZ" sz="1600" dirty="0"/>
              <a:t>Vize je určena a slouží především vlastním pracovníkům podniku. </a:t>
            </a:r>
          </a:p>
          <a:p>
            <a:pPr algn="just"/>
            <a:r>
              <a:rPr lang="cs-CZ" sz="1600" b="1" dirty="0"/>
              <a:t>Úkolem vize</a:t>
            </a:r>
            <a:r>
              <a:rPr lang="cs-CZ" sz="1600" dirty="0"/>
              <a:t> je zachytávat a reagovat na podněty o nastupujícím vývoji, které mohou být v současné době mlhavé, nepřesné a nevýrazné, ale v budoucnosti se mohou stát </a:t>
            </a:r>
            <a:r>
              <a:rPr lang="cs-CZ" sz="1600" b="1" dirty="0"/>
              <a:t>impulsem, který ovlivní vývoj podniku.</a:t>
            </a: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Vize</a:t>
            </a:r>
          </a:p>
        </p:txBody>
      </p:sp>
    </p:spTree>
    <p:extLst>
      <p:ext uri="{BB962C8B-B14F-4D97-AF65-F5344CB8AC3E}">
        <p14:creationId xmlns:p14="http://schemas.microsoft.com/office/powerpoint/2010/main" val="336009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Mise specifikuje podnikatelské aktivity, ve kterých chce podnik působit a se kterými chce konkurovat.</a:t>
            </a:r>
          </a:p>
          <a:p>
            <a:pPr algn="just"/>
            <a:r>
              <a:rPr lang="cs-CZ" sz="1600" dirty="0"/>
              <a:t>Poslání podniku má být veřejným, jasným a pochopitelným vyhlášením vývojového směru podniku, kterým je informovaná veřejnost a motivací zaměstnanců, jimž má dodat potřebnou sociální jistotu, kterou podnik svou existencí zajišťuje</a:t>
            </a:r>
          </a:p>
          <a:p>
            <a:pPr algn="just"/>
            <a:r>
              <a:rPr lang="cs-CZ" sz="1600" dirty="0"/>
              <a:t>Je více konkrétnější než vize.</a:t>
            </a:r>
          </a:p>
          <a:p>
            <a:pPr algn="just"/>
            <a:r>
              <a:rPr lang="cs-CZ" sz="1600" dirty="0"/>
              <a:t>Mise odůvodňuje a vysvětluje existenci podniku.</a:t>
            </a:r>
          </a:p>
          <a:p>
            <a:pPr algn="just"/>
            <a:r>
              <a:rPr lang="cs-CZ" sz="1600" dirty="0"/>
              <a:t>Mise dává odpověď na otázku: „Jakou přidanou hodnotu může náš podnik nabídnout trhu nebo lidstvu?“</a:t>
            </a:r>
          </a:p>
          <a:p>
            <a:pPr algn="just"/>
            <a:r>
              <a:rPr lang="cs-CZ" sz="1600" dirty="0"/>
              <a:t>Poslání (mise) podniku zdůvodňuje oprávněnost existence podniku a vyjadřuje přání vedení podniku, jak by měl být podnik chápán a přijímán veřejností. </a:t>
            </a:r>
            <a:endParaRPr lang="cs-CZ" sz="16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Mise - poslání</a:t>
            </a:r>
          </a:p>
        </p:txBody>
      </p:sp>
    </p:spTree>
    <p:extLst>
      <p:ext uri="{BB962C8B-B14F-4D97-AF65-F5344CB8AC3E}">
        <p14:creationId xmlns:p14="http://schemas.microsoft.com/office/powerpoint/2010/main" val="71657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V důsledku toho vyplývá, že poslání podniku přímo definuje </a:t>
            </a:r>
            <a:r>
              <a:rPr lang="cs-CZ" sz="1600" b="1" dirty="0"/>
              <a:t>směry podnikatelských aktivit, </a:t>
            </a:r>
            <a:r>
              <a:rPr lang="cs-CZ" sz="1600" dirty="0"/>
              <a:t>stanovuje zásady </a:t>
            </a:r>
            <a:r>
              <a:rPr lang="cs-CZ" sz="1600" b="1" dirty="0"/>
              <a:t>podnikové kultury</a:t>
            </a:r>
            <a:r>
              <a:rPr lang="cs-CZ" sz="1600" dirty="0"/>
              <a:t> spolu s vhodnými </a:t>
            </a:r>
            <a:r>
              <a:rPr lang="cs-CZ" sz="1600" b="1" dirty="0"/>
              <a:t>vazbami na zaměstnance a </a:t>
            </a:r>
            <a:r>
              <a:rPr lang="cs-CZ" sz="1600" dirty="0"/>
              <a:t>vytváří </a:t>
            </a:r>
            <a:r>
              <a:rPr lang="cs-CZ" sz="1600" b="1" dirty="0"/>
              <a:t>vztah k zákazníkovi i konkurenci. </a:t>
            </a:r>
            <a:r>
              <a:rPr lang="cs-CZ" sz="1600" dirty="0"/>
              <a:t>Proto dobře vytvořené poslání podniku by mělo obsahovat:</a:t>
            </a:r>
          </a:p>
          <a:p>
            <a:pPr algn="just"/>
            <a:r>
              <a:rPr lang="cs-CZ" sz="1600" dirty="0"/>
              <a:t>Cíl podniku.</a:t>
            </a:r>
          </a:p>
          <a:p>
            <a:pPr algn="just"/>
            <a:r>
              <a:rPr lang="cs-CZ" sz="1600" dirty="0"/>
              <a:t>Zdůvodnění existence podniku (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best</a:t>
            </a:r>
            <a:r>
              <a:rPr lang="cs-CZ" sz="1600" i="1" dirty="0"/>
              <a:t> </a:t>
            </a:r>
            <a:r>
              <a:rPr lang="cs-CZ" sz="1600" i="1" dirty="0" err="1"/>
              <a:t>employer</a:t>
            </a:r>
            <a:r>
              <a:rPr lang="cs-CZ" sz="1600" i="1" dirty="0"/>
              <a:t> </a:t>
            </a:r>
            <a:r>
              <a:rPr lang="cs-CZ" sz="1600" i="1" dirty="0" err="1"/>
              <a:t>for</a:t>
            </a:r>
            <a:r>
              <a:rPr lang="cs-CZ" sz="1600" i="1" dirty="0"/>
              <a:t>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people</a:t>
            </a:r>
            <a:r>
              <a:rPr lang="cs-CZ" sz="1600" i="1" dirty="0"/>
              <a:t> in </a:t>
            </a:r>
            <a:r>
              <a:rPr lang="cs-CZ" sz="1600" i="1" dirty="0" err="1"/>
              <a:t>each</a:t>
            </a:r>
            <a:r>
              <a:rPr lang="cs-CZ" sz="1600" i="1" dirty="0"/>
              <a:t> </a:t>
            </a:r>
            <a:r>
              <a:rPr lang="cs-CZ" sz="1600" i="1" dirty="0" err="1"/>
              <a:t>community</a:t>
            </a:r>
            <a:r>
              <a:rPr lang="cs-CZ" sz="1600" i="1" dirty="0"/>
              <a:t> </a:t>
            </a:r>
            <a:r>
              <a:rPr lang="cs-CZ" sz="1600" i="1" dirty="0" err="1"/>
              <a:t>around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world</a:t>
            </a:r>
            <a:r>
              <a:rPr lang="cs-CZ" sz="1600" i="1" dirty="0"/>
              <a:t> and </a:t>
            </a:r>
            <a:r>
              <a:rPr lang="cs-CZ" sz="1600" i="1" dirty="0" err="1"/>
              <a:t>deliver</a:t>
            </a:r>
            <a:r>
              <a:rPr lang="cs-CZ" sz="1600" i="1" dirty="0"/>
              <a:t> </a:t>
            </a:r>
            <a:r>
              <a:rPr lang="cs-CZ" sz="1600" i="1" dirty="0" err="1"/>
              <a:t>operational</a:t>
            </a:r>
            <a:r>
              <a:rPr lang="cs-CZ" sz="1600" i="1" dirty="0"/>
              <a:t> excellence to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customers</a:t>
            </a:r>
            <a:r>
              <a:rPr lang="cs-CZ" sz="1600" i="1" dirty="0"/>
              <a:t> in </a:t>
            </a:r>
            <a:r>
              <a:rPr lang="cs-CZ" sz="1600" i="1" dirty="0" err="1"/>
              <a:t>each</a:t>
            </a:r>
            <a:r>
              <a:rPr lang="cs-CZ" sz="1600" i="1" dirty="0"/>
              <a:t> </a:t>
            </a:r>
            <a:r>
              <a:rPr lang="cs-CZ" sz="1600" i="1" dirty="0" err="1"/>
              <a:t>of</a:t>
            </a:r>
            <a:r>
              <a:rPr lang="cs-CZ" sz="1600" i="1" dirty="0"/>
              <a:t>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restaurants</a:t>
            </a:r>
            <a:r>
              <a:rPr lang="cs-CZ" sz="1600" i="1" dirty="0"/>
              <a:t> (</a:t>
            </a:r>
            <a:r>
              <a:rPr lang="cs-CZ" sz="1600" i="1" dirty="0" err="1"/>
              <a:t>McDonald´s</a:t>
            </a:r>
            <a:r>
              <a:rPr lang="cs-CZ" sz="1600" i="1" dirty="0"/>
              <a:t>)</a:t>
            </a:r>
            <a:r>
              <a:rPr lang="cs-CZ" sz="1600" dirty="0"/>
              <a:t>).</a:t>
            </a:r>
          </a:p>
          <a:p>
            <a:pPr algn="just"/>
            <a:r>
              <a:rPr lang="cs-CZ" sz="1600" dirty="0"/>
              <a:t>Étos podniku: kultura, základní hodnoty, ambice.</a:t>
            </a:r>
          </a:p>
          <a:p>
            <a:pPr algn="just"/>
            <a:r>
              <a:rPr lang="cs-CZ" sz="1600" dirty="0"/>
              <a:t>Čím se odlišujeme od konkurence (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America´s</a:t>
            </a:r>
            <a:r>
              <a:rPr lang="cs-CZ" sz="1600" i="1" dirty="0"/>
              <a:t> Best </a:t>
            </a:r>
            <a:r>
              <a:rPr lang="cs-CZ" sz="1600" i="1" dirty="0" err="1"/>
              <a:t>Quick-Service</a:t>
            </a:r>
            <a:r>
              <a:rPr lang="cs-CZ" sz="1600" i="1" dirty="0"/>
              <a:t> Restaurant</a:t>
            </a:r>
            <a:r>
              <a:rPr lang="cs-CZ" sz="1600" dirty="0"/>
              <a:t>).</a:t>
            </a:r>
          </a:p>
          <a:p>
            <a:pPr algn="just"/>
            <a:r>
              <a:rPr lang="cs-CZ" sz="1600" dirty="0"/>
              <a:t>Konkurenční výhoda (</a:t>
            </a:r>
            <a:r>
              <a:rPr lang="cs-CZ" sz="1600" i="1" dirty="0"/>
              <a:t>To 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world´s</a:t>
            </a:r>
            <a:r>
              <a:rPr lang="cs-CZ" sz="1600" i="1" dirty="0"/>
              <a:t> </a:t>
            </a:r>
            <a:r>
              <a:rPr lang="cs-CZ" sz="1600" i="1" dirty="0" err="1"/>
              <a:t>largest</a:t>
            </a:r>
            <a:r>
              <a:rPr lang="cs-CZ" sz="1600" i="1" dirty="0"/>
              <a:t> mobile </a:t>
            </a:r>
            <a:r>
              <a:rPr lang="cs-CZ" sz="1600" i="1" dirty="0" err="1"/>
              <a:t>apps</a:t>
            </a:r>
            <a:r>
              <a:rPr lang="cs-CZ" sz="1600" i="1" dirty="0"/>
              <a:t> developer</a:t>
            </a:r>
            <a:r>
              <a:rPr lang="cs-CZ" sz="1600" dirty="0"/>
              <a:t>).</a:t>
            </a:r>
          </a:p>
          <a:p>
            <a:pPr algn="just"/>
            <a:r>
              <a:rPr lang="cs-CZ" sz="1600" dirty="0"/>
              <a:t>Identifikace trhu a zákazníků (</a:t>
            </a:r>
            <a:r>
              <a:rPr lang="cs-CZ" sz="1600" i="1" dirty="0"/>
              <a:t>To 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largest</a:t>
            </a:r>
            <a:r>
              <a:rPr lang="cs-CZ" sz="1600" i="1" dirty="0"/>
              <a:t> </a:t>
            </a:r>
            <a:r>
              <a:rPr lang="cs-CZ" sz="1600" i="1" dirty="0" err="1"/>
              <a:t>oncology</a:t>
            </a:r>
            <a:r>
              <a:rPr lang="cs-CZ" sz="1600" i="1" dirty="0"/>
              <a:t> </a:t>
            </a:r>
            <a:r>
              <a:rPr lang="cs-CZ" sz="1600" i="1" dirty="0" err="1"/>
              <a:t>practice</a:t>
            </a:r>
            <a:r>
              <a:rPr lang="cs-CZ" sz="1600" i="1" dirty="0"/>
              <a:t> in St. Louis</a:t>
            </a:r>
            <a:r>
              <a:rPr lang="cs-CZ" sz="1600" dirty="0"/>
              <a:t>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Co by měla obsahovat mise</a:t>
            </a:r>
          </a:p>
        </p:txBody>
      </p:sp>
    </p:spTree>
    <p:extLst>
      <p:ext uri="{BB962C8B-B14F-4D97-AF65-F5344CB8AC3E}">
        <p14:creationId xmlns:p14="http://schemas.microsoft.com/office/powerpoint/2010/main" val="221051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Hodnoty podniku představují skutečnosti, které podnik vyznává, dodržuje, považuje je za významné a řídí se jimi.</a:t>
            </a:r>
          </a:p>
          <a:p>
            <a:r>
              <a:rPr lang="cs-CZ" sz="1600" dirty="0"/>
              <a:t>Hodnoty podniku jsou zásady, které organizace přijala za vlastní. Tvoří mantinely její činnosti a pomáhají při rozhodování v nerozhodných situacích</a:t>
            </a:r>
          </a:p>
          <a:p>
            <a:pPr algn="just"/>
            <a:r>
              <a:rPr lang="cs-CZ" sz="1600" dirty="0"/>
              <a:t>Tím se vytváří dobré </a:t>
            </a:r>
            <a:r>
              <a:rPr lang="cs-CZ" sz="1600" b="1" dirty="0"/>
              <a:t>image</a:t>
            </a:r>
            <a:r>
              <a:rPr lang="cs-CZ" sz="1600" dirty="0"/>
              <a:t> podniku, které vždy přitahuje zákazníky i dodavatele a je oceňováno veřejností. Stanovené podnikové hodnoty, aby mohly úspěšně plnit svou úlohu, musí se stát </a:t>
            </a:r>
            <a:r>
              <a:rPr lang="cs-CZ" sz="1600" b="1" dirty="0"/>
              <a:t>sdílenými, společnými hodnotami</a:t>
            </a:r>
            <a:r>
              <a:rPr lang="cs-CZ" sz="1600" dirty="0"/>
              <a:t>, které mají řadu úkolů:</a:t>
            </a:r>
          </a:p>
          <a:p>
            <a:pPr lvl="1" algn="just"/>
            <a:r>
              <a:rPr lang="cs-CZ" sz="1600" dirty="0"/>
              <a:t>jsou návodem pro rozhodování a aktivity manažerů;</a:t>
            </a:r>
          </a:p>
          <a:p>
            <a:pPr lvl="1" algn="just"/>
            <a:r>
              <a:rPr lang="cs-CZ" sz="1600" dirty="0"/>
              <a:t>ovlivňují způsoby chování i komunikaci zaměstnanců;</a:t>
            </a:r>
          </a:p>
          <a:p>
            <a:pPr lvl="1" algn="just"/>
            <a:r>
              <a:rPr lang="cs-CZ" sz="1600" dirty="0"/>
              <a:t>mají vliv na charakter aktivit podniku na trhu a jeho vztahy ke konkurenci, zákazníkům i dodavatelům;</a:t>
            </a:r>
          </a:p>
          <a:p>
            <a:pPr lvl="1" algn="just"/>
            <a:r>
              <a:rPr lang="cs-CZ" sz="1600" dirty="0"/>
              <a:t>uplatňují se při formulování týmového ducha podniku;</a:t>
            </a:r>
          </a:p>
          <a:p>
            <a:pPr lvl="1" algn="just"/>
            <a:r>
              <a:rPr lang="cs-CZ" sz="1600" dirty="0"/>
              <a:t>pomáhají účinně formulovat podnikovou kulturu.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Hodnoty podniku</a:t>
            </a:r>
          </a:p>
        </p:txBody>
      </p:sp>
    </p:spTree>
    <p:extLst>
      <p:ext uri="{BB962C8B-B14F-4D97-AF65-F5344CB8AC3E}">
        <p14:creationId xmlns:p14="http://schemas.microsoft.com/office/powerpoint/2010/main" val="261580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154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Podnikové hodnoty podniku </a:t>
            </a:r>
            <a:r>
              <a:rPr lang="cs-CZ" sz="1400" dirty="0" err="1"/>
              <a:t>Wicona</a:t>
            </a:r>
            <a:r>
              <a:rPr lang="cs-CZ" sz="1400" dirty="0"/>
              <a:t> Česká republika:</a:t>
            </a:r>
          </a:p>
          <a:p>
            <a:pPr lvl="1" algn="just"/>
            <a:r>
              <a:rPr lang="cs-CZ" sz="1400" dirty="0"/>
              <a:t>ODVAHA: Vytvářet si pro sebe výzvy a akceptovat vypočitatelná rizika, i když je výsledek v nedohlednu. Jednat na vlastní odpovědnost. Rozhodovat se. Nezůstat stát. Něčím chtít pohnout.</a:t>
            </a:r>
          </a:p>
          <a:p>
            <a:pPr lvl="1" algn="just"/>
            <a:r>
              <a:rPr lang="cs-CZ" sz="1400" dirty="0"/>
              <a:t>RESPEKT: Upřímné jednání a respekt k individuální hodnotě každého jednotlivce, k hodnotě země a jejích zdrojů. Ať děláme cokoliv, děláme to s integritou. Porušení integrity nebo základních pravidel respektu se netoleruje, tj. vždy je třeba jednat s respektem vůči partnerovi nebo organizaci.</a:t>
            </a:r>
          </a:p>
          <a:p>
            <a:pPr lvl="1" algn="just"/>
            <a:r>
              <a:rPr lang="cs-CZ" sz="1400" dirty="0"/>
              <a:t>SPOLUPRÁCE: Spolupracovat s ostatními a nikoho nevylučovat. Partnerské myšlení a týmově orientované jednání. Výměna informací a zkušeností k oboustrannému užitku. Snaha o oboustranně výhodné situace typu „</a:t>
            </a:r>
            <a:r>
              <a:rPr lang="cs-CZ" sz="1400" dirty="0" err="1"/>
              <a:t>win-win</a:t>
            </a:r>
            <a:r>
              <a:rPr lang="cs-CZ" sz="1400" dirty="0"/>
              <a:t>“, tj. interní spolupráce a externí kooperace.</a:t>
            </a:r>
          </a:p>
          <a:p>
            <a:pPr lvl="1" algn="just"/>
            <a:r>
              <a:rPr lang="cs-CZ" sz="1400" dirty="0"/>
              <a:t>ROZHODNOST: Stanovit si cíl a držet se ho, tj. jednat rozhodně - to zvyšuje sebejistotu a přináší úspěch rozhodovat se odpovědně (ve spojení se čtyřmi ostatními zásadami).</a:t>
            </a:r>
          </a:p>
          <a:p>
            <a:pPr lvl="1" algn="just"/>
            <a:r>
              <a:rPr lang="cs-CZ" sz="1400" dirty="0"/>
              <a:t>PROZÍRAVOST: Dívat se dále než za další roh a dlouhodobě rozeznávat šance. Kontinuálně sledovat cíle. Myslet dlouhodobě. Pracovat kontinuálně, tj. poučit se i z "prohraných bitev" a s odvahou a rozhodností setrvale pokračovat v práci zaměřené na cíl.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Příklad hodnot podniku</a:t>
            </a:r>
          </a:p>
        </p:txBody>
      </p:sp>
    </p:spTree>
    <p:extLst>
      <p:ext uri="{BB962C8B-B14F-4D97-AF65-F5344CB8AC3E}">
        <p14:creationId xmlns:p14="http://schemas.microsoft.com/office/powerpoint/2010/main" val="256483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Cíle popisují, kam se má podnik dostat, tak aby byl zajištěn požadovaný budoucí stav, který má podniku zabezpečit zdravý růst a prosperitu. </a:t>
            </a:r>
          </a:p>
          <a:p>
            <a:pPr algn="just"/>
            <a:r>
              <a:rPr lang="cs-CZ" sz="1600" dirty="0"/>
              <a:t>Cíle představují úkoly, které musí podnik splnit ve vymezeném čase, aby dosáhla požadovaného stavu. </a:t>
            </a:r>
          </a:p>
          <a:p>
            <a:pPr algn="just"/>
            <a:r>
              <a:rPr lang="cs-CZ" sz="1600" dirty="0"/>
              <a:t>Cíle neobsahují pokyny ani instrukce, jak dosáhnout jejich naplnění, ale pouze požadovaný cílový stav.</a:t>
            </a:r>
          </a:p>
          <a:p>
            <a:pPr algn="just"/>
            <a:r>
              <a:rPr lang="cs-CZ" sz="1600" dirty="0"/>
              <a:t>Strategický cíl podniku představuje konkrétní žádoucí stav, jehož dosažení je předpokládáno v určitém časovém období.</a:t>
            </a:r>
          </a:p>
          <a:p>
            <a:pPr algn="just"/>
            <a:r>
              <a:rPr lang="cs-CZ" sz="1600" dirty="0"/>
              <a:t>Stanovení a znalost cílů poskytuje vedení podniku základ pro formování strategie podniku, pro její zaměření a konkrétnost. Prostřednictvím cílů se široce formulované poslání podniku i neurčitá rozvojová vize transformují do konkrétních budoucích výsledků a tím se stávají závazkem, o jehož splnění musí podnik usilovat ve vymezeném čase. </a:t>
            </a:r>
          </a:p>
          <a:p>
            <a:pPr algn="just"/>
            <a:r>
              <a:rPr lang="cs-CZ" sz="1600" b="1" dirty="0"/>
              <a:t>Jasně stanovené cíle </a:t>
            </a:r>
            <a:r>
              <a:rPr lang="cs-CZ" sz="1600" dirty="0"/>
              <a:t>se tak stávají konkrétními </a:t>
            </a:r>
            <a:r>
              <a:rPr lang="cs-CZ" sz="1600" b="1" dirty="0"/>
              <a:t>úkoly pro přesně určený časový horizont.</a:t>
            </a: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Strategické cíle podniku</a:t>
            </a:r>
          </a:p>
        </p:txBody>
      </p:sp>
    </p:spTree>
    <p:extLst>
      <p:ext uri="{BB962C8B-B14F-4D97-AF65-F5344CB8AC3E}">
        <p14:creationId xmlns:p14="http://schemas.microsoft.com/office/powerpoint/2010/main" val="4513042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3921" y="68630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Obecně se říká, že strategické cíle musí být </a:t>
            </a:r>
            <a:r>
              <a:rPr lang="cs-CZ" sz="1600" b="1" dirty="0"/>
              <a:t>SMART</a:t>
            </a:r>
            <a:r>
              <a:rPr lang="cs-CZ" sz="1600" dirty="0"/>
              <a:t>:</a:t>
            </a:r>
          </a:p>
          <a:p>
            <a:pPr lvl="1" algn="just"/>
            <a:r>
              <a:rPr lang="cs-CZ" sz="1400" b="1" dirty="0"/>
              <a:t>S – </a:t>
            </a:r>
            <a:r>
              <a:rPr lang="cs-CZ" sz="1400" dirty="0"/>
              <a:t>specifický, originální, stimulující</a:t>
            </a:r>
          </a:p>
          <a:p>
            <a:pPr lvl="1" algn="just"/>
            <a:r>
              <a:rPr lang="cs-CZ" sz="1400" b="1" dirty="0"/>
              <a:t>M – </a:t>
            </a:r>
            <a:r>
              <a:rPr lang="cs-CZ" sz="1400" dirty="0"/>
              <a:t>měřitelný</a:t>
            </a:r>
          </a:p>
          <a:p>
            <a:pPr lvl="1" algn="just"/>
            <a:r>
              <a:rPr lang="cs-CZ" sz="1400" b="1" dirty="0"/>
              <a:t>A – </a:t>
            </a:r>
            <a:r>
              <a:rPr lang="cs-CZ" sz="1400" dirty="0"/>
              <a:t>akceptovatelný</a:t>
            </a:r>
          </a:p>
          <a:p>
            <a:pPr lvl="1" algn="just"/>
            <a:r>
              <a:rPr lang="cs-CZ" sz="1400" b="1" dirty="0"/>
              <a:t>R – </a:t>
            </a:r>
            <a:r>
              <a:rPr lang="cs-CZ" sz="1400" dirty="0"/>
              <a:t>reálný</a:t>
            </a:r>
          </a:p>
          <a:p>
            <a:pPr lvl="1" algn="just"/>
            <a:r>
              <a:rPr lang="cs-CZ" sz="1400" b="1" dirty="0"/>
              <a:t>T – </a:t>
            </a:r>
            <a:r>
              <a:rPr lang="cs-CZ" sz="1400" dirty="0"/>
              <a:t>termínovaný</a:t>
            </a:r>
          </a:p>
          <a:p>
            <a:pPr algn="just"/>
            <a:r>
              <a:rPr lang="cs-CZ" sz="1600" dirty="0"/>
              <a:t>V poslední době však se uplatňuje tento souhrn cílů v podobě zkratky </a:t>
            </a:r>
            <a:r>
              <a:rPr lang="cs-CZ" sz="1600" b="1" dirty="0"/>
              <a:t>SMARTEE</a:t>
            </a:r>
            <a:r>
              <a:rPr lang="cs-CZ" sz="1600" dirty="0"/>
              <a:t>:</a:t>
            </a:r>
          </a:p>
          <a:p>
            <a:pPr lvl="1" algn="just"/>
            <a:r>
              <a:rPr lang="cs-CZ" sz="1400" b="1" dirty="0"/>
              <a:t>S – </a:t>
            </a:r>
            <a:r>
              <a:rPr lang="cs-CZ" sz="1400" dirty="0"/>
              <a:t>specifický, originální, stimulující</a:t>
            </a:r>
          </a:p>
          <a:p>
            <a:pPr lvl="1" algn="just"/>
            <a:r>
              <a:rPr lang="cs-CZ" sz="1400" b="1" dirty="0"/>
              <a:t>M – </a:t>
            </a:r>
            <a:r>
              <a:rPr lang="cs-CZ" sz="1400" dirty="0"/>
              <a:t>měřitelný</a:t>
            </a:r>
          </a:p>
          <a:p>
            <a:pPr lvl="1" algn="just"/>
            <a:r>
              <a:rPr lang="cs-CZ" sz="1400" b="1" dirty="0"/>
              <a:t>A – </a:t>
            </a:r>
            <a:r>
              <a:rPr lang="cs-CZ" sz="1400" dirty="0"/>
              <a:t>akceptovatelný</a:t>
            </a:r>
          </a:p>
          <a:p>
            <a:pPr lvl="1" algn="just"/>
            <a:r>
              <a:rPr lang="cs-CZ" sz="1400" b="1" dirty="0"/>
              <a:t>R – </a:t>
            </a:r>
            <a:r>
              <a:rPr lang="cs-CZ" sz="1400" dirty="0"/>
              <a:t>reálný</a:t>
            </a:r>
          </a:p>
          <a:p>
            <a:pPr lvl="1" algn="just"/>
            <a:r>
              <a:rPr lang="cs-CZ" sz="1400" b="1" dirty="0"/>
              <a:t>T – </a:t>
            </a:r>
            <a:r>
              <a:rPr lang="cs-CZ" sz="1400" dirty="0"/>
              <a:t>termínovaný</a:t>
            </a:r>
          </a:p>
          <a:p>
            <a:pPr lvl="1" algn="just"/>
            <a:r>
              <a:rPr lang="cs-CZ" sz="1400" b="1" dirty="0"/>
              <a:t>E</a:t>
            </a:r>
            <a:r>
              <a:rPr lang="cs-CZ" sz="1400" dirty="0"/>
              <a:t> – efektivní, ekonomický</a:t>
            </a:r>
          </a:p>
          <a:p>
            <a:pPr lvl="1" algn="just"/>
            <a:r>
              <a:rPr lang="cs-CZ" sz="1400" b="1" dirty="0"/>
              <a:t>E – </a:t>
            </a:r>
            <a:r>
              <a:rPr lang="cs-CZ" sz="1400" dirty="0"/>
              <a:t>ekologický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Pravidla pro stanovení cílů podniku I</a:t>
            </a:r>
          </a:p>
        </p:txBody>
      </p:sp>
    </p:spTree>
    <p:extLst>
      <p:ext uri="{BB962C8B-B14F-4D97-AF65-F5344CB8AC3E}">
        <p14:creationId xmlns:p14="http://schemas.microsoft.com/office/powerpoint/2010/main" val="23357348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Někteří autoři používají k charakteristice vlastnosti cílů akronym </a:t>
            </a:r>
            <a:r>
              <a:rPr lang="cs-CZ" sz="1600" b="1" dirty="0"/>
              <a:t>SMARTER, </a:t>
            </a:r>
            <a:r>
              <a:rPr lang="cs-CZ" sz="1600" dirty="0"/>
              <a:t>který navazuje na starší akronyma </a:t>
            </a:r>
            <a:r>
              <a:rPr lang="cs-CZ" sz="1600" b="1" dirty="0"/>
              <a:t>SMART</a:t>
            </a:r>
            <a:r>
              <a:rPr lang="cs-CZ" sz="1600" dirty="0"/>
              <a:t> kde písmeno „</a:t>
            </a:r>
            <a:r>
              <a:rPr lang="cs-CZ" sz="1600" b="1" dirty="0"/>
              <a:t>E“ </a:t>
            </a:r>
            <a:r>
              <a:rPr lang="cs-CZ" sz="1600" dirty="0"/>
              <a:t>vyjadřuje vlastnost</a:t>
            </a:r>
            <a:r>
              <a:rPr lang="cs-CZ" sz="1600" b="1" dirty="0"/>
              <a:t> „</a:t>
            </a:r>
            <a:r>
              <a:rPr lang="cs-CZ" sz="1600" b="1" dirty="0" err="1"/>
              <a:t>ethical</a:t>
            </a:r>
            <a:r>
              <a:rPr lang="cs-CZ" sz="1600" b="1" dirty="0"/>
              <a:t> </a:t>
            </a:r>
            <a:r>
              <a:rPr lang="cs-CZ" sz="1600" dirty="0"/>
              <a:t>(etický) a písmeno </a:t>
            </a:r>
            <a:r>
              <a:rPr lang="cs-CZ" sz="1600" b="1" dirty="0"/>
              <a:t>„R“</a:t>
            </a:r>
            <a:r>
              <a:rPr lang="cs-CZ" sz="1600" dirty="0"/>
              <a:t> pak označuje </a:t>
            </a:r>
            <a:r>
              <a:rPr lang="cs-CZ" sz="1600" b="1" dirty="0" err="1"/>
              <a:t>resourced</a:t>
            </a:r>
            <a:r>
              <a:rPr lang="cs-CZ" sz="1600" b="1" dirty="0"/>
              <a:t> </a:t>
            </a:r>
            <a:r>
              <a:rPr lang="cs-CZ" sz="1600" dirty="0"/>
              <a:t>(zaměřený na zdroje).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V podmínkách České republiky někteří autoři využívají akronym </a:t>
            </a:r>
            <a:r>
              <a:rPr lang="cs-CZ" sz="1600" b="1" dirty="0"/>
              <a:t>KARAT, </a:t>
            </a:r>
            <a:r>
              <a:rPr lang="cs-CZ" sz="1600" dirty="0"/>
              <a:t>kde jednotlivá písmena označují následující vlastnosti cílů:</a:t>
            </a:r>
          </a:p>
          <a:p>
            <a:pPr lvl="1" algn="just"/>
            <a:r>
              <a:rPr lang="cs-CZ" sz="1600" b="1" dirty="0"/>
              <a:t>K – </a:t>
            </a:r>
            <a:r>
              <a:rPr lang="cs-CZ" sz="1600" dirty="0"/>
              <a:t>konkrétní</a:t>
            </a:r>
          </a:p>
          <a:p>
            <a:pPr lvl="1" algn="just"/>
            <a:r>
              <a:rPr lang="cs-CZ" sz="1600" b="1" dirty="0"/>
              <a:t>A – </a:t>
            </a:r>
            <a:r>
              <a:rPr lang="cs-CZ" sz="1600" dirty="0"/>
              <a:t>ambiciózní</a:t>
            </a:r>
          </a:p>
          <a:p>
            <a:pPr lvl="1" algn="just"/>
            <a:r>
              <a:rPr lang="cs-CZ" sz="1600" b="1" dirty="0"/>
              <a:t>R – </a:t>
            </a:r>
            <a:r>
              <a:rPr lang="cs-CZ" sz="1600" dirty="0"/>
              <a:t>reálné</a:t>
            </a:r>
          </a:p>
          <a:p>
            <a:pPr lvl="1" algn="just"/>
            <a:r>
              <a:rPr lang="cs-CZ" sz="1600" b="1" dirty="0"/>
              <a:t>A – </a:t>
            </a:r>
            <a:r>
              <a:rPr lang="cs-CZ" sz="1600" dirty="0"/>
              <a:t>akceptovatelné</a:t>
            </a:r>
          </a:p>
          <a:p>
            <a:pPr lvl="1" algn="just"/>
            <a:r>
              <a:rPr lang="cs-CZ" sz="1600" b="1" dirty="0"/>
              <a:t>T – </a:t>
            </a:r>
            <a:r>
              <a:rPr lang="cs-CZ" sz="1600" dirty="0"/>
              <a:t>terminované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Pravidla pro stanovení cílů podniku II</a:t>
            </a:r>
          </a:p>
        </p:txBody>
      </p:sp>
    </p:spTree>
    <p:extLst>
      <p:ext uri="{BB962C8B-B14F-4D97-AF65-F5344CB8AC3E}">
        <p14:creationId xmlns:p14="http://schemas.microsoft.com/office/powerpoint/2010/main" val="11396576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cíle týkající se postavení podniku na trhu (tržní podíl, objem prodeje, velikost obratu aj.);</a:t>
            </a:r>
          </a:p>
          <a:p>
            <a:pPr lvl="0" algn="just"/>
            <a:r>
              <a:rPr lang="cs-CZ" sz="1600" dirty="0"/>
              <a:t>cíle týkající se rentability (zisk, rentabilita z obratu, z vlastního a celkového kapitálu);</a:t>
            </a:r>
          </a:p>
          <a:p>
            <a:pPr lvl="0" algn="just"/>
            <a:r>
              <a:rPr lang="cs-CZ" sz="1600" dirty="0"/>
              <a:t>finanční cíle (likvidita, struktura kapitálu, úvěrová důvěra, schopnost samofinancování);</a:t>
            </a:r>
          </a:p>
          <a:p>
            <a:pPr lvl="0" algn="just"/>
            <a:r>
              <a:rPr lang="cs-CZ" sz="1600" dirty="0"/>
              <a:t>sociální cíle (ekonomické a sociální zabezpečení zaměstnanců, výkony a postoje zaměstnanců a managementu, rozvoj osobnosti, pracovní uspokojení);</a:t>
            </a:r>
          </a:p>
          <a:p>
            <a:pPr lvl="0" algn="just"/>
            <a:r>
              <a:rPr lang="cs-CZ" sz="1600" dirty="0"/>
              <a:t>cíle týkající se tržní prestiže a společenského postavení (image a prestiž, společenský a regionální vliv, politický vliv, vztah k veřejnosti aj.).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Skupiny oblasti cílů</a:t>
            </a:r>
          </a:p>
        </p:txBody>
      </p:sp>
    </p:spTree>
    <p:extLst>
      <p:ext uri="{BB962C8B-B14F-4D97-AF65-F5344CB8AC3E}">
        <p14:creationId xmlns:p14="http://schemas.microsoft.com/office/powerpoint/2010/main" val="79030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Strategické řízení představuje souhrn aktivit, jejichž smyslem je formování dlouhodobých záměrů fungování podniku.</a:t>
            </a:r>
          </a:p>
          <a:p>
            <a:pPr algn="just"/>
            <a:r>
              <a:rPr lang="cs-CZ" sz="1600" dirty="0"/>
              <a:t>Strategické řízení je integrální součást celkového řízení podniku.</a:t>
            </a:r>
          </a:p>
          <a:p>
            <a:pPr algn="just"/>
            <a:r>
              <a:rPr lang="cs-CZ" sz="1600" dirty="0"/>
              <a:t>Cílem strategického řízení je získání konkurenční výhody.</a:t>
            </a:r>
          </a:p>
          <a:p>
            <a:pPr algn="just"/>
            <a:r>
              <a:rPr lang="cs-CZ" sz="1600" dirty="0"/>
              <a:t>Ukazuje směr vývoje podniku a vymezuje hlavní strategické směry podniku. </a:t>
            </a:r>
          </a:p>
          <a:p>
            <a:pPr algn="just"/>
            <a:r>
              <a:rPr lang="cs-CZ" sz="1600" dirty="0"/>
              <a:t>Umožňuje orientaci podniku v konkurenčním prostředí</a:t>
            </a:r>
          </a:p>
          <a:p>
            <a:pPr algn="just"/>
            <a:r>
              <a:rPr lang="cs-CZ" sz="1600" dirty="0"/>
              <a:t>Dlouhodobý charakter, vysoké riziko, dynamický a kreativní přístup</a:t>
            </a:r>
          </a:p>
          <a:p>
            <a:pPr algn="just"/>
            <a:r>
              <a:rPr lang="cs-CZ" sz="1600" dirty="0"/>
              <a:t>Realizátory strategického řízení jsou řídící pracovníci (top management nebo také CEO), kteří</a:t>
            </a:r>
          </a:p>
          <a:p>
            <a:pPr lvl="1" algn="just"/>
            <a:r>
              <a:rPr lang="cs-CZ" sz="1600" dirty="0"/>
              <a:t>rozhodují o potřebných aktivitách podniku;</a:t>
            </a:r>
          </a:p>
          <a:p>
            <a:pPr lvl="1" algn="just"/>
            <a:r>
              <a:rPr lang="cs-CZ" sz="1600" dirty="0"/>
              <a:t>vytvářejí podmínky pro hladký průběh těchto aktivit.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strategického řízení</a:t>
            </a:r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 podstatě lze cíle rozdělit do dvou základních skupin, kam patří:</a:t>
            </a:r>
          </a:p>
          <a:p>
            <a:pPr lvl="1" algn="just"/>
            <a:r>
              <a:rPr lang="cs-CZ" sz="1600" b="1" dirty="0"/>
              <a:t>Cíle obecné</a:t>
            </a:r>
            <a:r>
              <a:rPr lang="cs-CZ" sz="1600" dirty="0"/>
              <a:t>, které představují integrující prvek, z něhož vychází jak strategické tak i operativní řízení. Většinou mají charakter </a:t>
            </a:r>
            <a:r>
              <a:rPr lang="cs-CZ" sz="1600" b="1" dirty="0"/>
              <a:t>vůdčí ideje a </a:t>
            </a:r>
            <a:r>
              <a:rPr lang="cs-CZ" sz="1600" dirty="0"/>
              <a:t>orientují se na dosažení hodnot a realizovatelnost vize i poslání.</a:t>
            </a:r>
          </a:p>
          <a:p>
            <a:pPr lvl="1" algn="just"/>
            <a:r>
              <a:rPr lang="cs-CZ" sz="1600" b="1" dirty="0"/>
              <a:t>Cíle konkrétní, </a:t>
            </a:r>
            <a:r>
              <a:rPr lang="cs-CZ" sz="1600" dirty="0"/>
              <a:t>které představují rozvití obecných cílů a jsou zaměřeny na hlavní aktivitu podniku, specifikuji potřebnou alokaci zdrojů a usměrňují budoucí rozhodování. Jedná se tudíž převážně o cíle operačního charakteru.</a:t>
            </a:r>
          </a:p>
          <a:p>
            <a:pPr algn="just"/>
            <a:r>
              <a:rPr lang="cs-CZ" sz="1600" b="1" dirty="0"/>
              <a:t>Hierarchizace cílů</a:t>
            </a:r>
            <a:r>
              <a:rPr lang="cs-CZ" sz="1600" dirty="0"/>
              <a:t> znamená, že pro formulaci cílů je vhodné použít diferencovaný přístup rozlišující různé úrovně cílů. Cíle potom můžeme dělit na:</a:t>
            </a:r>
          </a:p>
          <a:p>
            <a:pPr lvl="1" algn="just"/>
            <a:r>
              <a:rPr lang="cs-CZ" sz="1600" dirty="0"/>
              <a:t>nadřazené – vrcholové cíle (mise podniku, formulace identity podniku, podniková politika), </a:t>
            </a:r>
          </a:p>
          <a:p>
            <a:pPr lvl="1" algn="just"/>
            <a:r>
              <a:rPr lang="cs-CZ" sz="1600" dirty="0"/>
              <a:t>prováděcí cíle (cíle funkčních oblastí), </a:t>
            </a:r>
          </a:p>
          <a:p>
            <a:pPr lvl="1" algn="just"/>
            <a:r>
              <a:rPr lang="cs-CZ" sz="1600" dirty="0"/>
              <a:t>dílčí cíle </a:t>
            </a:r>
          </a:p>
          <a:p>
            <a:pPr lvl="1" algn="just"/>
            <a:r>
              <a:rPr lang="cs-CZ" sz="1600" dirty="0"/>
              <a:t>elementární cíle (operace s nástroji marketingového mixu).</a:t>
            </a:r>
          </a:p>
          <a:p>
            <a:pPr lvl="0"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Hierarchizace a skupiny cílů</a:t>
            </a:r>
          </a:p>
        </p:txBody>
      </p:sp>
    </p:spTree>
    <p:extLst>
      <p:ext uri="{BB962C8B-B14F-4D97-AF65-F5344CB8AC3E}">
        <p14:creationId xmlns:p14="http://schemas.microsoft.com/office/powerpoint/2010/main" val="21976691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Strategická analýza </a:t>
            </a: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externího prostředí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</p:txBody>
      </p:sp>
    </p:spTree>
    <p:extLst>
      <p:ext uri="{BB962C8B-B14F-4D97-AF65-F5344CB8AC3E}">
        <p14:creationId xmlns:p14="http://schemas.microsoft.com/office/powerpoint/2010/main" val="29986485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Strategická analýza představuje identifikaci a ocenění veškerých relevantních faktorů, o nichž lze předpokládat, že budou nebo mohou mít vliv na strategii a na strategické cíle podniku. </a:t>
            </a:r>
          </a:p>
          <a:p>
            <a:pPr algn="just"/>
            <a:r>
              <a:rPr lang="cs-CZ" sz="1600" dirty="0"/>
              <a:t>Strategická analýza představuje systematické, pravidelné, důkladné, kritické a nestranné zkoumání a posouzení vnitřní situace podniku (interní analýza) a vnějšího prostředí (externí analýza). </a:t>
            </a:r>
          </a:p>
          <a:p>
            <a:pPr algn="just"/>
            <a:r>
              <a:rPr lang="cs-CZ" sz="1600" dirty="0"/>
              <a:t>Analýza se provádí v určitých časových intervalech a zkoumá minulý, současný a budoucí vývoj. </a:t>
            </a:r>
          </a:p>
          <a:p>
            <a:pPr algn="just"/>
            <a:r>
              <a:rPr lang="cs-CZ" sz="1600" dirty="0"/>
              <a:t>Analýza posuzuje celkovou podnikovou situaci, určuje jeho místo v prostředí a vymezuje vývoj jeho budoucích aktivit.</a:t>
            </a:r>
          </a:p>
          <a:p>
            <a:pPr algn="just"/>
            <a:r>
              <a:rPr lang="cs-CZ" sz="1600" dirty="0"/>
              <a:t>Je prvním krokem strategického plánovacího procesu.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 strategické analýzy</a:t>
            </a:r>
          </a:p>
        </p:txBody>
      </p:sp>
    </p:spTree>
    <p:extLst>
      <p:ext uri="{BB962C8B-B14F-4D97-AF65-F5344CB8AC3E}">
        <p14:creationId xmlns:p14="http://schemas.microsoft.com/office/powerpoint/2010/main" val="161092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Analýza externího prostředí </a:t>
            </a:r>
            <a:r>
              <a:rPr lang="cs-CZ" sz="1600" dirty="0"/>
              <a:t>– poskytuje informace o charakteru externího  prostředí a jeho případných vlivech na podnik s cílem zjištění možných příležitostí a hrozeb </a:t>
            </a:r>
          </a:p>
          <a:p>
            <a:pPr lvl="1" algn="just"/>
            <a:r>
              <a:rPr lang="cs-CZ" sz="1600" dirty="0"/>
              <a:t>Analýza vzdáleného prostředí – makroprostředí</a:t>
            </a:r>
          </a:p>
          <a:p>
            <a:pPr lvl="1" algn="just"/>
            <a:r>
              <a:rPr lang="cs-CZ" sz="1600" dirty="0"/>
              <a:t>Analýza blízkého prostředí – trh, odvětví</a:t>
            </a:r>
          </a:p>
          <a:p>
            <a:pPr marL="457200" lvl="1" indent="0" algn="just">
              <a:buNone/>
            </a:pPr>
            <a:endParaRPr lang="cs-CZ" sz="1600" dirty="0"/>
          </a:p>
          <a:p>
            <a:pPr algn="just"/>
            <a:r>
              <a:rPr lang="cs-CZ" sz="1600" b="1" dirty="0"/>
              <a:t>Analýza interního prostředí </a:t>
            </a:r>
            <a:r>
              <a:rPr lang="cs-CZ" sz="1600" dirty="0"/>
              <a:t>– podává informaci o interním prostředí a vnitřních zdrojích podniku, výsledkem je zjištění předností (silných stránek) a slabin (slabých) podniku</a:t>
            </a:r>
          </a:p>
          <a:p>
            <a:pPr marL="0" indent="0" algn="just">
              <a:buNone/>
            </a:pPr>
            <a:endParaRPr lang="cs-CZ" sz="1600" dirty="0"/>
          </a:p>
          <a:p>
            <a:pPr algn="just"/>
            <a:r>
              <a:rPr lang="cs-CZ" sz="1600" b="1" dirty="0"/>
              <a:t>Syntéza</a:t>
            </a:r>
            <a:r>
              <a:rPr lang="cs-CZ" sz="1600" dirty="0"/>
              <a:t> – konfrontuje silné/slabé stránky podniku s příležitostmi a hrozbami z prostředí s cílem určení adekvátního strategického směru.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strategické analýzy</a:t>
            </a:r>
          </a:p>
        </p:txBody>
      </p:sp>
    </p:spTree>
    <p:extLst>
      <p:ext uri="{BB962C8B-B14F-4D97-AF65-F5344CB8AC3E}">
        <p14:creationId xmlns:p14="http://schemas.microsoft.com/office/powerpoint/2010/main" val="99644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Makroprostředí, nebo také vzdálenější podnikatelské prostředí, je nejširším prostředím, které působí na podnikatelský subjekt. </a:t>
            </a:r>
          </a:p>
          <a:p>
            <a:pPr algn="just"/>
            <a:r>
              <a:rPr lang="cs-CZ" sz="1600" dirty="0"/>
              <a:t>Samotný podnikatelský subjekt nemůže ovlivnit makroprostředí a jeho části. </a:t>
            </a:r>
          </a:p>
          <a:p>
            <a:pPr algn="just"/>
            <a:r>
              <a:rPr lang="cs-CZ" sz="1600" dirty="0"/>
              <a:t>Podnik faktory z makroprostředí pouze reflektuje, může je využívat a negativním faktorům se případně bránit. </a:t>
            </a:r>
          </a:p>
          <a:p>
            <a:pPr algn="just"/>
            <a:r>
              <a:rPr lang="cs-CZ" sz="1600" dirty="0"/>
              <a:t>Makroprostředí je vytvořeno společenským a historickým vývojem konkrétní společnosti v konkrétní lokalitě, proto se také označuje jako „kontextuální úroveň“. Což znamená, že podnik funguje a existuje v určitém širším kontextu, širších souvislostech. </a:t>
            </a:r>
          </a:p>
          <a:p>
            <a:pPr algn="just"/>
            <a:r>
              <a:rPr lang="cs-CZ" sz="1600" dirty="0"/>
              <a:t>Makroprostředí nevytváří stát ani vláda.</a:t>
            </a:r>
          </a:p>
          <a:p>
            <a:pPr algn="just"/>
            <a:r>
              <a:rPr lang="cs-CZ" sz="1600" dirty="0"/>
              <a:t>Makroprostředí je tvořeno těmito prvky: demografické prostředí, politické prostředí, legislativní prostředí, ekonomické prostředí, sociální prostředí, kulturní prostředí, přírodní prostředí, technologické prostředí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Makroprostředí</a:t>
            </a:r>
          </a:p>
        </p:txBody>
      </p:sp>
    </p:spTree>
    <p:extLst>
      <p:ext uri="{BB962C8B-B14F-4D97-AF65-F5344CB8AC3E}">
        <p14:creationId xmlns:p14="http://schemas.microsoft.com/office/powerpoint/2010/main" val="88502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500" b="1" dirty="0"/>
              <a:t>Demografické prostředí</a:t>
            </a:r>
            <a:r>
              <a:rPr lang="cs-CZ" sz="1500" dirty="0"/>
              <a:t> je tvořeno lidmi, kteří žijí v určitém teritoriu. </a:t>
            </a:r>
          </a:p>
          <a:p>
            <a:pPr algn="just"/>
            <a:r>
              <a:rPr lang="cs-CZ" sz="1500" b="1" dirty="0"/>
              <a:t>Ekonomické prostředí</a:t>
            </a:r>
            <a:r>
              <a:rPr lang="cs-CZ" sz="1500" dirty="0"/>
              <a:t> se zaměřuje hlavně na disponibilní kupní sílu obyvatel, na ceny, úspory, dluhy a dostupnost peněžních prostředků (úvěrů).</a:t>
            </a:r>
          </a:p>
          <a:p>
            <a:pPr algn="just"/>
            <a:r>
              <a:rPr lang="cs-CZ" sz="1500" b="1" dirty="0"/>
              <a:t>Politické prostředí</a:t>
            </a:r>
            <a:r>
              <a:rPr lang="cs-CZ" sz="1500" dirty="0"/>
              <a:t> a jeho vliv vychází z politických rozhodnutí nebo politických událostí v zemi.</a:t>
            </a:r>
          </a:p>
          <a:p>
            <a:pPr algn="just"/>
            <a:r>
              <a:rPr lang="cs-CZ" sz="1500" b="1" dirty="0"/>
              <a:t>Legislativní prostředí</a:t>
            </a:r>
            <a:r>
              <a:rPr lang="cs-CZ" sz="1500" dirty="0"/>
              <a:t> vytváří legislativní rámec pro aktivity podnikatelských subjektů prostřednictvím právních norem regulujících podnikatelské postupy, práva a povinnosti při realizaci těchto aktivit.</a:t>
            </a:r>
          </a:p>
          <a:p>
            <a:pPr algn="just"/>
            <a:r>
              <a:rPr lang="cs-CZ" sz="1500" b="1" dirty="0"/>
              <a:t>Sociální prostředí</a:t>
            </a:r>
            <a:r>
              <a:rPr lang="cs-CZ" sz="1500" dirty="0"/>
              <a:t> formuje základní mínění, hodnoty a normy lidí v něm žijící. </a:t>
            </a:r>
          </a:p>
          <a:p>
            <a:pPr algn="just"/>
            <a:r>
              <a:rPr lang="cs-CZ" sz="1500" b="1" dirty="0"/>
              <a:t>Kulturní prostředí</a:t>
            </a:r>
            <a:r>
              <a:rPr lang="cs-CZ" sz="1500" dirty="0"/>
              <a:t> je dáno kulturou, která je obecně chápána jako komplex hodnot, zvyklostí, tradic, jednání a dalších faktorů osvojených a sdílených osobami určité skupiny, společnosti.</a:t>
            </a:r>
          </a:p>
          <a:p>
            <a:pPr algn="just"/>
            <a:r>
              <a:rPr lang="cs-CZ" sz="1500" b="1" dirty="0"/>
              <a:t>Technologické prostředí</a:t>
            </a:r>
            <a:r>
              <a:rPr lang="cs-CZ" sz="1500" dirty="0"/>
              <a:t> sleduje vývoj a využívání nových technologií v aktivitách podniku.</a:t>
            </a:r>
          </a:p>
          <a:p>
            <a:pPr algn="just"/>
            <a:r>
              <a:rPr lang="cs-CZ" sz="1500" b="1" dirty="0"/>
              <a:t>Přírodní prostředí</a:t>
            </a:r>
            <a:r>
              <a:rPr lang="cs-CZ" sz="1500" dirty="0"/>
              <a:t> je zaměřeno na současný stav a zhoršování životního prostředí, na ubývání přírodních zdrojů a zvyšující se náklady na energii.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makroprostředí</a:t>
            </a:r>
          </a:p>
        </p:txBody>
      </p:sp>
    </p:spTree>
    <p:extLst>
      <p:ext uri="{BB962C8B-B14F-4D97-AF65-F5344CB8AC3E}">
        <p14:creationId xmlns:p14="http://schemas.microsoft.com/office/powerpoint/2010/main" val="131983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Hlavními zdroji dat pro analýzu makroprostředí jsou sekundární zdroje:  různé statistiky, analýzy, studie, rešerše, statě odborných časopisů apod. </a:t>
            </a:r>
          </a:p>
          <a:p>
            <a:pPr marL="0" indent="0" algn="just">
              <a:buNone/>
            </a:pPr>
            <a:endParaRPr lang="cs-CZ" sz="1600" dirty="0"/>
          </a:p>
          <a:p>
            <a:pPr algn="just"/>
            <a:r>
              <a:rPr lang="cs-CZ" sz="1600" dirty="0"/>
              <a:t>PEST, PESTLE, STEP, STEEPLED, STEER</a:t>
            </a:r>
          </a:p>
          <a:p>
            <a:pPr algn="just"/>
            <a:r>
              <a:rPr lang="cs-CZ" sz="1600" dirty="0"/>
              <a:t>Extrapolace trendů (prognózování) - prognostická metoda určující pravděpodobný průběh určitého jevu z jeho dosavadního vývoje.  </a:t>
            </a:r>
          </a:p>
          <a:p>
            <a:pPr algn="just"/>
            <a:r>
              <a:rPr lang="cs-CZ" sz="1600" dirty="0"/>
              <a:t>Expertní metody – Metoda QUEST (</a:t>
            </a:r>
            <a:r>
              <a:rPr lang="cs-CZ" sz="1600" dirty="0" err="1"/>
              <a:t>Quick</a:t>
            </a:r>
            <a:r>
              <a:rPr lang="cs-CZ" sz="1600" dirty="0"/>
              <a:t> </a:t>
            </a:r>
            <a:r>
              <a:rPr lang="cs-CZ" sz="1600" dirty="0" err="1"/>
              <a:t>Environmental</a:t>
            </a:r>
            <a:r>
              <a:rPr lang="cs-CZ" sz="1600" dirty="0"/>
              <a:t> </a:t>
            </a:r>
            <a:r>
              <a:rPr lang="cs-CZ" sz="1600" dirty="0" err="1"/>
              <a:t>Scanning</a:t>
            </a:r>
            <a:r>
              <a:rPr lang="cs-CZ" sz="1600" dirty="0"/>
              <a:t> </a:t>
            </a:r>
            <a:r>
              <a:rPr lang="cs-CZ" sz="1600" dirty="0" err="1"/>
              <a:t>Technique</a:t>
            </a:r>
            <a:r>
              <a:rPr lang="cs-CZ" sz="1600" dirty="0"/>
              <a:t>), Delfská metoda, Brainstorming – využití oborníků pro činnost vyžadující zvláštní znalosti a odborné posouzení problému a jeho dalšího vývoje v budoucnosti.</a:t>
            </a:r>
          </a:p>
          <a:p>
            <a:pPr algn="just"/>
            <a:r>
              <a:rPr lang="cs-CZ" sz="1600" dirty="0"/>
              <a:t>Metoda scénářů</a:t>
            </a:r>
          </a:p>
          <a:p>
            <a:pPr algn="just"/>
            <a:r>
              <a:rPr lang="cs-CZ" sz="1600" dirty="0"/>
              <a:t>Metody statistické analýzy (analýzy časových řad, regresní a korelační analýzy)</a:t>
            </a:r>
          </a:p>
          <a:p>
            <a:pPr algn="just"/>
            <a:r>
              <a:rPr lang="cs-CZ" sz="1600" dirty="0"/>
              <a:t>Metody demografické statistiky</a:t>
            </a:r>
          </a:p>
          <a:p>
            <a:pPr algn="just"/>
            <a:r>
              <a:rPr lang="cs-CZ" sz="1600" dirty="0"/>
              <a:t>Politologie a makroekonomické teorie </a:t>
            </a:r>
          </a:p>
          <a:p>
            <a:pPr algn="just"/>
            <a:r>
              <a:rPr lang="cs-CZ" sz="1600" dirty="0"/>
              <a:t>Metody kauzální analýzy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Metody analýzy makroprostředí</a:t>
            </a:r>
          </a:p>
        </p:txBody>
      </p:sp>
    </p:spTree>
    <p:extLst>
      <p:ext uri="{BB962C8B-B14F-4D97-AF65-F5344CB8AC3E}">
        <p14:creationId xmlns:p14="http://schemas.microsoft.com/office/powerpoint/2010/main" val="54145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71550"/>
            <a:ext cx="777686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Spíše než pojem bližší podnikatelské prostředí se používá pojem trh nebo odvětví, nebo také </a:t>
            </a:r>
            <a:r>
              <a:rPr lang="cs-CZ" sz="1600" dirty="0" err="1"/>
              <a:t>mezoprostředí</a:t>
            </a:r>
            <a:r>
              <a:rPr lang="cs-CZ" sz="1600" dirty="0"/>
              <a:t>. Někteří autoři začleňují toto prostředí do mikroprostředí, tj. do interního prostředí podniku. </a:t>
            </a:r>
          </a:p>
          <a:p>
            <a:pPr algn="just"/>
            <a:r>
              <a:rPr lang="cs-CZ" sz="1600" dirty="0"/>
              <a:t>Základní charakteristikou tohoto podnikatelského prostředí je to, že podniky mohou ovlivňovat subjekty a síly tohoto podnikatelského prostředí. Toto ovlivňování je cílené a záměrné. </a:t>
            </a:r>
          </a:p>
          <a:p>
            <a:pPr algn="just"/>
            <a:r>
              <a:rPr lang="cs-CZ" sz="1600" dirty="0"/>
              <a:t>Tržní prostředí můžeme označit jako </a:t>
            </a:r>
            <a:r>
              <a:rPr lang="cs-CZ" sz="1600" b="1" dirty="0"/>
              <a:t>úroveň transakční</a:t>
            </a:r>
            <a:r>
              <a:rPr lang="cs-CZ" sz="1600" dirty="0"/>
              <a:t>, protože právě v tomto prostředí dochází k transakcím spojených s realizací podnikatelských aktivit.</a:t>
            </a:r>
          </a:p>
          <a:p>
            <a:pPr algn="just"/>
            <a:r>
              <a:rPr lang="cs-CZ" sz="1600" dirty="0"/>
              <a:t>Subjekty tržního prostředí zahrnují skupiny lidí nebo organizace mající bezprostřední vztah ke konkrétnímu podnikatelskému subjektu. Mezi </a:t>
            </a:r>
            <a:r>
              <a:rPr lang="cs-CZ" sz="1600" b="1" dirty="0"/>
              <a:t>subjekty tržního prostředí </a:t>
            </a:r>
            <a:r>
              <a:rPr lang="cs-CZ" sz="1600" dirty="0"/>
              <a:t>patří: zákazníci, konkurence, distribuční články, veřejnost, vnější </a:t>
            </a:r>
            <a:r>
              <a:rPr lang="cs-CZ" sz="1600" dirty="0" err="1"/>
              <a:t>ovlivňovatelé</a:t>
            </a:r>
            <a:r>
              <a:rPr lang="cs-CZ" sz="1600" dirty="0"/>
              <a:t>.</a:t>
            </a:r>
          </a:p>
          <a:p>
            <a:pPr algn="just"/>
            <a:r>
              <a:rPr lang="cs-CZ" sz="1600" dirty="0"/>
              <a:t>Analýza tržního prostředí se zaměřuje na hodnocení základních parametrů trhu a situaci v konkrétním odvětví. Proto analýzu tržního prostředí lze rozdělit na analýzu odvětví a analýzu trhu.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Tržní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372164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500" b="1" dirty="0"/>
              <a:t>Trh</a:t>
            </a:r>
            <a:r>
              <a:rPr lang="cs-CZ" sz="1500" dirty="0"/>
              <a:t> představuje, z pohledu podniku a marketingového chápání, </a:t>
            </a:r>
            <a:r>
              <a:rPr lang="cs-CZ" sz="1500" b="1" dirty="0"/>
              <a:t>skupinu zákazníků podniku, ať už cílových nebo potenciálních</a:t>
            </a:r>
            <a:r>
              <a:rPr lang="cs-CZ" sz="1500" dirty="0"/>
              <a:t>. </a:t>
            </a:r>
          </a:p>
          <a:p>
            <a:pPr algn="just"/>
            <a:r>
              <a:rPr lang="cs-CZ" sz="1500" dirty="0"/>
              <a:t>Podle typu zákazníků rozlišujeme trh spotřebitelský a trh organizací. </a:t>
            </a:r>
            <a:r>
              <a:rPr lang="cs-CZ" sz="1500" i="1" dirty="0"/>
              <a:t>Na trhu spotřebitelském </a:t>
            </a:r>
            <a:r>
              <a:rPr lang="cs-CZ" sz="1500" dirty="0"/>
              <a:t>se pohybují jednotlivci a domácnosti, které nakupují produkty a služby za účelem spotřeby (hovoříme o nich jako o konečných spotřebitelích). </a:t>
            </a:r>
            <a:r>
              <a:rPr lang="cs-CZ" sz="1500" i="1" dirty="0"/>
              <a:t>Na trhu organizací </a:t>
            </a:r>
            <a:r>
              <a:rPr lang="cs-CZ" sz="1500" dirty="0"/>
              <a:t>působí podniky, organizace, které nakupují zboží a služby za účelem dalšího prodeje (obchodní podniky), přepracování (výrobní podniky) nebo užití pro společnost (vláda, neziskové organizace). Odvětví pak produkuje a poté prodává výrobky a služby pro zákazníky s cílem uspokojení jejich potřeb.</a:t>
            </a:r>
          </a:p>
          <a:p>
            <a:r>
              <a:rPr lang="cs-CZ" sz="1500" i="1" dirty="0" err="1"/>
              <a:t>Kotler</a:t>
            </a:r>
            <a:r>
              <a:rPr lang="cs-CZ" sz="1500" i="1" dirty="0"/>
              <a:t> a Keller </a:t>
            </a:r>
            <a:r>
              <a:rPr lang="cs-CZ" sz="1500" dirty="0"/>
              <a:t>(2013, s. 38) člení trhy do pěti skupin, které jsou vzájemně provázány určitými vazbami směny a probíhají mezi nimi toky: trh zdrojů (trh surovin, práce a peněz), trh výrobců, trh prostředníků, spotřební trh a vládní trh. </a:t>
            </a:r>
          </a:p>
          <a:p>
            <a:r>
              <a:rPr lang="cs-CZ" sz="1500" i="1" dirty="0"/>
              <a:t>Michael E. Porter </a:t>
            </a:r>
            <a:r>
              <a:rPr lang="cs-CZ" sz="1500" dirty="0"/>
              <a:t>rozdělil trh (na základě životního cyklu odvětví, míry koncentrace podniků v odvětví, fází cyklu produktu a míře vystavení trhu mezinárodní konkurenci) na pět typů (Jakubíková 2013, s. 160): trhy nově vznikající, rostoucí trhy, dospělé a upadající trhy, globální trhy.</a:t>
            </a:r>
          </a:p>
          <a:p>
            <a:pPr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Trh</a:t>
            </a:r>
          </a:p>
        </p:txBody>
      </p:sp>
    </p:spTree>
    <p:extLst>
      <p:ext uri="{BB962C8B-B14F-4D97-AF65-F5344CB8AC3E}">
        <p14:creationId xmlns:p14="http://schemas.microsoft.com/office/powerpoint/2010/main" val="179450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Odvětví</a:t>
            </a:r>
            <a:r>
              <a:rPr lang="cs-CZ" sz="1600" dirty="0"/>
              <a:t> je konkrétní oblast podnikatelského působení podniku. Odvětví </a:t>
            </a:r>
            <a:r>
              <a:rPr lang="cs-CZ" sz="1600" b="1" dirty="0"/>
              <a:t>zahrnuje podniky s velice podobnými činnostmi</a:t>
            </a:r>
            <a:r>
              <a:rPr lang="cs-CZ" sz="1600" dirty="0"/>
              <a:t>. Odvětví pak produkuje a poté prodává výrobky a služby pro zákazníky s cílem uspokojení jejich potřeb.</a:t>
            </a:r>
          </a:p>
          <a:p>
            <a:pPr algn="just"/>
            <a:r>
              <a:rPr lang="cs-CZ" sz="1600" dirty="0"/>
              <a:t>Odvětví je tak představováno specifickou skupinou podniků, které operují v témže sektoru ekonomiky. Přičemž sektor je jedním ze základních elementů každé národní ekonomiky. Ekonomika se zpravidla člení podle základních činností, které se v ní odehrávají, na čtyři sektory: primární, sekundární, terciární, kvartérní.</a:t>
            </a:r>
          </a:p>
          <a:p>
            <a:pPr algn="just"/>
            <a:r>
              <a:rPr lang="cs-CZ" sz="1600" dirty="0"/>
              <a:t>Odvětví, resp. ekonomické činnosti jsou v ČR i v rámci Evropské unie povinně zatřiďovány podle klasifikace NACE-CZ, která je odvozena z mezinárodní klasifikace ISIC (Mezinárodní klasifikace všech ekonomických činností), kterou používá mezinárodní organizace OSN.</a:t>
            </a:r>
          </a:p>
          <a:p>
            <a:pPr algn="just"/>
            <a:r>
              <a:rPr lang="cs-CZ" sz="1600" dirty="0"/>
              <a:t>Postavení jednotlivých odvětví v ekonomice státu pak vyjadřuje odvětvová struktura, kterou tvoří jednotlivé ekonomické činnosti podle NACE-CZ a vztahy mezi nimi.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Odvětví</a:t>
            </a:r>
          </a:p>
        </p:txBody>
      </p:sp>
    </p:spTree>
    <p:extLst>
      <p:ext uri="{BB962C8B-B14F-4D97-AF65-F5344CB8AC3E}">
        <p14:creationId xmlns:p14="http://schemas.microsoft.com/office/powerpoint/2010/main" val="160034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Strategické řízení představuje proces přípravy a realizace rozvojových záměrů dlouhodobější povahy, které mají pro daný subjekt rozhodující význam a jejichž cílem je dosažení stanovených strategických cílů. </a:t>
            </a:r>
          </a:p>
          <a:p>
            <a:pPr algn="just"/>
            <a:r>
              <a:rPr lang="cs-CZ" sz="1600" dirty="0"/>
              <a:t>Strategické řízení představuje systémově řízený proces, jehož podstatou je pružná reakce na změny, obrana podniku před nebezpečím hrozeb a využití všech vhodných příležitostí v budoucím, nastupujícím dlouhodobém časovém horizontu.</a:t>
            </a:r>
          </a:p>
          <a:p>
            <a:pPr algn="just"/>
            <a:r>
              <a:rPr lang="cs-CZ" sz="1600" dirty="0"/>
              <a:t>Strategické řízení můžeme chápat jako ucelený systém, jehož nosným produktem je adekvátní a úspěšná podniková strategie zajišťující potřebný rozvoj a budoucnost podniku. </a:t>
            </a:r>
          </a:p>
          <a:p>
            <a:pPr algn="just"/>
            <a:r>
              <a:rPr lang="cs-CZ" sz="1600" dirty="0"/>
              <a:t>Strategické řízení lze také chápat nejen jako snahu o sladění aktivit podniku se změnami v prostředí, ale i jako prostředek pro usměrnění sociální politiky uvnitř podniku.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Vybrané definice strategického řízení</a:t>
            </a:r>
          </a:p>
        </p:txBody>
      </p:sp>
    </p:spTree>
    <p:extLst>
      <p:ext uri="{BB962C8B-B14F-4D97-AF65-F5344CB8AC3E}">
        <p14:creationId xmlns:p14="http://schemas.microsoft.com/office/powerpoint/2010/main" val="28172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Objektem analýzy odvětví jsou podnikatelské subjekty v konkrétním odvětví. Analýza odvětví pak má za cíl popsat strukturu konkrétního odvětví, identifikovat hlavní hybné síly odvětví, zhodnotit atraktivitu odvětví a úroveň odvětví.</a:t>
            </a:r>
          </a:p>
          <a:p>
            <a:pPr algn="just"/>
            <a:r>
              <a:rPr lang="cs-CZ" sz="1600" b="1" dirty="0"/>
              <a:t>Odvětvová struktura</a:t>
            </a:r>
            <a:r>
              <a:rPr lang="cs-CZ" sz="1600" dirty="0"/>
              <a:t> sleduje základní charakteristiky konkrétního odvětví :</a:t>
            </a:r>
          </a:p>
          <a:p>
            <a:pPr lvl="1" algn="just"/>
            <a:r>
              <a:rPr lang="cs-CZ" sz="1400" dirty="0"/>
              <a:t>počet a velikosti podniků v odvětví;</a:t>
            </a:r>
          </a:p>
          <a:p>
            <a:pPr lvl="1" algn="just"/>
            <a:r>
              <a:rPr lang="cs-CZ" sz="1400" dirty="0"/>
              <a:t>typy produktů a služeb na daném odvětví;</a:t>
            </a:r>
          </a:p>
          <a:p>
            <a:pPr lvl="1" algn="just"/>
            <a:r>
              <a:rPr lang="cs-CZ" sz="1400" dirty="0"/>
              <a:t>sílu jednotlivých podniků v daném odvětví;</a:t>
            </a:r>
          </a:p>
          <a:p>
            <a:pPr lvl="1" algn="just"/>
            <a:r>
              <a:rPr lang="cs-CZ" sz="1400" dirty="0"/>
              <a:t>velikost tržních bariér daného odvětví.</a:t>
            </a:r>
          </a:p>
          <a:p>
            <a:pPr algn="just"/>
            <a:r>
              <a:rPr lang="cs-CZ" sz="1600" b="1" dirty="0"/>
              <a:t>Analýza hybných sil</a:t>
            </a:r>
            <a:r>
              <a:rPr lang="cs-CZ" sz="1600" dirty="0"/>
              <a:t> odvětví má za účel vymezit síly v odvětví, které jsou určující pro podnik v konkrétním odvětví. Postup při analýze hybných sil odvětví zahrnuje tyto kroky :</a:t>
            </a:r>
          </a:p>
          <a:p>
            <a:pPr lvl="1" algn="just"/>
            <a:r>
              <a:rPr lang="cs-CZ" sz="1400" dirty="0"/>
              <a:t>definování relevantního odvětví;</a:t>
            </a:r>
          </a:p>
          <a:p>
            <a:pPr lvl="1" algn="just"/>
            <a:r>
              <a:rPr lang="cs-CZ" sz="1400" dirty="0"/>
              <a:t>identifikace klíčových hráčů, sil v jednotlivých skupinách podle </a:t>
            </a:r>
            <a:r>
              <a:rPr lang="cs-CZ" sz="1400" dirty="0" err="1"/>
              <a:t>Porterovy</a:t>
            </a:r>
            <a:r>
              <a:rPr lang="cs-CZ" sz="1400" dirty="0"/>
              <a:t> analýzy konkurence;</a:t>
            </a:r>
          </a:p>
          <a:p>
            <a:pPr lvl="1" algn="just"/>
            <a:r>
              <a:rPr lang="cs-CZ" sz="1400" dirty="0"/>
              <a:t>určení síly jednotlivých sil a zdrojů jejich síly;</a:t>
            </a:r>
          </a:p>
          <a:p>
            <a:pPr lvl="1" algn="just"/>
            <a:r>
              <a:rPr lang="cs-CZ" sz="1400" dirty="0"/>
              <a:t>zhodnocení celkové struktury odvětví.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Metody analýzy odvětví I</a:t>
            </a:r>
          </a:p>
        </p:txBody>
      </p:sp>
    </p:spTree>
    <p:extLst>
      <p:ext uri="{BB962C8B-B14F-4D97-AF65-F5344CB8AC3E}">
        <p14:creationId xmlns:p14="http://schemas.microsoft.com/office/powerpoint/2010/main" val="230202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5124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 err="1"/>
              <a:t>Porterova</a:t>
            </a:r>
            <a:r>
              <a:rPr lang="cs-CZ" sz="1600" b="1" dirty="0"/>
              <a:t> analýza pěti konkurenčních sil</a:t>
            </a:r>
            <a:r>
              <a:rPr lang="cs-CZ" sz="1600" dirty="0"/>
              <a:t> hodnotí konkurenční síly v daném odvětví, které ovlivňují dlouhodobou ziskovou přitažlivost konkrétního odvětví. K hodnoceným konkurenčním silám patří (Porter, 1994):</a:t>
            </a:r>
          </a:p>
          <a:p>
            <a:pPr lvl="1" algn="just"/>
            <a:r>
              <a:rPr lang="cs-CZ" sz="1400" b="1" dirty="0"/>
              <a:t>Stávající konkurenti</a:t>
            </a:r>
            <a:r>
              <a:rPr lang="cs-CZ" sz="1400" dirty="0"/>
              <a:t> – jejich schopnost ovlivnit cenu a nabízené množství daného výrobku/služby.</a:t>
            </a:r>
          </a:p>
          <a:p>
            <a:pPr lvl="1" algn="just"/>
            <a:r>
              <a:rPr lang="cs-CZ" sz="1400" b="1" dirty="0"/>
              <a:t>Potenciální konkurenti</a:t>
            </a:r>
            <a:r>
              <a:rPr lang="cs-CZ" sz="1400" dirty="0"/>
              <a:t> – možnost, že vstoupí na trh a ovlivní cenu a nabízené množství daného výrobku/služby.</a:t>
            </a:r>
          </a:p>
          <a:p>
            <a:pPr lvl="1" algn="just"/>
            <a:r>
              <a:rPr lang="cs-CZ" sz="1400" b="1" dirty="0"/>
              <a:t>Dodavatelé</a:t>
            </a:r>
            <a:r>
              <a:rPr lang="cs-CZ" sz="1400" dirty="0"/>
              <a:t> – jejich schopnost ovlivnit cenu a nabízené množství potřebných vstupů.</a:t>
            </a:r>
          </a:p>
          <a:p>
            <a:pPr lvl="1" algn="just"/>
            <a:r>
              <a:rPr lang="cs-CZ" sz="1400" b="1" dirty="0"/>
              <a:t>Kupující</a:t>
            </a:r>
            <a:r>
              <a:rPr lang="cs-CZ" sz="1400" dirty="0"/>
              <a:t> – jejich schopnost ovlivnit cenu a poptávané množství daného výrobku/služby.</a:t>
            </a:r>
          </a:p>
          <a:p>
            <a:pPr lvl="1" algn="just"/>
            <a:r>
              <a:rPr lang="cs-CZ" sz="1400" b="1" dirty="0"/>
              <a:t>Substituty </a:t>
            </a:r>
            <a:r>
              <a:rPr lang="cs-CZ" sz="1400" dirty="0"/>
              <a:t>– cena a nabízené množství výrobků/služeb aspoň částečně schopných nahradit daný výrobek/službu.</a:t>
            </a:r>
          </a:p>
          <a:p>
            <a:pPr lvl="0" algn="just"/>
            <a:r>
              <a:rPr lang="cs-CZ" sz="1600" dirty="0"/>
              <a:t>V souvislosti s výraznými změnami v podnikatelském prostředí, dochází k určitým modifikacím tohoto tradičního modelu konkurenčních sil. Například se přidává šestá síla, a to komplementární produkty</a:t>
            </a:r>
          </a:p>
          <a:p>
            <a:pPr marL="457200" lvl="1" indent="0" algn="just">
              <a:buNone/>
            </a:pP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Metody analýzy odvětví II</a:t>
            </a:r>
          </a:p>
        </p:txBody>
      </p:sp>
    </p:spTree>
    <p:extLst>
      <p:ext uri="{BB962C8B-B14F-4D97-AF65-F5344CB8AC3E}">
        <p14:creationId xmlns:p14="http://schemas.microsoft.com/office/powerpoint/2010/main" val="315956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Atraktivita odvětví</a:t>
            </a:r>
            <a:r>
              <a:rPr lang="cs-CZ" sz="1600" dirty="0"/>
              <a:t> představuje multikriteriální hodnocení daného odvětví na základě vybraných faktorů a jejich váženého hodnocení. Váchal a Váchalová (2001) uvádějí, že těchto faktorů je 15 a hodnotí se pomocí stupnice 1 až 10. Čím je atraktivita vyšší, tak tím větší možnost má podnik uplatnit své zdroje a schopnosti. Různí autoři zahrnují do faktorů hodnotících atraktivitu odvětví různé prvky. </a:t>
            </a:r>
          </a:p>
          <a:p>
            <a:pPr lvl="1" algn="just"/>
            <a:r>
              <a:rPr lang="cs-CZ" sz="1400" b="1" i="1" dirty="0"/>
              <a:t>Faktory atraktivity dle </a:t>
            </a:r>
            <a:r>
              <a:rPr lang="cs-CZ" sz="1400" b="1" i="1" dirty="0" err="1"/>
              <a:t>Shrivastava</a:t>
            </a:r>
            <a:r>
              <a:rPr lang="cs-CZ" sz="1400" b="1" i="1" dirty="0"/>
              <a:t> (1994)</a:t>
            </a:r>
          </a:p>
          <a:p>
            <a:pPr lvl="1" algn="just"/>
            <a:r>
              <a:rPr lang="cs-CZ" sz="1400" b="1" i="1" dirty="0"/>
              <a:t>Faktory atraktivity dle Sedláčkové (2000)</a:t>
            </a:r>
          </a:p>
          <a:p>
            <a:pPr lvl="1" algn="just"/>
            <a:r>
              <a:rPr lang="cs-CZ" sz="1400" b="1" i="1" dirty="0"/>
              <a:t>Faktory atraktivity dle Tiché a Hrona (2003)</a:t>
            </a:r>
          </a:p>
          <a:p>
            <a:pPr lvl="1" algn="just"/>
            <a:r>
              <a:rPr lang="cs-CZ" sz="1400" b="1" i="1" dirty="0"/>
              <a:t>Faktory atraktivity dle Kováře</a:t>
            </a:r>
          </a:p>
          <a:p>
            <a:pPr lvl="1" algn="just"/>
            <a:r>
              <a:rPr lang="cs-CZ" sz="1400" b="1" i="1" dirty="0"/>
              <a:t>Faktory atraktivity dle </a:t>
            </a:r>
            <a:r>
              <a:rPr lang="cs-CZ" sz="1400" b="1" i="1" dirty="0" err="1"/>
              <a:t>Portera</a:t>
            </a:r>
            <a:endParaRPr lang="cs-CZ" sz="1400" b="1" i="1" dirty="0"/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K hodnocení úrovně a vyspělosti odvětví se používá metoda Michaela E. </a:t>
            </a:r>
            <a:r>
              <a:rPr lang="cs-CZ" sz="1600" dirty="0" err="1"/>
              <a:t>Portera</a:t>
            </a:r>
            <a:r>
              <a:rPr lang="cs-CZ" sz="1600" dirty="0"/>
              <a:t> nazývaná jako tzv. </a:t>
            </a:r>
            <a:r>
              <a:rPr lang="cs-CZ" sz="1600" b="1" dirty="0" err="1"/>
              <a:t>Porterův</a:t>
            </a:r>
            <a:r>
              <a:rPr lang="cs-CZ" sz="1600" b="1" dirty="0"/>
              <a:t> diamant</a:t>
            </a:r>
            <a:r>
              <a:rPr lang="cs-CZ" sz="1600" dirty="0"/>
              <a:t>. </a:t>
            </a:r>
            <a:r>
              <a:rPr lang="cs-CZ" sz="1600" dirty="0" err="1"/>
              <a:t>Porterův</a:t>
            </a:r>
            <a:r>
              <a:rPr lang="cs-CZ" sz="1600" dirty="0"/>
              <a:t> diamant vymezuje čtyři základní skupiny faktorů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Metody analýzy odvětví III</a:t>
            </a:r>
          </a:p>
        </p:txBody>
      </p:sp>
    </p:spTree>
    <p:extLst>
      <p:ext uri="{BB962C8B-B14F-4D97-AF65-F5344CB8AC3E}">
        <p14:creationId xmlns:p14="http://schemas.microsoft.com/office/powerpoint/2010/main" val="110322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675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Pro analýzu trhu je potřeba si vymezit základní pojmy související s měřením trhu:</a:t>
            </a:r>
          </a:p>
          <a:p>
            <a:pPr lvl="1" algn="just"/>
            <a:r>
              <a:rPr lang="cs-CZ" sz="1600" b="1" dirty="0"/>
              <a:t>Potenciál trhu </a:t>
            </a:r>
            <a:r>
              <a:rPr lang="cs-CZ" sz="1600" dirty="0"/>
              <a:t>je horní limit poptávky uspokojitelné všemi dodavateli na určitém trhu. Tržní potenciál představuje maximum možných nákupů produktů, skupin produktů nebo služeb jako celek během určitého období, zpravidla kalendářního roku.</a:t>
            </a:r>
          </a:p>
          <a:p>
            <a:pPr lvl="1" algn="just"/>
            <a:r>
              <a:rPr lang="cs-CZ" sz="1600" b="1" dirty="0"/>
              <a:t>Velikost trhu </a:t>
            </a:r>
            <a:r>
              <a:rPr lang="cs-CZ" sz="1600" dirty="0"/>
              <a:t>představuje úroveň poptávaného množství uspokojeného všemi dodavateli na určitém trhu během určitého období. Velikost trhu také nazývaná tržní kapacita a je to celková hodnota všech skutečně realizovaných nákupů zákazníky za určité časové období.</a:t>
            </a:r>
          </a:p>
          <a:p>
            <a:pPr lvl="1" algn="just"/>
            <a:r>
              <a:rPr lang="cs-CZ" sz="1600" b="1" dirty="0"/>
              <a:t>Tržní podíl </a:t>
            </a:r>
            <a:r>
              <a:rPr lang="cs-CZ" sz="1600" dirty="0"/>
              <a:t>je úroveň poptávky uspokojené jedním dodavatelem v určitém časovém období. Tržní podíl představuje celkovou hodnotu všech skutečně realizovaných nákupů produktů od jedné společnosti za určité časové období. Tržní podíl se uvádí absolutně nebo relativně vzhledem ke konkurenci.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Analýza trhu - Měření trhu</a:t>
            </a:r>
          </a:p>
        </p:txBody>
      </p:sp>
    </p:spTree>
    <p:extLst>
      <p:ext uri="{BB962C8B-B14F-4D97-AF65-F5344CB8AC3E}">
        <p14:creationId xmlns:p14="http://schemas.microsoft.com/office/powerpoint/2010/main" val="19340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675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Pokud chápeme trh jako určitou skupinu zákazníků, pak </a:t>
            </a:r>
            <a:r>
              <a:rPr lang="cs-CZ" sz="1600" b="1" dirty="0"/>
              <a:t>analýza zákazníků</a:t>
            </a:r>
            <a:r>
              <a:rPr lang="cs-CZ" sz="1600" dirty="0"/>
              <a:t> slouží k identifikaci zákazníků, kteří přicházejí v úvahu v souvislosti s konkrétní tržní nabídkou, můžeme trh rozdělit (</a:t>
            </a:r>
            <a:r>
              <a:rPr lang="cs-CZ" sz="1600" dirty="0" err="1"/>
              <a:t>Kotler</a:t>
            </a:r>
            <a:r>
              <a:rPr lang="cs-CZ" sz="1600" dirty="0"/>
              <a:t> 2001):</a:t>
            </a:r>
          </a:p>
          <a:p>
            <a:pPr lvl="1" algn="just"/>
            <a:r>
              <a:rPr lang="cs-CZ" sz="1600" i="1" dirty="0"/>
              <a:t>Tržní potenciál</a:t>
            </a:r>
            <a:r>
              <a:rPr lang="cs-CZ" sz="1600" dirty="0"/>
              <a:t>, který je tvořen souborem potenciálních zákazníků projevující zájem o konkrétní tržní nabídku</a:t>
            </a:r>
          </a:p>
          <a:p>
            <a:pPr lvl="1" algn="just"/>
            <a:r>
              <a:rPr lang="cs-CZ" sz="1600" i="1" dirty="0"/>
              <a:t>Disponibilní trh</a:t>
            </a:r>
            <a:r>
              <a:rPr lang="cs-CZ" sz="1600" dirty="0"/>
              <a:t>, který je tvořen potenciálními zákazníky, kteří mají dostatek peněžních prostředků a nabízený produkt je pro ně dostupný.</a:t>
            </a:r>
          </a:p>
          <a:p>
            <a:pPr lvl="1" algn="just"/>
            <a:r>
              <a:rPr lang="cs-CZ" sz="1600" i="1" dirty="0"/>
              <a:t>Kompetenční disponibilní trh</a:t>
            </a:r>
            <a:r>
              <a:rPr lang="cs-CZ" sz="1600" dirty="0"/>
              <a:t>, který je tvořen potenciálními zákazníky s dostatkem peněžních prostředků, kteří jsou kompetentní výrobek používat. </a:t>
            </a:r>
          </a:p>
          <a:p>
            <a:pPr lvl="1" algn="just"/>
            <a:r>
              <a:rPr lang="cs-CZ" sz="1600" i="1" dirty="0"/>
              <a:t>Obsluhovaný (cílový) trh</a:t>
            </a:r>
            <a:r>
              <a:rPr lang="cs-CZ" sz="1600" dirty="0"/>
              <a:t> je tou částí kompetenčního trhu, o kterou se rozhodl podnik usilovat.</a:t>
            </a:r>
          </a:p>
          <a:p>
            <a:pPr lvl="1" algn="just"/>
            <a:r>
              <a:rPr lang="cs-CZ" sz="1600" i="1" dirty="0"/>
              <a:t>Proniknutý trh</a:t>
            </a:r>
            <a:r>
              <a:rPr lang="cs-CZ" sz="1600" dirty="0"/>
              <a:t> tvoří zákazníci, kteří si již zakoupili produkt konkrétního podniku.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Metody analýzy trhu</a:t>
            </a:r>
          </a:p>
        </p:txBody>
      </p:sp>
    </p:spTree>
    <p:extLst>
      <p:ext uri="{BB962C8B-B14F-4D97-AF65-F5344CB8AC3E}">
        <p14:creationId xmlns:p14="http://schemas.microsoft.com/office/powerpoint/2010/main" val="390746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675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Výzkum trhu představuje specifikaci, shromažďování, analýzu a interpretaci informací sloužící jako podklad pro rozhodování manažera.</a:t>
            </a:r>
          </a:p>
          <a:p>
            <a:pPr algn="just"/>
            <a:r>
              <a:rPr lang="cs-CZ" sz="1600" dirty="0"/>
              <a:t>Výzkum trhu je částí podnikového informačního systému, který je tvořen: interním informačním systémem, externím zpravodajský systémem, výzkumným systémem, systém na podporu rozhodování.</a:t>
            </a:r>
          </a:p>
          <a:p>
            <a:pPr algn="just"/>
            <a:r>
              <a:rPr lang="cs-CZ" sz="1600" b="1" dirty="0"/>
              <a:t>Proces výzkumu trhu </a:t>
            </a:r>
            <a:r>
              <a:rPr lang="cs-CZ" sz="1600" dirty="0"/>
              <a:t>představuje postupné kroky vedoucí od přípravy výzkumu směřující ke skutečné realizaci výzkumu. Přestože se každý výzkum a jeho průběh vyznačuje zvláštnostmi a odlišnostmi, můžeme jej rozdělit do třech základních fází:</a:t>
            </a:r>
          </a:p>
          <a:p>
            <a:pPr lvl="1" algn="just"/>
            <a:r>
              <a:rPr lang="cs-CZ" sz="1600" dirty="0"/>
              <a:t>fáze přípravná – stanovení cíle výzkumu, specifikace výzkumného problému, navržení plánu výzkumu;</a:t>
            </a:r>
          </a:p>
          <a:p>
            <a:pPr lvl="1" algn="just"/>
            <a:r>
              <a:rPr lang="cs-CZ" sz="1600" dirty="0"/>
              <a:t>fáze realizační – sběr informací, analýza dat, přeměna datové struktury do informace;</a:t>
            </a:r>
          </a:p>
          <a:p>
            <a:pPr lvl="1" algn="just"/>
            <a:r>
              <a:rPr lang="cs-CZ" sz="1600" dirty="0"/>
              <a:t>fáze prezentační – písemná a ústní prezentace výsledků výzkumu.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Výzkum trhu</a:t>
            </a:r>
          </a:p>
        </p:txBody>
      </p:sp>
    </p:spTree>
    <p:extLst>
      <p:ext uri="{BB962C8B-B14F-4D97-AF65-F5344CB8AC3E}">
        <p14:creationId xmlns:p14="http://schemas.microsoft.com/office/powerpoint/2010/main" val="252983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Interní prostředí podniku, nazývané často jako mikroprostředí, z pohledu podnikatelského prostředí představují podle </a:t>
            </a:r>
            <a:r>
              <a:rPr lang="cs-CZ" sz="1600" dirty="0" err="1"/>
              <a:t>Kroona</a:t>
            </a:r>
            <a:r>
              <a:rPr lang="cs-CZ" sz="1600" dirty="0"/>
              <a:t> (1990, 67) schopnosti podniku, které by měla být zdůrazněny, vyzdviženy. </a:t>
            </a:r>
          </a:p>
          <a:p>
            <a:pPr algn="just"/>
            <a:r>
              <a:rPr lang="cs-CZ" sz="1600" dirty="0"/>
              <a:t>Interní prostředí podniku můžeme označit jako organizační úroveň podnikatelského prostředí, jelikož se týká čistě podniku jako organizace. </a:t>
            </a:r>
          </a:p>
          <a:p>
            <a:pPr algn="just"/>
            <a:r>
              <a:rPr lang="cs-CZ" sz="1600" dirty="0"/>
              <a:t>Faktory nebo také síly, které ovlivňují realizaci podnikatelských aktivit a směřují do prostředí podniku, můžeme rozdělit do dvou skupin, a to na faktory strategické a faktory organizační. Všechny tyto faktory jsou plně pod kontrolou podniku a zájmových skupin. </a:t>
            </a:r>
          </a:p>
          <a:p>
            <a:pPr algn="just"/>
            <a:r>
              <a:rPr lang="cs-CZ" sz="1600" dirty="0"/>
              <a:t>Samozřejmě, že významným a nepomíjitelný faktorem tohoto prostředí je finanční hospodaření podniku a celková ekonomika podniku. </a:t>
            </a:r>
          </a:p>
          <a:p>
            <a:pPr algn="just"/>
            <a:r>
              <a:rPr lang="cs-CZ" sz="1600" dirty="0"/>
              <a:t>Ke strategickým faktorům patří především strategie podniku, organizační struktura podniku a konkurenceschopnost podniku.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Interní prostředí podniku</a:t>
            </a:r>
          </a:p>
        </p:txBody>
      </p:sp>
    </p:spTree>
    <p:extLst>
      <p:ext uri="{BB962C8B-B14F-4D97-AF65-F5344CB8AC3E}">
        <p14:creationId xmlns:p14="http://schemas.microsoft.com/office/powerpoint/2010/main" val="253222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interního prostředí podniku</a:t>
            </a:r>
          </a:p>
        </p:txBody>
      </p:sp>
      <p:sp>
        <p:nvSpPr>
          <p:cNvPr id="5" name="Obdélník 4"/>
          <p:cNvSpPr/>
          <p:nvPr/>
        </p:nvSpPr>
        <p:spPr>
          <a:xfrm>
            <a:off x="827584" y="987574"/>
            <a:ext cx="1566174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Zdroje</a:t>
            </a:r>
          </a:p>
        </p:txBody>
      </p:sp>
      <p:sp>
        <p:nvSpPr>
          <p:cNvPr id="6" name="Obdélník 5"/>
          <p:cNvSpPr/>
          <p:nvPr/>
        </p:nvSpPr>
        <p:spPr>
          <a:xfrm>
            <a:off x="832580" y="2237626"/>
            <a:ext cx="1620180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Klíčové kompetence</a:t>
            </a:r>
          </a:p>
        </p:txBody>
      </p:sp>
      <p:sp>
        <p:nvSpPr>
          <p:cNvPr id="7" name="Obdélník 6"/>
          <p:cNvSpPr/>
          <p:nvPr/>
        </p:nvSpPr>
        <p:spPr>
          <a:xfrm>
            <a:off x="827584" y="3546611"/>
            <a:ext cx="1620180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Schopnosti</a:t>
            </a:r>
          </a:p>
        </p:txBody>
      </p:sp>
      <p:sp>
        <p:nvSpPr>
          <p:cNvPr id="8" name="Obdélník 7"/>
          <p:cNvSpPr/>
          <p:nvPr/>
        </p:nvSpPr>
        <p:spPr>
          <a:xfrm>
            <a:off x="3295950" y="2296560"/>
            <a:ext cx="1134126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Aktivity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860032" y="2296560"/>
            <a:ext cx="1368152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Konkurenční výhoda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732240" y="2296560"/>
            <a:ext cx="1080120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Výkon </a:t>
            </a:r>
          </a:p>
        </p:txBody>
      </p:sp>
      <p:sp>
        <p:nvSpPr>
          <p:cNvPr id="12" name="Šipka dolů 11"/>
          <p:cNvSpPr/>
          <p:nvPr/>
        </p:nvSpPr>
        <p:spPr>
          <a:xfrm>
            <a:off x="1602212" y="1757697"/>
            <a:ext cx="139625" cy="432679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3" name="Šipka nahoru 12"/>
          <p:cNvSpPr/>
          <p:nvPr/>
        </p:nvSpPr>
        <p:spPr>
          <a:xfrm flipH="1">
            <a:off x="1602212" y="2998638"/>
            <a:ext cx="139625" cy="489039"/>
          </a:xfrm>
          <a:prstGeom prst="up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4" name="Šipka doprava 13"/>
          <p:cNvSpPr/>
          <p:nvPr/>
        </p:nvSpPr>
        <p:spPr>
          <a:xfrm>
            <a:off x="2655806" y="2613310"/>
            <a:ext cx="548042" cy="17446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Šipka doprava 14"/>
          <p:cNvSpPr/>
          <p:nvPr/>
        </p:nvSpPr>
        <p:spPr>
          <a:xfrm>
            <a:off x="4464005" y="2604106"/>
            <a:ext cx="339796" cy="17446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7" name="Šipka doprava 16"/>
          <p:cNvSpPr/>
          <p:nvPr/>
        </p:nvSpPr>
        <p:spPr>
          <a:xfrm flipV="1">
            <a:off x="6296613" y="2604106"/>
            <a:ext cx="367197" cy="165260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35072420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/>
              <a:t>Hmotné zdroje </a:t>
            </a:r>
            <a:r>
              <a:rPr lang="cs-CZ" sz="1600" dirty="0"/>
              <a:t>(viditelné, fyzické atributy)</a:t>
            </a:r>
          </a:p>
          <a:p>
            <a:pPr lvl="1"/>
            <a:r>
              <a:rPr lang="cs-CZ" sz="1600" dirty="0"/>
              <a:t>Kapitál</a:t>
            </a:r>
          </a:p>
          <a:p>
            <a:pPr lvl="1"/>
            <a:r>
              <a:rPr lang="cs-CZ" sz="1600" dirty="0"/>
              <a:t>Lidé,</a:t>
            </a:r>
          </a:p>
          <a:p>
            <a:pPr lvl="1"/>
            <a:r>
              <a:rPr lang="cs-CZ" sz="1600" dirty="0"/>
              <a:t>Budovy, stroje, zařízení…</a:t>
            </a:r>
          </a:p>
          <a:p>
            <a:pPr lvl="1"/>
            <a:endParaRPr lang="cs-CZ" sz="1600" dirty="0"/>
          </a:p>
          <a:p>
            <a:r>
              <a:rPr lang="cs-CZ" sz="1600" b="1" dirty="0"/>
              <a:t>Nehmotné zdroje </a:t>
            </a:r>
            <a:r>
              <a:rPr lang="cs-CZ" sz="1600" dirty="0"/>
              <a:t>(neviditelné, bez fyzických atributů)</a:t>
            </a:r>
          </a:p>
          <a:p>
            <a:pPr lvl="1"/>
            <a:r>
              <a:rPr lang="cs-CZ" sz="1600" dirty="0"/>
              <a:t>Podniková kultura</a:t>
            </a:r>
          </a:p>
          <a:p>
            <a:pPr lvl="1"/>
            <a:r>
              <a:rPr lang="cs-CZ" sz="1600" dirty="0"/>
              <a:t>Know-how</a:t>
            </a:r>
          </a:p>
          <a:p>
            <a:pPr lvl="1"/>
            <a:r>
              <a:rPr lang="cs-CZ" sz="1600" dirty="0"/>
              <a:t>Znalosti</a:t>
            </a:r>
          </a:p>
          <a:p>
            <a:pPr lvl="1"/>
            <a:r>
              <a:rPr lang="cs-CZ" sz="1600" dirty="0"/>
              <a:t>Reputace</a:t>
            </a:r>
          </a:p>
          <a:p>
            <a:pPr lvl="1"/>
            <a:r>
              <a:rPr lang="cs-CZ" sz="1600" dirty="0"/>
              <a:t>Duševní vlastnictví (patenty, značky, design…)…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podniku</a:t>
            </a:r>
          </a:p>
        </p:txBody>
      </p:sp>
    </p:spTree>
    <p:extLst>
      <p:ext uri="{BB962C8B-B14F-4D97-AF65-F5344CB8AC3E}">
        <p14:creationId xmlns:p14="http://schemas.microsoft.com/office/powerpoint/2010/main" val="104398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500" dirty="0"/>
              <a:t>Klíčova kompetence (</a:t>
            </a:r>
            <a:r>
              <a:rPr lang="cs-CZ" sz="1500" dirty="0" err="1"/>
              <a:t>core</a:t>
            </a:r>
            <a:r>
              <a:rPr lang="cs-CZ" sz="1500" dirty="0"/>
              <a:t> </a:t>
            </a:r>
            <a:r>
              <a:rPr lang="cs-CZ" sz="1500" dirty="0" err="1"/>
              <a:t>competence</a:t>
            </a:r>
            <a:r>
              <a:rPr lang="cs-CZ" sz="1500" dirty="0"/>
              <a:t>) je schopnost, aktivum nebo technologie, které přinášejí hodnotu zákazníkům, podporují růst podniku a odlišují podnik od jejich současných i budoucích konkurentů. </a:t>
            </a:r>
          </a:p>
          <a:p>
            <a:pPr algn="just"/>
            <a:r>
              <a:rPr lang="cs-CZ" sz="1500" dirty="0"/>
              <a:t>Klíčové kompetence vedou k získání a udržení konkurenční výhody na trhu. </a:t>
            </a:r>
          </a:p>
          <a:p>
            <a:pPr algn="just"/>
            <a:r>
              <a:rPr lang="cs-CZ" sz="1500" dirty="0"/>
              <a:t>Klíčovou kompetencí tedy může být něco, co je přínosné pro zákazníky, přičemž zákazníci tento přínos vnímají a oceňují. </a:t>
            </a:r>
          </a:p>
          <a:p>
            <a:pPr algn="just"/>
            <a:r>
              <a:rPr lang="cs-CZ" sz="1500" dirty="0"/>
              <a:t>Může to být například unikátní technologie, která dokáže produkt zhotovit v mimořádné kvalitě, nebo mimořádně levně. </a:t>
            </a:r>
          </a:p>
          <a:p>
            <a:pPr algn="just"/>
            <a:r>
              <a:rPr lang="cs-CZ" sz="1500" dirty="0"/>
              <a:t>Důležité je, že klíčová kompetence je v jistém smyslu unikátní a z ní pramenící přínosy jsou pro zákazníky odlišitelné od toho, co jim nabízí konkurence. </a:t>
            </a:r>
          </a:p>
          <a:p>
            <a:pPr algn="just"/>
            <a:r>
              <a:rPr lang="cs-CZ" sz="1500" dirty="0"/>
              <a:t>Výsledkem vhodně uplatněné klíčové kompetence bude konkurenční výhoda podniku.</a:t>
            </a:r>
          </a:p>
          <a:p>
            <a:pPr algn="just"/>
            <a:r>
              <a:rPr lang="cs-CZ" sz="1500" b="1" dirty="0"/>
              <a:t>Požadavky na klíčové kompetence</a:t>
            </a:r>
          </a:p>
          <a:p>
            <a:pPr lvl="1" algn="just"/>
            <a:r>
              <a:rPr lang="cs-CZ" sz="1500" dirty="0"/>
              <a:t>Relevance a důležitost pro rozhodování zákazníka</a:t>
            </a:r>
          </a:p>
          <a:p>
            <a:pPr lvl="1" algn="just"/>
            <a:r>
              <a:rPr lang="cs-CZ" sz="1500" dirty="0"/>
              <a:t>Obtížná </a:t>
            </a:r>
            <a:r>
              <a:rPr lang="cs-CZ" sz="1500" dirty="0" err="1"/>
              <a:t>napodobitelnost</a:t>
            </a:r>
            <a:endParaRPr lang="cs-CZ" sz="1500" dirty="0"/>
          </a:p>
          <a:p>
            <a:pPr lvl="1" algn="just"/>
            <a:r>
              <a:rPr lang="cs-CZ" sz="1500" dirty="0"/>
              <a:t>Možnosti využití ideálně na více trzích</a:t>
            </a:r>
          </a:p>
          <a:p>
            <a:pPr algn="just"/>
            <a:endParaRPr lang="cs-CZ" sz="1500" dirty="0"/>
          </a:p>
          <a:p>
            <a:pPr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podniku </a:t>
            </a:r>
          </a:p>
        </p:txBody>
      </p:sp>
    </p:spTree>
    <p:extLst>
      <p:ext uri="{BB962C8B-B14F-4D97-AF65-F5344CB8AC3E}">
        <p14:creationId xmlns:p14="http://schemas.microsoft.com/office/powerpoint/2010/main" val="343605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 algn="just">
              <a:buAutoNum type="arabicPeriod"/>
            </a:pPr>
            <a:r>
              <a:rPr lang="cs-CZ" sz="1600" i="1" dirty="0"/>
              <a:t>Etapa podnikového plánování </a:t>
            </a:r>
            <a:r>
              <a:rPr lang="cs-CZ" sz="1600" dirty="0"/>
              <a:t>(1945 – 1960) – plánování finančních toků a výroby.</a:t>
            </a:r>
          </a:p>
          <a:p>
            <a:pPr marL="624078" indent="-514350" algn="just">
              <a:buAutoNum type="arabicPeriod"/>
            </a:pPr>
            <a:endParaRPr lang="cs-CZ" sz="1600" dirty="0"/>
          </a:p>
          <a:p>
            <a:pPr marL="624078" indent="-514350" algn="just">
              <a:buAutoNum type="arabicPeriod"/>
            </a:pPr>
            <a:r>
              <a:rPr lang="cs-CZ" sz="1600" i="1" dirty="0"/>
              <a:t>Etapa dlouhodobého plánování </a:t>
            </a:r>
            <a:r>
              <a:rPr lang="cs-CZ" sz="1600" dirty="0"/>
              <a:t>(1960 – 1973) – efektivnost výroby.</a:t>
            </a:r>
          </a:p>
          <a:p>
            <a:pPr marL="624078" indent="-514350" algn="just">
              <a:buAutoNum type="arabicPeriod"/>
            </a:pPr>
            <a:endParaRPr lang="cs-CZ" sz="1600" dirty="0"/>
          </a:p>
          <a:p>
            <a:pPr marL="624078" indent="-514350" algn="just">
              <a:buAutoNum type="arabicPeriod"/>
            </a:pPr>
            <a:r>
              <a:rPr lang="cs-CZ" sz="1600" i="1" dirty="0"/>
              <a:t>Etapa strategického plánování </a:t>
            </a:r>
            <a:r>
              <a:rPr lang="cs-CZ" sz="1600" dirty="0"/>
              <a:t>(1973 – 1980) – analýzy budoucích příležitostí a ohrožení.</a:t>
            </a:r>
          </a:p>
          <a:p>
            <a:pPr marL="624078" indent="-514350" algn="just">
              <a:buAutoNum type="arabicPeriod"/>
            </a:pPr>
            <a:endParaRPr lang="cs-CZ" sz="1600" dirty="0"/>
          </a:p>
          <a:p>
            <a:pPr marL="624078" indent="-514350" algn="just">
              <a:buAutoNum type="arabicPeriod"/>
            </a:pPr>
            <a:r>
              <a:rPr lang="cs-CZ" sz="1600" i="1" dirty="0"/>
              <a:t>Etapa strategického managementu </a:t>
            </a:r>
            <a:r>
              <a:rPr lang="cs-CZ" sz="1600" dirty="0"/>
              <a:t>(1980 – 1995) – pružnost podniku.</a:t>
            </a:r>
          </a:p>
          <a:p>
            <a:pPr marL="624078" indent="-514350" algn="just">
              <a:buAutoNum type="arabicPeriod"/>
            </a:pPr>
            <a:endParaRPr lang="cs-CZ" sz="1600" dirty="0"/>
          </a:p>
          <a:p>
            <a:pPr marL="624078" indent="-514350" algn="just">
              <a:buAutoNum type="arabicPeriod"/>
            </a:pPr>
            <a:r>
              <a:rPr lang="cs-CZ" sz="1600" i="1" dirty="0"/>
              <a:t>Etapa „nového“ strategického managementu </a:t>
            </a:r>
            <a:r>
              <a:rPr lang="cs-CZ" sz="1600" dirty="0"/>
              <a:t>(1995...) – lidský faktor.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Vývoj zaměření strategického řízení</a:t>
            </a:r>
          </a:p>
        </p:txBody>
      </p:sp>
    </p:spTree>
    <p:extLst>
      <p:ext uri="{BB962C8B-B14F-4D97-AF65-F5344CB8AC3E}">
        <p14:creationId xmlns:p14="http://schemas.microsoft.com/office/powerpoint/2010/main" val="210451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podniku a výkonnost 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390AD555-649E-40C6-BEB7-65251B2B141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40436" y="674858"/>
          <a:ext cx="8352928" cy="4151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7134">
                  <a:extLst>
                    <a:ext uri="{9D8B030D-6E8A-4147-A177-3AD203B41FA5}">
                      <a16:colId xmlns:a16="http://schemas.microsoft.com/office/drawing/2014/main" val="2404547861"/>
                    </a:ext>
                  </a:extLst>
                </a:gridCol>
                <a:gridCol w="4061485">
                  <a:extLst>
                    <a:ext uri="{9D8B030D-6E8A-4147-A177-3AD203B41FA5}">
                      <a16:colId xmlns:a16="http://schemas.microsoft.com/office/drawing/2014/main" val="3810881565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1366273372"/>
                    </a:ext>
                  </a:extLst>
                </a:gridCol>
              </a:tblGrid>
              <a:tr h="320418">
                <a:tc>
                  <a:txBody>
                    <a:bodyPr/>
                    <a:lstStyle/>
                    <a:p>
                      <a:r>
                        <a:rPr lang="cs-CZ" sz="1700" dirty="0" err="1"/>
                        <a:t>Company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Core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competencies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Application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examples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436873"/>
                  </a:ext>
                </a:extLst>
              </a:tr>
              <a:tr h="560731">
                <a:tc>
                  <a:txBody>
                    <a:bodyPr/>
                    <a:lstStyle/>
                    <a:p>
                      <a:r>
                        <a:rPr lang="cs-CZ" sz="1700" dirty="0"/>
                        <a:t>Amazon.com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Superior IT </a:t>
                      </a:r>
                      <a:r>
                        <a:rPr lang="cs-CZ" sz="1700" dirty="0" err="1"/>
                        <a:t>capabilities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Online </a:t>
                      </a:r>
                      <a:r>
                        <a:rPr lang="cs-CZ" sz="1700" dirty="0" err="1"/>
                        <a:t>retailing</a:t>
                      </a:r>
                      <a:r>
                        <a:rPr lang="cs-CZ" sz="1700" dirty="0"/>
                        <a:t>: </a:t>
                      </a:r>
                      <a:r>
                        <a:rPr lang="cs-CZ" sz="1700" dirty="0" err="1"/>
                        <a:t>largest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selection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of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items</a:t>
                      </a:r>
                      <a:r>
                        <a:rPr lang="cs-CZ" sz="1700" dirty="0"/>
                        <a:t> online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46012"/>
                  </a:ext>
                </a:extLst>
              </a:tr>
              <a:tr h="1041357">
                <a:tc>
                  <a:txBody>
                    <a:bodyPr/>
                    <a:lstStyle/>
                    <a:p>
                      <a:r>
                        <a:rPr lang="cs-CZ" sz="1700" dirty="0"/>
                        <a:t>Apple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Superior marketing and </a:t>
                      </a:r>
                      <a:r>
                        <a:rPr lang="cs-CZ" sz="1700" dirty="0" err="1"/>
                        <a:t>retailing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experience</a:t>
                      </a:r>
                      <a:endParaRPr lang="cs-CZ" sz="1700" dirty="0"/>
                    </a:p>
                    <a:p>
                      <a:r>
                        <a:rPr lang="cs-CZ" sz="1700" dirty="0"/>
                        <a:t>Superior </a:t>
                      </a:r>
                      <a:r>
                        <a:rPr lang="cs-CZ" sz="1700" dirty="0" err="1"/>
                        <a:t>industrial</a:t>
                      </a:r>
                      <a:r>
                        <a:rPr lang="cs-CZ" sz="1700" dirty="0"/>
                        <a:t> design</a:t>
                      </a:r>
                      <a:r>
                        <a:rPr lang="cs-CZ" sz="1700" baseline="0" dirty="0"/>
                        <a:t> in </a:t>
                      </a:r>
                      <a:r>
                        <a:rPr lang="cs-CZ" sz="1700" baseline="0" dirty="0" err="1"/>
                        <a:t>integration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of</a:t>
                      </a:r>
                      <a:r>
                        <a:rPr lang="cs-CZ" sz="1700" baseline="0" dirty="0"/>
                        <a:t> hardware and software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Creation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of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innovative</a:t>
                      </a:r>
                      <a:r>
                        <a:rPr lang="cs-CZ" sz="1700" baseline="0" dirty="0"/>
                        <a:t> and </a:t>
                      </a:r>
                      <a:r>
                        <a:rPr lang="cs-CZ" sz="1700" baseline="0" dirty="0" err="1"/>
                        <a:t>category-defining</a:t>
                      </a:r>
                      <a:r>
                        <a:rPr lang="cs-CZ" sz="1700" baseline="0" dirty="0"/>
                        <a:t> mobile </a:t>
                      </a:r>
                      <a:r>
                        <a:rPr lang="cs-CZ" sz="1700" baseline="0" dirty="0" err="1"/>
                        <a:t>devices</a:t>
                      </a:r>
                      <a:r>
                        <a:rPr lang="cs-CZ" sz="1700" baseline="0" dirty="0"/>
                        <a:t> and software </a:t>
                      </a:r>
                      <a:r>
                        <a:rPr lang="cs-CZ" sz="1700" baseline="0" dirty="0" err="1"/>
                        <a:t>services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628729"/>
                  </a:ext>
                </a:extLst>
              </a:tr>
              <a:tr h="1281670">
                <a:tc>
                  <a:txBody>
                    <a:bodyPr/>
                    <a:lstStyle/>
                    <a:p>
                      <a:r>
                        <a:rPr lang="cs-CZ" sz="1700" dirty="0"/>
                        <a:t>Coca-Cola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Superior marketing and </a:t>
                      </a:r>
                      <a:r>
                        <a:rPr lang="cs-CZ" sz="1700" dirty="0" err="1"/>
                        <a:t>distribution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Leveraging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one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of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the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world´s</a:t>
                      </a:r>
                      <a:r>
                        <a:rPr lang="cs-CZ" sz="1700" dirty="0"/>
                        <a:t> most </a:t>
                      </a:r>
                      <a:r>
                        <a:rPr lang="cs-CZ" sz="1700" dirty="0" err="1"/>
                        <a:t>recognized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brands</a:t>
                      </a:r>
                      <a:endParaRPr lang="cs-CZ" sz="1700" dirty="0"/>
                    </a:p>
                    <a:p>
                      <a:r>
                        <a:rPr lang="cs-CZ" sz="1700" dirty="0" err="1"/>
                        <a:t>Gloal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availability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of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products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340392"/>
                  </a:ext>
                </a:extLst>
              </a:tr>
              <a:tr h="801044">
                <a:tc>
                  <a:txBody>
                    <a:bodyPr/>
                    <a:lstStyle/>
                    <a:p>
                      <a:r>
                        <a:rPr lang="cs-CZ" sz="1700" dirty="0"/>
                        <a:t>Honda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Superior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engineering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of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small</a:t>
                      </a:r>
                      <a:r>
                        <a:rPr lang="cs-CZ" sz="1700" baseline="0" dirty="0"/>
                        <a:t> but </a:t>
                      </a:r>
                      <a:r>
                        <a:rPr lang="cs-CZ" sz="1700" baseline="0" dirty="0" err="1"/>
                        <a:t>powerful</a:t>
                      </a:r>
                      <a:r>
                        <a:rPr lang="cs-CZ" sz="1700" baseline="0" dirty="0"/>
                        <a:t> and </a:t>
                      </a:r>
                      <a:r>
                        <a:rPr lang="cs-CZ" sz="1700" baseline="0" dirty="0" err="1"/>
                        <a:t>highly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reliable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internal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combustion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enegines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Motorcycles</a:t>
                      </a:r>
                      <a:r>
                        <a:rPr lang="cs-CZ" sz="1700" dirty="0"/>
                        <a:t>, </a:t>
                      </a:r>
                      <a:r>
                        <a:rPr lang="cs-CZ" sz="1700" dirty="0" err="1"/>
                        <a:t>cars</a:t>
                      </a:r>
                      <a:r>
                        <a:rPr lang="cs-CZ" sz="1700" dirty="0"/>
                        <a:t>, </a:t>
                      </a:r>
                      <a:r>
                        <a:rPr lang="cs-CZ" sz="1700" dirty="0" err="1"/>
                        <a:t>sporting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boats</a:t>
                      </a:r>
                      <a:r>
                        <a:rPr lang="cs-CZ" sz="1700" dirty="0"/>
                        <a:t>, </a:t>
                      </a:r>
                      <a:r>
                        <a:rPr lang="cs-CZ" sz="1700" dirty="0" err="1"/>
                        <a:t>snowmobiles</a:t>
                      </a:r>
                      <a:r>
                        <a:rPr lang="cs-CZ" sz="1700" dirty="0"/>
                        <a:t>, </a:t>
                      </a:r>
                      <a:r>
                        <a:rPr lang="cs-CZ" sz="1700" dirty="0" err="1"/>
                        <a:t>small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aircraft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544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98721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Cílem analýz interního podnikatelského prostředí je nalezení silných stránek (výhod) a slabých stránek (nevýhod) podniku</a:t>
            </a:r>
          </a:p>
          <a:p>
            <a:pPr algn="just"/>
            <a:r>
              <a:rPr lang="cs-CZ" sz="1600" dirty="0"/>
              <a:t>Informačními zdroji k analýze interního prostředí podniku je především informační systém podniku, rozbory a hodnocení podnikových aktivit, šetření v podniku aj.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Analýza hodnototvorného řetězce</a:t>
            </a:r>
          </a:p>
          <a:p>
            <a:pPr algn="just"/>
            <a:r>
              <a:rPr lang="cs-CZ" sz="1600" dirty="0"/>
              <a:t>Metoda 7S</a:t>
            </a:r>
          </a:p>
          <a:p>
            <a:pPr algn="just"/>
            <a:r>
              <a:rPr lang="cs-CZ" sz="1600" dirty="0"/>
              <a:t>Metoda 6M</a:t>
            </a:r>
          </a:p>
          <a:p>
            <a:pPr algn="just"/>
            <a:r>
              <a:rPr lang="cs-CZ" sz="1600" dirty="0"/>
              <a:t>Metoda VRIO</a:t>
            </a:r>
          </a:p>
          <a:p>
            <a:pPr algn="just"/>
            <a:r>
              <a:rPr lang="cs-CZ" sz="1600" dirty="0"/>
              <a:t>Model EFQM a Model CAF</a:t>
            </a:r>
          </a:p>
          <a:p>
            <a:pPr algn="just"/>
            <a:r>
              <a:rPr lang="cs-CZ" sz="1600" dirty="0"/>
              <a:t>Finanční analýza</a:t>
            </a:r>
          </a:p>
          <a:p>
            <a:pPr algn="just"/>
            <a:r>
              <a:rPr lang="cs-CZ" sz="1600" dirty="0"/>
              <a:t>SWOT analýza</a:t>
            </a:r>
          </a:p>
          <a:p>
            <a:pPr algn="just"/>
            <a:r>
              <a:rPr lang="cs-CZ" sz="1600" dirty="0"/>
              <a:t>Produktové analytické metody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analýzy interního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154795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Syntetické metody propojují vliv faktorů externího prostředí a vliv faktorů interní prostředí podniku. Cílem těchto metod je nalézt optimální směr činnosti podniku tak, aby podnik respektoval prostředí, ve kterém působí, a zároveň zdroje, které má k dispozici.</a:t>
            </a:r>
          </a:p>
          <a:p>
            <a:endParaRPr lang="cs-CZ" sz="1600" dirty="0"/>
          </a:p>
          <a:p>
            <a:r>
              <a:rPr lang="cs-CZ" sz="1600" dirty="0"/>
              <a:t>Konfrontační SWOT analýza</a:t>
            </a:r>
          </a:p>
          <a:p>
            <a:r>
              <a:rPr lang="cs-CZ" sz="1600" dirty="0"/>
              <a:t>Matice IFE, EFE, IE</a:t>
            </a:r>
          </a:p>
          <a:p>
            <a:r>
              <a:rPr lang="cs-CZ" sz="1600" dirty="0"/>
              <a:t>Matice QSPM</a:t>
            </a:r>
          </a:p>
          <a:p>
            <a:r>
              <a:rPr lang="cs-CZ" sz="1600" dirty="0"/>
              <a:t>SPACE analýza</a:t>
            </a:r>
          </a:p>
          <a:p>
            <a:r>
              <a:rPr lang="cs-CZ" sz="1600" dirty="0"/>
              <a:t>Dynamická strategická rozvaha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syntetického charakteru</a:t>
            </a:r>
          </a:p>
        </p:txBody>
      </p:sp>
    </p:spTree>
    <p:extLst>
      <p:ext uri="{BB962C8B-B14F-4D97-AF65-F5344CB8AC3E}">
        <p14:creationId xmlns:p14="http://schemas.microsoft.com/office/powerpoint/2010/main" val="245632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/>
              <a:t>Postavení strategického řízení v systému řízení podniku</a:t>
            </a:r>
          </a:p>
        </p:txBody>
      </p:sp>
      <p:pic>
        <p:nvPicPr>
          <p:cNvPr id="5" name="Obrázek 4" descr="obr3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9672" y="1063307"/>
            <a:ext cx="5703783" cy="330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43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Základní charakteristiky strategického rozhodování</a:t>
            </a:r>
          </a:p>
          <a:p>
            <a:pPr lvl="1" algn="just"/>
            <a:r>
              <a:rPr lang="cs-CZ" sz="1600" dirty="0"/>
              <a:t>Dlouhodobé, zaměřené na budoucnost, vysoká míra rizika a neurčitosti, týká se celé organizace, stanovující priority, flexibilní, kreativní, vztahuje organizaci k prostředí, učící se stále něco nového</a:t>
            </a:r>
          </a:p>
          <a:p>
            <a:pPr lvl="1" algn="just">
              <a:buNone/>
            </a:pPr>
            <a:endParaRPr lang="cs-CZ" sz="1600" dirty="0"/>
          </a:p>
          <a:p>
            <a:pPr algn="just"/>
            <a:r>
              <a:rPr lang="cs-CZ" sz="1600" b="1" dirty="0"/>
              <a:t>Základní charakteristiky operativního rozhodování</a:t>
            </a:r>
          </a:p>
          <a:p>
            <a:pPr lvl="1" algn="just"/>
            <a:r>
              <a:rPr lang="cs-CZ" sz="1600" dirty="0"/>
              <a:t>Reaktivní, izolované, krátkodobé, opatrné, nestanovující priority, nepružné, předvídatelné, spokojenost s daným stavem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/>
              <a:t>Rozdíly mezi strategickým a operativním rozhodováním</a:t>
            </a:r>
          </a:p>
        </p:txBody>
      </p:sp>
    </p:spTree>
    <p:extLst>
      <p:ext uri="{BB962C8B-B14F-4D97-AF65-F5344CB8AC3E}">
        <p14:creationId xmlns:p14="http://schemas.microsoft.com/office/powerpoint/2010/main" val="399382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Brainstorming</a:t>
            </a:r>
          </a:p>
          <a:p>
            <a:pPr lvl="0" algn="just"/>
            <a:r>
              <a:rPr lang="cs-CZ" sz="1600" dirty="0"/>
              <a:t>Delfská metoda</a:t>
            </a:r>
          </a:p>
          <a:p>
            <a:pPr lvl="0" algn="just"/>
            <a:r>
              <a:rPr lang="cs-CZ" sz="1600" dirty="0"/>
              <a:t>Metoda scénářů</a:t>
            </a:r>
          </a:p>
          <a:p>
            <a:pPr lvl="0" algn="just"/>
            <a:r>
              <a:rPr lang="cs-CZ" sz="1600" dirty="0"/>
              <a:t>Rozhodovací strom</a:t>
            </a:r>
          </a:p>
          <a:p>
            <a:pPr lvl="0" algn="just"/>
            <a:r>
              <a:rPr lang="cs-CZ" sz="1600" dirty="0"/>
              <a:t>Myšlenkové mapy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Metody a techniky strategického rozhodování</a:t>
            </a:r>
          </a:p>
        </p:txBody>
      </p:sp>
    </p:spTree>
    <p:extLst>
      <p:ext uri="{BB962C8B-B14F-4D97-AF65-F5344CB8AC3E}">
        <p14:creationId xmlns:p14="http://schemas.microsoft.com/office/powerpoint/2010/main" val="54641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Metody a techniky strategického rozhodování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843559"/>
            <a:ext cx="7445102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20443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2890</TotalTime>
  <Words>5221</Words>
  <Application>Microsoft Office PowerPoint</Application>
  <PresentationFormat>Předvádění na obrazovce (16:9)</PresentationFormat>
  <Paragraphs>446</Paragraphs>
  <Slides>52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7" baseType="lpstr">
      <vt:lpstr>Arial</vt:lpstr>
      <vt:lpstr>Calibri</vt:lpstr>
      <vt:lpstr>Enriqueta</vt:lpstr>
      <vt:lpstr>Times New Roman</vt:lpstr>
      <vt:lpstr>SLU</vt:lpstr>
      <vt:lpstr>Podstata strategického managementu Strategické rozhodování a myšlení Strategie a model strategie podniku Strategické představy a cíle Strategická analýza </vt:lpstr>
      <vt:lpstr>Základní informace k předmětu</vt:lpstr>
      <vt:lpstr>Pojetí strategického řízení</vt:lpstr>
      <vt:lpstr>Vybrané definice strategického řízení</vt:lpstr>
      <vt:lpstr>Vývoj zaměření strategického řízení</vt:lpstr>
      <vt:lpstr>Postavení strategického řízení v systému řízení podniku</vt:lpstr>
      <vt:lpstr>Rozdíly mezi strategickým a operativním rozhodováním</vt:lpstr>
      <vt:lpstr>Metody a techniky strategického rozhodování</vt:lpstr>
      <vt:lpstr>Metody a techniky strategického rozhodování</vt:lpstr>
      <vt:lpstr>Myšlenkové mapy</vt:lpstr>
      <vt:lpstr>Strategické myšlení</vt:lpstr>
      <vt:lpstr>Strategie a model strategie podniku </vt:lpstr>
      <vt:lpstr>Strategie</vt:lpstr>
      <vt:lpstr>Co strategie není</vt:lpstr>
      <vt:lpstr>„Dobrá strategie“</vt:lpstr>
      <vt:lpstr>Strategie a konkurenční výhoda</vt:lpstr>
      <vt:lpstr>Zájmové skupiny podílející se na tvorbě podnikové strategie</vt:lpstr>
      <vt:lpstr>Model strategie podniku</vt:lpstr>
      <vt:lpstr>Strategické vedení</vt:lpstr>
      <vt:lpstr>Strategické představy a cíle </vt:lpstr>
      <vt:lpstr>Vize</vt:lpstr>
      <vt:lpstr>Mise - poslání</vt:lpstr>
      <vt:lpstr>Co by měla obsahovat mise</vt:lpstr>
      <vt:lpstr>Hodnoty podniku</vt:lpstr>
      <vt:lpstr>Příklad hodnot podniku</vt:lpstr>
      <vt:lpstr>Strategické cíle podniku</vt:lpstr>
      <vt:lpstr>Pravidla pro stanovení cílů podniku I</vt:lpstr>
      <vt:lpstr>Pravidla pro stanovení cílů podniku II</vt:lpstr>
      <vt:lpstr>Skupiny oblasti cílů</vt:lpstr>
      <vt:lpstr>Hierarchizace a skupiny cílů</vt:lpstr>
      <vt:lpstr>Strategická analýza externího prostředí</vt:lpstr>
      <vt:lpstr>Podstata strategické analýzy</vt:lpstr>
      <vt:lpstr>Struktura strategické analýzy</vt:lpstr>
      <vt:lpstr>Makroprostředí</vt:lpstr>
      <vt:lpstr>Prvky makroprostředí</vt:lpstr>
      <vt:lpstr>Metody analýzy makroprostředí</vt:lpstr>
      <vt:lpstr>Tržní prostředí</vt:lpstr>
      <vt:lpstr>Trh</vt:lpstr>
      <vt:lpstr>Odvětví</vt:lpstr>
      <vt:lpstr>Metody analýzy odvětví I</vt:lpstr>
      <vt:lpstr>Metody analýzy odvětví II</vt:lpstr>
      <vt:lpstr>Metody analýzy odvětví III</vt:lpstr>
      <vt:lpstr>Analýza trhu - Měření trhu</vt:lpstr>
      <vt:lpstr>Metody analýzy trhu</vt:lpstr>
      <vt:lpstr>Výzkum trhu</vt:lpstr>
      <vt:lpstr>Interní prostředí podniku</vt:lpstr>
      <vt:lpstr>Prvky interního prostředí podniku</vt:lpstr>
      <vt:lpstr>Zdroje podniku</vt:lpstr>
      <vt:lpstr>Kompetence podniku </vt:lpstr>
      <vt:lpstr>Kompetence podniku a výkonnost </vt:lpstr>
      <vt:lpstr>Metody analýzy interního prostředí</vt:lpstr>
      <vt:lpstr>Metody syntetického charakteru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129</cp:revision>
  <dcterms:created xsi:type="dcterms:W3CDTF">2016-07-06T15:42:34Z</dcterms:created>
  <dcterms:modified xsi:type="dcterms:W3CDTF">2025-02-10T19:55:52Z</dcterms:modified>
</cp:coreProperties>
</file>