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6"/>
  </p:notesMasterIdLst>
  <p:sldIdLst>
    <p:sldId id="263" r:id="rId5"/>
    <p:sldId id="257" r:id="rId6"/>
    <p:sldId id="343" r:id="rId7"/>
    <p:sldId id="344" r:id="rId8"/>
    <p:sldId id="349" r:id="rId9"/>
    <p:sldId id="350" r:id="rId10"/>
    <p:sldId id="278" r:id="rId11"/>
    <p:sldId id="351" r:id="rId12"/>
    <p:sldId id="362" r:id="rId13"/>
    <p:sldId id="363" r:id="rId14"/>
    <p:sldId id="364" r:id="rId15"/>
    <p:sldId id="373" r:id="rId16"/>
    <p:sldId id="374" r:id="rId17"/>
    <p:sldId id="397" r:id="rId18"/>
    <p:sldId id="299" r:id="rId19"/>
    <p:sldId id="328" r:id="rId20"/>
    <p:sldId id="329" r:id="rId21"/>
    <p:sldId id="327" r:id="rId22"/>
    <p:sldId id="332" r:id="rId23"/>
    <p:sldId id="331" r:id="rId24"/>
    <p:sldId id="330" r:id="rId25"/>
    <p:sldId id="333" r:id="rId26"/>
    <p:sldId id="334" r:id="rId27"/>
    <p:sldId id="335" r:id="rId28"/>
    <p:sldId id="336" r:id="rId29"/>
    <p:sldId id="315" r:id="rId30"/>
    <p:sldId id="308" r:id="rId31"/>
    <p:sldId id="304" r:id="rId32"/>
    <p:sldId id="273" r:id="rId33"/>
    <p:sldId id="300" r:id="rId34"/>
    <p:sldId id="301" r:id="rId35"/>
    <p:sldId id="309" r:id="rId36"/>
    <p:sldId id="310" r:id="rId37"/>
    <p:sldId id="302" r:id="rId38"/>
    <p:sldId id="303" r:id="rId39"/>
    <p:sldId id="306" r:id="rId40"/>
    <p:sldId id="305" r:id="rId41"/>
    <p:sldId id="307" r:id="rId42"/>
    <p:sldId id="311" r:id="rId43"/>
    <p:sldId id="312" r:id="rId44"/>
    <p:sldId id="314" r:id="rId4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326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2717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1343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7947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5513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495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1805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3311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4063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5874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008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1479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7048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7588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2450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082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9818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68838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25057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9028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056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087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646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808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632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5818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35244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860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177966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1779662"/>
            <a:ext cx="6704527" cy="2890402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  <a:cs typeface="Times New Roman"/>
              </a:rPr>
              <a:t>Podnikové strategie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Udržitelná strategická koncepce a environmentální aspekty</a:t>
            </a:r>
            <a:endParaRPr lang="cs-CZ" dirty="0">
              <a:solidFill>
                <a:schemeClr val="bg1"/>
              </a:solidFill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1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Strategický management</a:t>
            </a:r>
          </a:p>
          <a:p>
            <a:pPr algn="ctr"/>
            <a:r>
              <a:rPr lang="cs-CZ" sz="1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 </a:t>
            </a:r>
            <a:r>
              <a:rPr lang="cs-CZ" sz="1400" b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tutoriál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1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Šárka Zapletalová, Ph.D.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82AE4470-C101-84BC-9653-1C73689087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456" y="4343801"/>
            <a:ext cx="936000" cy="326263"/>
          </a:xfrm>
          <a:prstGeom prst="rect">
            <a:avLst/>
          </a:prstGeom>
        </p:spPr>
      </p:pic>
      <p:pic>
        <p:nvPicPr>
          <p:cNvPr id="4" name="Obrázek 3" descr="Obsah obrázku text, snímek obrazovky, Písmo, řada/pruh&#10;&#10;Popis byl vytvořen automaticky">
            <a:extLst>
              <a:ext uri="{FF2B5EF4-FFF2-40B4-BE49-F238E27FC236}">
                <a16:creationId xmlns:a16="http://schemas.microsoft.com/office/drawing/2014/main" id="{E324AC80-34F8-A350-2C35-D32E6BFB00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716" y="169794"/>
            <a:ext cx="5616166" cy="1309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269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/>
              <a:t>Business strategie specifikuje způsob chování a soutěžení podnikatelského subjektu na vymezeném trhu a v konkrétním odvětví. V průběhu procesu specifikace vhodné business strategie by manažeři měli odpovědět na tyto otázky:</a:t>
            </a:r>
          </a:p>
          <a:p>
            <a:pPr lvl="1" algn="just"/>
            <a:r>
              <a:rPr lang="cs-CZ" sz="1600"/>
              <a:t>KDO je můj zákazník, resp. zákaznický segment?</a:t>
            </a:r>
          </a:p>
          <a:p>
            <a:pPr lvl="1" algn="just"/>
            <a:r>
              <a:rPr lang="cs-CZ" sz="1600"/>
              <a:t>CO si zákazníci přejí, potřebují a požadují, aby byli spokojeni? </a:t>
            </a:r>
          </a:p>
          <a:p>
            <a:pPr lvl="1" algn="just"/>
            <a:r>
              <a:rPr lang="cs-CZ" sz="1600"/>
              <a:t>PROČ chceme potřeby a přání zákazníků uspokojit?</a:t>
            </a:r>
          </a:p>
          <a:p>
            <a:pPr lvl="1" algn="just"/>
            <a:r>
              <a:rPr lang="cs-CZ" sz="1600"/>
              <a:t>JAK můžeme uspokojit přání a potřeby našich zákazníků?</a:t>
            </a:r>
          </a:p>
          <a:p>
            <a:pPr lvl="0" algn="just"/>
            <a:r>
              <a:rPr lang="cs-CZ" sz="1600"/>
              <a:t>Při formulaci efektivní business strategie je potřeba mít na paměti jednak vliv podniku (vliv nákladů a vliv ceny), ale také vliv odvětví, potažmo hybné síly odvětví a strategické zájmové skupiny. </a:t>
            </a:r>
          </a:p>
          <a:p>
            <a:pPr lvl="0" algn="just"/>
            <a:r>
              <a:rPr lang="cs-CZ" sz="1600"/>
              <a:t>Business strategie by měla dát odpověď na otázku jak soutěžit, vystupovat vůči konkurenci. Business strategii determinuje strategická pozice podniku, založená na nákladech a tvorbě hodnoty, na konkrétním trhu.</a:t>
            </a:r>
          </a:p>
          <a:p>
            <a:pPr marL="457200" lvl="1" indent="0" algn="just">
              <a:buNone/>
            </a:pPr>
            <a:endParaRPr lang="cs-CZ" sz="160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/>
              <a:t>Specifika business strategie</a:t>
            </a:r>
          </a:p>
        </p:txBody>
      </p:sp>
    </p:spTree>
    <p:extLst>
      <p:ext uri="{BB962C8B-B14F-4D97-AF65-F5344CB8AC3E}">
        <p14:creationId xmlns:p14="http://schemas.microsoft.com/office/powerpoint/2010/main" val="192579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 algn="just"/>
            <a:r>
              <a:rPr lang="cs-CZ" sz="1600" b="1"/>
              <a:t>Volba trhu </a:t>
            </a:r>
            <a:r>
              <a:rPr lang="cs-CZ" sz="1600" b="1" i="1"/>
              <a:t>– </a:t>
            </a:r>
            <a:r>
              <a:rPr lang="cs-CZ" sz="1600"/>
              <a:t>Jak vstoupit, Kde vstoupit, Kdy vstoupit: volba konkrétního trhu, ať už tuzemského nebo zahraničního a základního rozhodnutí spojená se vstupem na vybraný trh</a:t>
            </a:r>
          </a:p>
          <a:p>
            <a:pPr marL="395478" indent="-285750" algn="just"/>
            <a:r>
              <a:rPr lang="cs-CZ" sz="1600" b="1"/>
              <a:t>Pokrytí trhu</a:t>
            </a:r>
            <a:r>
              <a:rPr lang="cs-CZ" sz="1600"/>
              <a:t> – na základě segmentace trhu a tržního cílení volba konkrétního tržního segmentu/tržních segmentů a tvorby pozice na zvolených segmentech</a:t>
            </a:r>
            <a:endParaRPr lang="cs-CZ" sz="1600" b="1"/>
          </a:p>
          <a:p>
            <a:pPr marL="357188" indent="-357188" algn="just"/>
            <a:r>
              <a:rPr lang="cs-CZ" sz="1600" b="1"/>
              <a:t>Strategie vůči konkurenci</a:t>
            </a:r>
            <a:r>
              <a:rPr lang="cs-CZ" sz="1600"/>
              <a:t> – stanovení pravidel chování vůči konkurenci, volba způsobu vedení konkurenčního boje</a:t>
            </a:r>
          </a:p>
          <a:p>
            <a:pPr marL="757238" lvl="1" indent="-357188" algn="just"/>
            <a:r>
              <a:rPr lang="cs-CZ" sz="1600"/>
              <a:t>Generické  konkurenční strategie M. </a:t>
            </a:r>
            <a:r>
              <a:rPr lang="cs-CZ" sz="1600" err="1"/>
              <a:t>Portera</a:t>
            </a:r>
            <a:endParaRPr lang="cs-CZ" sz="1600"/>
          </a:p>
          <a:p>
            <a:pPr marL="757238" lvl="1" indent="-357188" algn="just"/>
            <a:r>
              <a:rPr lang="cs-CZ" sz="1600"/>
              <a:t>Konkurenční strategie P. </a:t>
            </a:r>
            <a:r>
              <a:rPr lang="cs-CZ" sz="1600" err="1"/>
              <a:t>Kotlera</a:t>
            </a:r>
            <a:endParaRPr lang="cs-CZ" sz="1600"/>
          </a:p>
          <a:p>
            <a:pPr marL="757238" lvl="1" indent="-357188" algn="just"/>
            <a:r>
              <a:rPr lang="cs-CZ" sz="1600"/>
              <a:t>Konkurenční strategie podle P. </a:t>
            </a:r>
            <a:r>
              <a:rPr lang="cs-CZ" sz="1600" err="1"/>
              <a:t>Druckera</a:t>
            </a:r>
            <a:endParaRPr lang="cs-CZ" sz="1600"/>
          </a:p>
          <a:p>
            <a:pPr marL="357188" indent="-357188" algn="just"/>
            <a:r>
              <a:rPr lang="cs-CZ" sz="1600" b="1"/>
              <a:t>Strategie vůči zákazníkům</a:t>
            </a:r>
            <a:r>
              <a:rPr lang="cs-CZ" sz="1600"/>
              <a:t> – stanovení pravidel a způsobu chování vůči zákazníkům, jakým způsobem chci získat zákazníky</a:t>
            </a:r>
            <a:endParaRPr lang="cs-CZ" sz="1600" b="1"/>
          </a:p>
          <a:p>
            <a:pPr marL="357188" indent="-357188" algn="just"/>
            <a:r>
              <a:rPr lang="cs-CZ" sz="1600" b="1"/>
              <a:t>Strategie vůči distribučním článkům</a:t>
            </a:r>
            <a:r>
              <a:rPr lang="cs-CZ" sz="1600"/>
              <a:t> – stanovení pravidel chování a jednání s distribučními články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/>
              <a:t>Základní strategická rozhodnutí spojená s business strategií</a:t>
            </a:r>
          </a:p>
        </p:txBody>
      </p:sp>
    </p:spTree>
    <p:extLst>
      <p:ext uri="{BB962C8B-B14F-4D97-AF65-F5344CB8AC3E}">
        <p14:creationId xmlns:p14="http://schemas.microsoft.com/office/powerpoint/2010/main" val="155398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/>
              <a:t>Funkční strategie představuje dopracování komplexní podnikové strategie do jednotlivých funkčních (dílčích) podnikových činností</a:t>
            </a:r>
          </a:p>
          <a:p>
            <a:pPr algn="just"/>
            <a:r>
              <a:rPr lang="cs-CZ" sz="1600"/>
              <a:t>Mimo vertikální vazby ke komplexní podnikové strategii, kde musí funkční strategie respektovat plně prioritní cíle této strategie (strategické cíle podniku) jsou velmi důležité i horizontální vazby mezi jednotlivými funkčními strategiemi. </a:t>
            </a:r>
          </a:p>
          <a:p>
            <a:pPr marL="0" indent="0" algn="just">
              <a:buNone/>
            </a:pPr>
            <a:r>
              <a:rPr lang="cs-CZ" sz="1600"/>
              <a:t>Zároveň musí funkční strategie splňovat následující předpoklady:</a:t>
            </a:r>
          </a:p>
          <a:p>
            <a:pPr lvl="0" algn="just"/>
            <a:r>
              <a:rPr lang="cs-CZ" sz="1600"/>
              <a:t>Funkční strategie musí vycházet z reality podniku, z jeho analýzy i analýzy vnějšího prostředí.</a:t>
            </a:r>
          </a:p>
          <a:p>
            <a:pPr lvl="0" algn="just"/>
            <a:r>
              <a:rPr lang="cs-CZ" sz="1600"/>
              <a:t>Tento druh strategií musí zajistit vzájemnou koordinovanost a návaznost mezi sebou a proto vyžadují podrobnou specifikaci a detailní zpracování.</a:t>
            </a:r>
          </a:p>
          <a:p>
            <a:pPr lvl="0" algn="just"/>
            <a:r>
              <a:rPr lang="cs-CZ" sz="1600"/>
              <a:t>Funkční strategie by měly vykazovat potřebnou pružnost, aby při nastalých změnách mohly být jak upraveny tak dále používány. Zároveň by měla být vnitřně konzistentní, jasná a co nejjednodušší.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Funkční strategie podniku </a:t>
            </a:r>
          </a:p>
        </p:txBody>
      </p:sp>
    </p:spTree>
    <p:extLst>
      <p:ext uri="{BB962C8B-B14F-4D97-AF65-F5344CB8AC3E}">
        <p14:creationId xmlns:p14="http://schemas.microsoft.com/office/powerpoint/2010/main" val="235729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/>
              <a:t>Marketingová strategie</a:t>
            </a:r>
          </a:p>
          <a:p>
            <a:r>
              <a:rPr lang="cs-CZ" sz="1600"/>
              <a:t>Výrobní strategie</a:t>
            </a:r>
          </a:p>
          <a:p>
            <a:r>
              <a:rPr lang="cs-CZ" sz="1600"/>
              <a:t>Zásobovací strategie</a:t>
            </a:r>
          </a:p>
          <a:p>
            <a:r>
              <a:rPr lang="cs-CZ" sz="1600"/>
              <a:t>Finanční strategie</a:t>
            </a:r>
          </a:p>
          <a:p>
            <a:r>
              <a:rPr lang="cs-CZ" sz="1600"/>
              <a:t>Výzkumně-vývojová strategie</a:t>
            </a:r>
          </a:p>
          <a:p>
            <a:r>
              <a:rPr lang="cs-CZ" sz="1600"/>
              <a:t>Personální strategie </a:t>
            </a:r>
          </a:p>
          <a:p>
            <a:r>
              <a:rPr lang="cs-CZ" sz="1600"/>
              <a:t>Investiční strategie</a:t>
            </a:r>
          </a:p>
          <a:p>
            <a:r>
              <a:rPr lang="cs-CZ" sz="1600"/>
              <a:t>Informační strategie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Strategie funkčních oblastí podniku</a:t>
            </a:r>
          </a:p>
        </p:txBody>
      </p:sp>
    </p:spTree>
    <p:extLst>
      <p:ext uri="{BB962C8B-B14F-4D97-AF65-F5344CB8AC3E}">
        <p14:creationId xmlns:p14="http://schemas.microsoft.com/office/powerpoint/2010/main" val="244056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/>
              <a:t>Speciální strategie tvoří podnikové strategie, které jsou sestavovány a využívány podnikatelskými subjekty za určitých podmínek.</a:t>
            </a:r>
          </a:p>
          <a:p>
            <a:pPr algn="just"/>
            <a:r>
              <a:rPr lang="cs-CZ" sz="1600"/>
              <a:t>Nejčastěji jsou zde zařazovány </a:t>
            </a:r>
            <a:r>
              <a:rPr lang="cs-CZ" sz="1600" b="1"/>
              <a:t>strategie inovační a krizové</a:t>
            </a:r>
            <a:r>
              <a:rPr lang="cs-CZ" sz="1600"/>
              <a:t>. </a:t>
            </a:r>
          </a:p>
          <a:p>
            <a:pPr algn="just"/>
            <a:r>
              <a:rPr lang="cs-CZ" sz="1600"/>
              <a:t>Přitom inovační strategie je nutno chápat jako velmi významnou a nosnou složku podnikání i jako častý předpoklad podnikatelského úspěchu. </a:t>
            </a:r>
          </a:p>
          <a:p>
            <a:pPr algn="just"/>
            <a:r>
              <a:rPr lang="cs-CZ" sz="1600"/>
              <a:t>Naopak krizové strategie jsou vytvářeny v době nebezpečí výskytu krize, která by mohla ohrozit podnik.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Speciální strategie</a:t>
            </a:r>
          </a:p>
        </p:txBody>
      </p:sp>
    </p:spTree>
    <p:extLst>
      <p:ext uri="{BB962C8B-B14F-4D97-AF65-F5344CB8AC3E}">
        <p14:creationId xmlns:p14="http://schemas.microsoft.com/office/powerpoint/2010/main" val="404090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400"/>
              <a:t>Udržitelnost, jako multidimenzionální koncept, zahrnuje environmentální, sociální a ekonomické aspekty, které jsou vzájemně propojené a ovlivňují schopnost společnosti reagovat na výzvy, jako je změna klimatu.</a:t>
            </a:r>
          </a:p>
          <a:p>
            <a:pPr algn="just"/>
            <a:r>
              <a:rPr lang="cs-CZ" sz="2400"/>
              <a:t>Celkově lze říci, že udržitelnost vyžaduje komplexní přístup, který zahrnuje vzdělávání, politiku, ekonomické strategie a zapojení komunity. </a:t>
            </a:r>
            <a:endParaRPr lang="pt-BR" sz="22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/>
              <a:t>Udržitelnost</a:t>
            </a:r>
            <a:br>
              <a:rPr lang="cs-CZ"/>
            </a:b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434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cs-CZ" sz="2400" b="1"/>
              <a:t>Strategické plánování</a:t>
            </a:r>
            <a:r>
              <a:rPr lang="cs-CZ" sz="2400"/>
              <a:t>: Zavedení udržitelnosti do dlouhodobé vize firmy.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b="1"/>
              <a:t>Měření a reporting</a:t>
            </a:r>
            <a:r>
              <a:rPr lang="cs-CZ" sz="2400"/>
              <a:t>: Zavedení systémů pro měření environmentální a sociální stopy (např. uhlíková stopa).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b="1"/>
              <a:t>Vzdělávání a komunikace</a:t>
            </a:r>
            <a:r>
              <a:rPr lang="cs-CZ" sz="2400"/>
              <a:t>: Školení zaměstnanců a komunikace principů udržitelnosti navenek.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b="1"/>
              <a:t>Inovace</a:t>
            </a:r>
            <a:r>
              <a:rPr lang="cs-CZ" sz="2400"/>
              <a:t>: Investice do výzkumu a vývoje nových produktů a služeb, které podporují udržitelnost.</a:t>
            </a:r>
          </a:p>
          <a:p>
            <a:pPr algn="just"/>
            <a:endParaRPr lang="cs-CZ" sz="240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/>
              <a:t>Kroky vedoucí k dlouhodobé udržitelnosti</a:t>
            </a:r>
          </a:p>
        </p:txBody>
      </p:sp>
    </p:spTree>
    <p:extLst>
      <p:ext uri="{BB962C8B-B14F-4D97-AF65-F5344CB8AC3E}">
        <p14:creationId xmlns:p14="http://schemas.microsoft.com/office/powerpoint/2010/main" val="4085698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600" b="1"/>
              <a:t>Přínosy pro podniky:</a:t>
            </a:r>
          </a:p>
          <a:p>
            <a:pPr algn="just"/>
            <a:r>
              <a:rPr lang="cs-CZ" sz="1600" b="1"/>
              <a:t>Konkurenční výhoda</a:t>
            </a:r>
            <a:r>
              <a:rPr lang="cs-CZ" sz="1600"/>
              <a:t>: Spotřebitelé a investoři preferují firmy, které jsou odpovědné a transparentní.</a:t>
            </a:r>
          </a:p>
          <a:p>
            <a:pPr algn="just"/>
            <a:r>
              <a:rPr lang="cs-CZ" sz="1600" b="1"/>
              <a:t>Snížení rizik</a:t>
            </a:r>
            <a:r>
              <a:rPr lang="cs-CZ" sz="1600"/>
              <a:t>: Lepší řízení environmentálních a sociálních rizik.</a:t>
            </a:r>
          </a:p>
          <a:p>
            <a:pPr algn="just"/>
            <a:r>
              <a:rPr lang="cs-CZ" sz="1600" b="1"/>
              <a:t>Zvýšení efektivity</a:t>
            </a:r>
            <a:r>
              <a:rPr lang="cs-CZ" sz="1600"/>
              <a:t>: Nižší náklady díky optimalizaci zdrojů a procesů.</a:t>
            </a:r>
          </a:p>
          <a:p>
            <a:pPr algn="just"/>
            <a:r>
              <a:rPr lang="cs-CZ" sz="1600" b="1"/>
              <a:t>Reputace</a:t>
            </a:r>
            <a:r>
              <a:rPr lang="cs-CZ" sz="1600"/>
              <a:t>: Posílení důvěry u zákazníků a partnerů.</a:t>
            </a:r>
          </a:p>
          <a:p>
            <a:pPr marL="0" indent="0" algn="just">
              <a:buNone/>
            </a:pPr>
            <a:endParaRPr lang="cs-CZ" sz="1600"/>
          </a:p>
          <a:p>
            <a:pPr marL="0" indent="0" algn="just">
              <a:buNone/>
            </a:pPr>
            <a:r>
              <a:rPr lang="cs-CZ" sz="1600" b="1"/>
              <a:t>Výzvy a překážky:</a:t>
            </a:r>
          </a:p>
          <a:p>
            <a:pPr algn="just"/>
            <a:r>
              <a:rPr lang="cs-CZ" sz="1600" b="1"/>
              <a:t>Finanční náklady</a:t>
            </a:r>
            <a:r>
              <a:rPr lang="cs-CZ" sz="1600"/>
              <a:t>: Počáteční investice do udržitelných technologií mohou být vysoké.</a:t>
            </a:r>
          </a:p>
          <a:p>
            <a:pPr algn="just"/>
            <a:r>
              <a:rPr lang="cs-CZ" sz="1600" b="1"/>
              <a:t>Regulační nejistota</a:t>
            </a:r>
            <a:r>
              <a:rPr lang="cs-CZ" sz="1600"/>
              <a:t>: Různorodost právních rámců v různých zemích.</a:t>
            </a:r>
          </a:p>
          <a:p>
            <a:pPr algn="just"/>
            <a:r>
              <a:rPr lang="cs-CZ" sz="1600" b="1"/>
              <a:t>Odpovědnost dodavatelského řetězce</a:t>
            </a:r>
            <a:r>
              <a:rPr lang="cs-CZ" sz="1600"/>
              <a:t>: Zajištění udržitelnosti nejen ve vlastních procesech, ale i u dodavatelů.</a:t>
            </a:r>
          </a:p>
          <a:p>
            <a:pPr algn="just"/>
            <a:endParaRPr lang="cs-CZ" sz="1600"/>
          </a:p>
          <a:p>
            <a:pPr algn="just"/>
            <a:endParaRPr lang="cs-CZ" sz="160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/>
              <a:t>Přínosy, výzvy a překážky dlouhodobé udržitelnosti</a:t>
            </a:r>
          </a:p>
        </p:txBody>
      </p:sp>
    </p:spTree>
    <p:extLst>
      <p:ext uri="{BB962C8B-B14F-4D97-AF65-F5344CB8AC3E}">
        <p14:creationId xmlns:p14="http://schemas.microsoft.com/office/powerpoint/2010/main" val="1307749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/>
              <a:t>Udržitelná strategická koncepce se stává klíčovým prvkem v moderním podnikání, zejména v kontextu rychle se měnícího tržního prostředí a rostoucích očekávání zainteresovaných stran. </a:t>
            </a:r>
          </a:p>
          <a:p>
            <a:pPr algn="just"/>
            <a:r>
              <a:rPr lang="cs-CZ" sz="2000"/>
              <a:t>Udržitelná strategická koncepce představuje komplexní přístup, který integruje environmentální, ekonomické a sociální aspekty.</a:t>
            </a:r>
          </a:p>
          <a:p>
            <a:pPr algn="just"/>
            <a:r>
              <a:rPr lang="cs-CZ" sz="2000"/>
              <a:t>Udržitelná strategická koncepce se stává nezbytnou pro zajištění dlouhodobé úspěšnosti a odpovědnosti organizací v dnešním světě, kde jsou očekávání zainteresovaných stran stále vyšší a složitější</a:t>
            </a:r>
            <a:endParaRPr lang="pt-BR" sz="20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/>
              <a:t>Udržitelná strategická koncepce</a:t>
            </a:r>
            <a:br>
              <a:rPr lang="cs-CZ"/>
            </a:b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307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400"/>
              <a:t>Pomáhá chránit přírodní zdroje a biodiverzitu, což je nezbytné pro zachování zdravé planety pro budoucí generace.</a:t>
            </a:r>
          </a:p>
          <a:p>
            <a:pPr algn="just"/>
            <a:r>
              <a:rPr lang="cs-CZ" sz="1400"/>
              <a:t>Podporuje dlouhodobou ekonomickou prosperitu tím, že se zaměřuje na efektivní využívání zdrojů a inovace, což může vést k nové tvorbě pracovních míst a růstu.</a:t>
            </a:r>
          </a:p>
          <a:p>
            <a:pPr algn="just"/>
            <a:r>
              <a:rPr lang="cs-CZ" sz="1400"/>
              <a:t>Přispívá k rovnosti a spravedlnosti ve společnosti tím, že zajišťuje, že všechny skupiny obyvatelstva mají přístup k příležitostem a zdrojům.</a:t>
            </a:r>
          </a:p>
          <a:p>
            <a:pPr algn="just"/>
            <a:r>
              <a:rPr lang="cs-CZ" sz="1400"/>
              <a:t>Udržitelné strategie pomáhají čelit výzvám spojeným se změnou klimatu a snižují negativní dopady na životní prostředí.</a:t>
            </a:r>
          </a:p>
          <a:p>
            <a:pPr algn="just"/>
            <a:r>
              <a:rPr lang="cs-CZ" sz="1400"/>
              <a:t>Organizace, které implementují udržitelné praktiky, často získávají lepší reputaci, což může přitáhnout zákazníky a investice.</a:t>
            </a:r>
          </a:p>
          <a:p>
            <a:pPr algn="just"/>
            <a:r>
              <a:rPr lang="cs-CZ" sz="1400"/>
              <a:t>Umožňuje organizacím efektivně plánovat a reagovat na budoucí výzvy a potřeby, což je klíčové pro jejich přežití a úspěch.</a:t>
            </a:r>
          </a:p>
          <a:p>
            <a:pPr algn="just"/>
            <a:r>
              <a:rPr lang="cs-CZ" sz="1400"/>
              <a:t>Udržitelné praktiky často vedou k inovacím a novým technologiím, což může zlepšit konkurenceschopnost na trhu.</a:t>
            </a:r>
          </a:p>
          <a:p>
            <a:pPr algn="just"/>
            <a:r>
              <a:rPr lang="cs-CZ" sz="1400"/>
              <a:t>Podporuje aktivní zapojení různých zainteresovaných stran (komunity, zaměstnanců, investorů), což může posílit vztahy a důvěru.</a:t>
            </a:r>
          </a:p>
          <a:p>
            <a:pPr algn="just"/>
            <a:endParaRPr lang="pt-BR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/>
              <a:t>Význam udržitelné strategické koncepce</a:t>
            </a:r>
            <a:br>
              <a:rPr lang="cs-CZ"/>
            </a:b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4757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/>
              <a:t>Struktura přednášky:</a:t>
            </a:r>
          </a:p>
          <a:p>
            <a:pPr>
              <a:buFont typeface="+mj-lt"/>
              <a:buAutoNum type="arabicPeriod"/>
            </a:pPr>
            <a:r>
              <a:rPr lang="cs-CZ" sz="1800"/>
              <a:t>Úvod do problematiky</a:t>
            </a:r>
          </a:p>
          <a:p>
            <a:pPr>
              <a:buFont typeface="+mj-lt"/>
              <a:buAutoNum type="arabicPeriod"/>
            </a:pPr>
            <a:r>
              <a:rPr lang="cs-CZ" sz="1800"/>
              <a:t>Podniková strategie</a:t>
            </a:r>
          </a:p>
          <a:p>
            <a:pPr>
              <a:buFont typeface="+mj-lt"/>
              <a:buAutoNum type="arabicPeriod"/>
            </a:pPr>
            <a:r>
              <a:rPr lang="cs-CZ" sz="1800"/>
              <a:t>Typologie podnikových strategií</a:t>
            </a:r>
          </a:p>
          <a:p>
            <a:pPr>
              <a:buFont typeface="+mj-lt"/>
              <a:buAutoNum type="arabicPeriod"/>
            </a:pPr>
            <a:r>
              <a:rPr lang="cs-CZ" sz="1800"/>
              <a:t>Podstata dlouhodobé udržitelnosti</a:t>
            </a:r>
          </a:p>
          <a:p>
            <a:pPr>
              <a:buFont typeface="+mj-lt"/>
              <a:buAutoNum type="arabicPeriod"/>
            </a:pPr>
            <a:r>
              <a:rPr lang="cs-CZ" sz="1800"/>
              <a:t>Udržitelná strategická koncepce</a:t>
            </a:r>
          </a:p>
          <a:p>
            <a:pPr>
              <a:buFont typeface="+mj-lt"/>
              <a:buAutoNum type="arabicPeriod"/>
            </a:pPr>
            <a:r>
              <a:rPr lang="cs-CZ" sz="1800"/>
              <a:t>Komponenty udržitelné strategické koncepce</a:t>
            </a:r>
          </a:p>
          <a:p>
            <a:pPr>
              <a:buFont typeface="+mj-lt"/>
              <a:buAutoNum type="arabicPeriod"/>
            </a:pPr>
            <a:r>
              <a:rPr lang="cs-CZ" sz="1800"/>
              <a:t>Environmentální udržitelnost a environmentální aspekty</a:t>
            </a:r>
          </a:p>
          <a:p>
            <a:pPr>
              <a:buFont typeface="+mj-lt"/>
              <a:buAutoNum type="arabicPeriod"/>
            </a:pPr>
            <a:r>
              <a:rPr lang="cs-CZ" sz="1800"/>
              <a:t>Environmentální aspekty</a:t>
            </a:r>
          </a:p>
          <a:p>
            <a:pPr>
              <a:buFont typeface="+mj-lt"/>
              <a:buAutoNum type="arabicPeriod"/>
            </a:pPr>
            <a:r>
              <a:rPr lang="cs-CZ" sz="1800"/>
              <a:t>Environmentální aspekty a environmentální výkonnost</a:t>
            </a:r>
          </a:p>
          <a:p>
            <a:pPr>
              <a:buFont typeface="+mj-lt"/>
              <a:buAutoNum type="arabicPeriod"/>
            </a:pPr>
            <a:r>
              <a:rPr lang="cs-CZ" sz="1800"/>
              <a:t>Environmentální aspekty a udržitelné podnikání</a:t>
            </a:r>
          </a:p>
          <a:p>
            <a:pPr>
              <a:buFont typeface="+mj-lt"/>
              <a:buAutoNum type="arabicPeriod"/>
            </a:pPr>
            <a:endParaRPr lang="cs-CZ" sz="1800"/>
          </a:p>
          <a:p>
            <a:pPr>
              <a:buFont typeface="+mj-lt"/>
              <a:buAutoNum type="arabicPeriod"/>
            </a:pPr>
            <a:endParaRPr lang="cs-CZ" sz="1800"/>
          </a:p>
          <a:p>
            <a:pPr>
              <a:buFont typeface="+mj-lt"/>
              <a:buAutoNum type="arabicPeriod"/>
            </a:pPr>
            <a:endParaRPr lang="cs-CZ" sz="1800"/>
          </a:p>
          <a:p>
            <a:pPr>
              <a:buFont typeface="+mj-lt"/>
              <a:buAutoNum type="arabicPeriod"/>
            </a:pPr>
            <a:endParaRPr lang="cs-CZ" sz="1800"/>
          </a:p>
          <a:p>
            <a:endParaRPr lang="cs-CZ" sz="1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1500"/>
              <a:t>UDRŽITELNÁ STRATEGICKÁ KONCEPCE A ENVIRONMENTÁLNÍ ASPEKTY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b="1"/>
              <a:t>Dlouhodobé plánování</a:t>
            </a:r>
            <a:r>
              <a:rPr lang="cs-CZ" sz="2000"/>
              <a:t>: Udržitelné strategie se zaměřují na dlouhodobé cíle a plánování, aby se zabránilo krátkodobým rozhodnutím, která mohou mít negativní dopad na budoucnost</a:t>
            </a:r>
          </a:p>
          <a:p>
            <a:pPr algn="just"/>
            <a:r>
              <a:rPr lang="cs-CZ" sz="2000" b="1"/>
              <a:t>Inovace a technologie</a:t>
            </a:r>
            <a:r>
              <a:rPr lang="cs-CZ" sz="2000"/>
              <a:t>: Využívání nových technologií a inovativních přístupů k řešení udržitelných problémů, jako jsou obnovitelné zdroje energie nebo udržitelné zemědělství.</a:t>
            </a:r>
          </a:p>
          <a:p>
            <a:pPr algn="just"/>
            <a:r>
              <a:rPr lang="cs-CZ" sz="2000" b="1"/>
              <a:t>Spolupráce a partnerství</a:t>
            </a:r>
            <a:r>
              <a:rPr lang="cs-CZ" sz="2000"/>
              <a:t>: Udržitelnost často vyžaduje spolupráci mezi různými sektory, včetně vlád, podniků a neziskových organizací, aby byly dosaženy společné cíle.</a:t>
            </a:r>
          </a:p>
          <a:p>
            <a:pPr algn="just"/>
            <a:r>
              <a:rPr lang="cs-CZ" sz="2000" b="1"/>
              <a:t>Měření a hodnocení</a:t>
            </a:r>
            <a:r>
              <a:rPr lang="cs-CZ" sz="2000"/>
              <a:t>: Stanovení měřitelných cílů a pravidelně vyhodnocování pokroku, aby bylo možné upravit strategie podle aktuálních potřeb a výzev.</a:t>
            </a:r>
            <a:endParaRPr lang="pt-BR" sz="20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/>
              <a:t>Principy udržitelné strategické koncepce</a:t>
            </a:r>
            <a:br>
              <a:rPr lang="cs-CZ"/>
            </a:b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8105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b="1"/>
              <a:t>Ekonomická udržitelnost</a:t>
            </a:r>
            <a:r>
              <a:rPr lang="cs-CZ" sz="2000"/>
              <a:t>: Zajištění stabilního ekonomického růstu a prosperity, která nebude na úkor přírodních zdrojů. To zahrnuje inovace, efektivní využívání zdrojů a podporu lokální ekonomiky.</a:t>
            </a:r>
          </a:p>
          <a:p>
            <a:pPr algn="just"/>
            <a:r>
              <a:rPr lang="cs-CZ" sz="2000" b="1"/>
              <a:t>Sociální udržitelnost</a:t>
            </a:r>
            <a:r>
              <a:rPr lang="cs-CZ" sz="2000"/>
              <a:t>: Zajištění rovnosti a spravedlnosti ve společnosti. To zahrnuje ochranu práv pracovníků, podporu různorodosti a zapojení komunity do rozhodovacích procesů.</a:t>
            </a:r>
          </a:p>
          <a:p>
            <a:pPr algn="just"/>
            <a:r>
              <a:rPr lang="cs-CZ" sz="2000" b="1"/>
              <a:t>Environmentální udržitelnost</a:t>
            </a:r>
            <a:r>
              <a:rPr lang="cs-CZ" sz="2000"/>
              <a:t>: Ochrana přírodních zdrojů a ekosystémů. To zahrnuje snižování emisí, efektivní využívání energie, ochranu biodiverzity a minimalizaci odpadu.</a:t>
            </a:r>
            <a:endParaRPr lang="pt-BR" sz="20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/>
              <a:t>Komponenty udržitelné strategické koncepce</a:t>
            </a:r>
            <a:br>
              <a:rPr lang="cs-CZ"/>
            </a:b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6448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/>
              <a:t>Ekonomická udržitelnost se vztahuje k schopnosti ekonomiky dlouhodobě fungovat a prosperovat, aniž by docházelo k vyčerpání zdrojů nebo poškození životního prostředí. </a:t>
            </a:r>
          </a:p>
          <a:p>
            <a:pPr algn="just"/>
            <a:r>
              <a:rPr lang="cs-CZ" sz="2000"/>
              <a:t>Mezi klíčové aspekty ekonomické udržitelnosti patří: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/>
              <a:t>Efektivní využívání zdrojů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/>
              <a:t>Diverzifikace ekonomiky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/>
              <a:t>Dlouhodobý růst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/>
              <a:t>Investice do inovací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/>
              <a:t>Zaměstnanost a pracovní podmínky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/>
              <a:t>Sociální odpovědnost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/>
              <a:t>Odolnost vůči krizím</a:t>
            </a:r>
          </a:p>
          <a:p>
            <a:pPr algn="just"/>
            <a:endParaRPr lang="pt-BR" sz="20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/>
              <a:t>Ekonomická udržitelnost</a:t>
            </a:r>
            <a:br>
              <a:rPr lang="cs-CZ"/>
            </a:b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6140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/>
              <a:t>Sociální udržitelnost se týká schopnosti společnosti zajistit spravedlivé a rovné příležitosti pro všechny její členy, a to jak v současnosti, tak i v budoucnosti. </a:t>
            </a:r>
          </a:p>
          <a:p>
            <a:pPr algn="just"/>
            <a:r>
              <a:rPr lang="cs-CZ" sz="2000"/>
              <a:t>Cílem sociální udržitelnosti je vytvořit stabilní a soudržné společnosti, kde se lidé mohou podílet na rozhodovacích procesech a mají přístup ke kvalitním službám, jako je vzdělání, zdravotní péče a zaměstnání. </a:t>
            </a:r>
          </a:p>
          <a:p>
            <a:pPr marL="0" indent="0" algn="just">
              <a:buNone/>
            </a:pPr>
            <a:r>
              <a:rPr lang="cs-CZ" sz="2000"/>
              <a:t>Mezi klíčové aspekty sociální udržitelnosti patří: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/>
              <a:t>Rovnost a inkluze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/>
              <a:t>Participace 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/>
              <a:t>Kvalita života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/>
              <a:t>Ochrana a podpora komunit</a:t>
            </a:r>
          </a:p>
          <a:p>
            <a:pPr marL="0" indent="0" algn="just">
              <a:buNone/>
            </a:pPr>
            <a:endParaRPr lang="pt-BR" sz="20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/>
              <a:t>Sociální udržitelnost</a:t>
            </a:r>
            <a:br>
              <a:rPr lang="cs-CZ"/>
            </a:b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3283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800"/>
              <a:t>Environmentální udržitelnost se zabývá ochranou a zachováváním přírodních zdrojů a ekosystémů pro budoucí generace. Je to koncept, který se snaží zajistit, aby lidské činnosti neohrožovaly životní prostředí a aby přírodní zdroje byly využívány způsobem, který je dlouhodobě udržitelný.</a:t>
            </a:r>
          </a:p>
          <a:p>
            <a:pPr algn="just"/>
            <a:r>
              <a:rPr lang="cs-CZ" sz="1800"/>
              <a:t>Cílem environmentální udržitelnosti je dosáhnout rovnováhy mezi ekonomickým rozvojem a ochranou životního prostředí, aby byla zajištěna kvalita života nejen pro současné, ale i pro budoucí generace.</a:t>
            </a:r>
          </a:p>
          <a:p>
            <a:pPr algn="just"/>
            <a:r>
              <a:rPr lang="cs-CZ" sz="1800"/>
              <a:t>Mezi klíčové aspekty environmentální udržitelnosti patří: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1800"/>
              <a:t>Ochrana biodiverzity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1800"/>
              <a:t>Udržitelné hospodaření s přírodními zdroji 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1800"/>
              <a:t>Snížení znečištění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1800"/>
              <a:t>Změna klimatu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1800"/>
              <a:t>Obnovitelné zdroje energie</a:t>
            </a:r>
          </a:p>
          <a:p>
            <a:pPr marL="0" indent="0" algn="just">
              <a:buNone/>
            </a:pPr>
            <a:endParaRPr lang="pt-BR" sz="1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/>
              <a:t>Environmentální udržitelnost</a:t>
            </a:r>
            <a:br>
              <a:rPr lang="cs-CZ"/>
            </a:b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8605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600"/>
              <a:t>Vztah mezi environmentální udržitelností a environmentálními aspekty je úzký a vzájemně se ovlivňující. </a:t>
            </a:r>
          </a:p>
          <a:p>
            <a:pPr algn="just"/>
            <a:r>
              <a:rPr lang="cs-CZ" sz="1600" b="1"/>
              <a:t>Environmentální udržitelnost</a:t>
            </a:r>
            <a:r>
              <a:rPr lang="cs-CZ" sz="1600"/>
              <a:t> je široký koncept, který se zaměřuje na dosažení rovnováhy mezi lidskými aktivitami a ochranou životního prostředí. Cílem je zajistit, aby přírodní zdroje byly využívány odpovědně a aby ekologické systémy byly chráněny pro budoucí generace. Tato udržitelnost zahrnuje různé dimenze, jako je ochrana biodiverzity, udržitelné hospodaření s přírodními zdroji, minimalizace znečištění a přizpůsobení se změnám klimatu.</a:t>
            </a:r>
          </a:p>
          <a:p>
            <a:pPr algn="just"/>
            <a:r>
              <a:rPr lang="cs-CZ" sz="1600" b="1"/>
              <a:t>Environmentální aspekty</a:t>
            </a:r>
            <a:r>
              <a:rPr lang="cs-CZ" sz="1600"/>
              <a:t> se vztahují na konkrétní prvky a faktory, které ovlivňují životní prostředí.</a:t>
            </a:r>
          </a:p>
          <a:p>
            <a:pPr algn="just"/>
            <a:r>
              <a:rPr lang="cs-CZ" sz="1600"/>
              <a:t>Vztah mezi těmito dvěma pojmy je tedy takový, že environmentální aspekty představují konkrétní faktory, které se hodnotí a analyzují v rámci širšího rámce environmentální udržitelnosti. Ošetřování a zlepšování těchto aspektů je klíčové pro dosažení cílů environmentální udržitelnosti. Když jsou environmentální aspekty řízeny a zlepšovány, přispívá to k celkové udržitelnosti životního prostředí a zajišťuje zdravější a stabilnější ekosystémy.</a:t>
            </a:r>
          </a:p>
          <a:p>
            <a:pPr marL="0" indent="0" algn="just">
              <a:buNone/>
            </a:pPr>
            <a:endParaRPr lang="pt-BR" sz="1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/>
              <a:t>Environmentální udržitelnost a environmentální aspekty</a:t>
            </a:r>
            <a:br>
              <a:rPr lang="cs-CZ"/>
            </a:b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2131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/>
              <a:t>Environmentální aspekty jsou prvky činností, produktů a služeb organizace, které mají nebo mohou mít dopad na životní prostředí. </a:t>
            </a:r>
          </a:p>
          <a:p>
            <a:pPr algn="just"/>
            <a:r>
              <a:rPr lang="cs-CZ" sz="2000"/>
              <a:t>Tyto aspekty hrají klíčovou roli při řízení environmentálních rizik a implementaci environmentálního managementu, například v rámci systémů řízení podle normy ISO 14001.</a:t>
            </a:r>
          </a:p>
          <a:p>
            <a:pPr algn="just"/>
            <a:r>
              <a:rPr lang="cs-CZ" sz="2000"/>
              <a:t>Environmentální aspekty jsou úzce spojeny se sociální a environmentální odpovědností podniku.</a:t>
            </a:r>
          </a:p>
          <a:p>
            <a:pPr algn="just"/>
            <a:r>
              <a:rPr lang="cs-CZ" sz="2000"/>
              <a:t>Environmentální aspekt může způsobit </a:t>
            </a:r>
            <a:r>
              <a:rPr lang="cs-CZ" sz="2000" i="1"/>
              <a:t>environmentální dopad (dopady).</a:t>
            </a:r>
          </a:p>
          <a:p>
            <a:pPr algn="just"/>
            <a:r>
              <a:rPr lang="cs-CZ" sz="2000"/>
              <a:t>Významný environmentální aspekt je aspekt, který má nebo může mít jeden environmentální dopad nebo více významných environmentálních dopadů</a:t>
            </a:r>
            <a:endParaRPr lang="pt-BR" sz="20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/>
              <a:t>Environmentální aspekty</a:t>
            </a:r>
            <a:br>
              <a:rPr lang="cs-CZ"/>
            </a:b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6132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/>
              <a:t>Environmentální aspekty a management podniku</a:t>
            </a:r>
            <a:br>
              <a:rPr lang="cs-CZ"/>
            </a:br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3F8B9DB-A363-4B5C-BF7A-3259E657B6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323033"/>
            <a:ext cx="6984776" cy="262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5067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8757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/>
              <a:t>Environmentální aspekty jsou členěny z pohledu vlivu podniku na 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/>
              <a:t>přímé 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/>
              <a:t>nepřímé.</a:t>
            </a:r>
          </a:p>
          <a:p>
            <a:pPr marL="357187" indent="0" algn="just">
              <a:buNone/>
            </a:pPr>
            <a:endParaRPr lang="cs-CZ" sz="2000"/>
          </a:p>
          <a:p>
            <a:pPr algn="just"/>
            <a:r>
              <a:rPr lang="cs-CZ" sz="2000"/>
              <a:t>Environmentální aspekty jsou dále členěny z pohledu vlivu na životní prostředí na 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/>
              <a:t>pozitivní 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/>
              <a:t>negativní.</a:t>
            </a:r>
          </a:p>
          <a:p>
            <a:pPr algn="just"/>
            <a:endParaRPr lang="pt-BR" sz="20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/>
              <a:t>Členění environmentálních aspektů</a:t>
            </a:r>
            <a:br>
              <a:rPr lang="cs-CZ"/>
            </a:b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0464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36425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/>
              <a:t>Jedná se o prvky činností, produktů a služeb, které jsou přímo spojené s činnostmi organizace a jsou pod její kontrolou. Patří zde:</a:t>
            </a:r>
          </a:p>
          <a:p>
            <a:r>
              <a:rPr lang="cs-CZ" sz="1400" b="1"/>
              <a:t>Spotřeba zdrojů:</a:t>
            </a:r>
            <a:endParaRPr lang="cs-CZ" sz="140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/>
              <a:t>Spotřeba energie (elektřina, plyn, fosilní paliva)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/>
              <a:t>Spotřeba vody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/>
              <a:t>Využívání nerostných surovin a jiných materiálů</a:t>
            </a:r>
          </a:p>
          <a:p>
            <a:r>
              <a:rPr lang="cs-CZ" sz="1400" b="1"/>
              <a:t>Emise a odpady:</a:t>
            </a:r>
            <a:endParaRPr lang="cs-CZ" sz="140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/>
              <a:t>Emise skleníkových plynů (CO₂, CH₄)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/>
              <a:t>Vypouštění odpadních vod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/>
              <a:t>Produkce pevných odpadů (komunální, nebezpečné odpady)</a:t>
            </a:r>
          </a:p>
          <a:p>
            <a:r>
              <a:rPr lang="cs-CZ" sz="1400" b="1"/>
              <a:t>Znečištění ovzduší:</a:t>
            </a:r>
            <a:endParaRPr lang="cs-CZ" sz="140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/>
              <a:t>Emise částic (PM10, PM2.5)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/>
              <a:t>Chemické znečištění (NOₓ, SO₂, VOC)</a:t>
            </a:r>
          </a:p>
          <a:p>
            <a:r>
              <a:rPr lang="cs-CZ" sz="1400" b="1"/>
              <a:t>Ovlivnění půdy a biodiverzity:</a:t>
            </a:r>
            <a:endParaRPr lang="cs-CZ" sz="140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/>
              <a:t>Degradace půdy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/>
              <a:t>Negativní dopady na místní ekosystémy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/>
              <a:t>Úbytek biodiverzity (např. v důsledku kácení lesů)</a:t>
            </a:r>
          </a:p>
          <a:p>
            <a:pPr algn="just"/>
            <a:endParaRPr lang="pt-BR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/>
              <a:t>Přímé environmentální aspekty</a:t>
            </a:r>
          </a:p>
        </p:txBody>
      </p:sp>
    </p:spTree>
    <p:extLst>
      <p:ext uri="{BB962C8B-B14F-4D97-AF65-F5344CB8AC3E}">
        <p14:creationId xmlns:p14="http://schemas.microsoft.com/office/powerpoint/2010/main" val="4023942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/>
              <a:t>Strategie vytyčuje směr podnikání v budoucnosti.</a:t>
            </a:r>
          </a:p>
          <a:p>
            <a:pPr lvl="0" algn="just"/>
            <a:r>
              <a:rPr lang="cs-CZ" sz="1600"/>
              <a:t>Strategie musí podniku zajistit specifickou konkurenční výhodu.</a:t>
            </a:r>
          </a:p>
          <a:p>
            <a:pPr lvl="0" algn="just"/>
            <a:r>
              <a:rPr lang="cs-CZ" sz="1600"/>
              <a:t>Strategie stanovuje podnikové cíle odvíjející se od podnikového poslání a vize.</a:t>
            </a:r>
          </a:p>
          <a:p>
            <a:pPr lvl="0" algn="just"/>
            <a:r>
              <a:rPr lang="cs-CZ" sz="1600"/>
              <a:t>Strategie sleduje dosažení souladu mezi aktivitami podniku a jeho okolím.</a:t>
            </a:r>
          </a:p>
          <a:p>
            <a:pPr lvl="0" algn="just"/>
            <a:r>
              <a:rPr lang="cs-CZ" sz="1600"/>
              <a:t>Strategie na cestě k úspěchu staví na klíčových zdrojích, které má podnik k dispozici a zejména na schopnostech pracovníku firmy.</a:t>
            </a:r>
          </a:p>
          <a:p>
            <a:pPr lvl="0" algn="just"/>
            <a:r>
              <a:rPr lang="cs-CZ" sz="1600"/>
              <a:t>Strategie vymezuje jak potřebu zdrojů, které jsou potřebné k dosažení stanoveného cíle, tak způsob jejich zajištění.</a:t>
            </a:r>
          </a:p>
          <a:p>
            <a:pPr lvl="0" algn="just"/>
            <a:r>
              <a:rPr lang="cs-CZ" sz="1600"/>
              <a:t>Strategie je východiskem a řídícím elementem pro taktické a operativní řízení a proto zásadním způsobem určuje úkoly na taktické i operativní řídící úrovni.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20680" cy="507703"/>
          </a:xfrm>
        </p:spPr>
        <p:txBody>
          <a:bodyPr/>
          <a:lstStyle/>
          <a:p>
            <a:r>
              <a:rPr lang="cs-CZ"/>
              <a:t>Aktivity spojené se strategií</a:t>
            </a:r>
          </a:p>
        </p:txBody>
      </p:sp>
    </p:spTree>
    <p:extLst>
      <p:ext uri="{BB962C8B-B14F-4D97-AF65-F5344CB8AC3E}">
        <p14:creationId xmlns:p14="http://schemas.microsoft.com/office/powerpoint/2010/main" val="408847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600"/>
              <a:t>Jedná se o prvky činností, produktů a služeb, které jsou výsledkem činností dodavatelů, zákazníků nebo partnerů, které organizace nemůže plně kontrolovat, ale může je ovlivnit. Patří zde:</a:t>
            </a:r>
          </a:p>
          <a:p>
            <a:r>
              <a:rPr lang="cs-CZ" sz="1600" b="1"/>
              <a:t>Dodavatelské řetězce:</a:t>
            </a:r>
            <a:endParaRPr lang="cs-CZ" sz="160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/>
              <a:t>Výroba a těžba surovin s vysokým environmentálním dopadem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/>
              <a:t>Použití neobnovitelných zdrojů v dodavatelském řetězci</a:t>
            </a:r>
          </a:p>
          <a:p>
            <a:r>
              <a:rPr lang="cs-CZ" sz="1600" b="1"/>
              <a:t>Dopady produktů a služeb:</a:t>
            </a:r>
            <a:endParaRPr lang="cs-CZ" sz="160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/>
              <a:t>Energetická náročnost a uhlíková stopa produktu během jeho životního cyklu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/>
              <a:t>Vznik odpadů při používání nebo likvidaci produktu</a:t>
            </a:r>
          </a:p>
          <a:p>
            <a:r>
              <a:rPr lang="cs-CZ" sz="1600" b="1"/>
              <a:t>Dopravní a logistické procesy:</a:t>
            </a:r>
            <a:endParaRPr lang="cs-CZ" sz="160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/>
              <a:t>Emise z přepravy materiálů nebo hotových produktů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/>
              <a:t>Znečištění z dopravy</a:t>
            </a:r>
          </a:p>
          <a:p>
            <a:pPr algn="just"/>
            <a:endParaRPr lang="pt-BR" sz="1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/>
              <a:t>Nepřímé environmentální aspekty</a:t>
            </a:r>
          </a:p>
        </p:txBody>
      </p:sp>
    </p:spTree>
    <p:extLst>
      <p:ext uri="{BB962C8B-B14F-4D97-AF65-F5344CB8AC3E}">
        <p14:creationId xmlns:p14="http://schemas.microsoft.com/office/powerpoint/2010/main" val="12916879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/>
              <a:t>Pozitivní environmentální aspekty zahrnují aktivity a procesy podniku, které mají příznivý vliv na životní prostředí.</a:t>
            </a:r>
          </a:p>
          <a:p>
            <a:pPr marL="0" indent="0" algn="just">
              <a:buNone/>
            </a:pPr>
            <a:r>
              <a:rPr lang="cs-CZ" sz="2000"/>
              <a:t>Příklady pozitivních environmentálních aspektů:</a:t>
            </a:r>
          </a:p>
          <a:p>
            <a:r>
              <a:rPr lang="cs-CZ" sz="2000" b="1"/>
              <a:t>Obnovitelné zdroje energie</a:t>
            </a:r>
            <a:endParaRPr lang="cs-CZ" sz="200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/>
              <a:t>Používání solární, větrné nebo vodní energie</a:t>
            </a:r>
          </a:p>
          <a:p>
            <a:r>
              <a:rPr lang="cs-CZ" sz="2000" b="1"/>
              <a:t>Snižování emisí</a:t>
            </a:r>
            <a:endParaRPr lang="cs-CZ" sz="200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/>
              <a:t>Implementace technologií ke snížení uhlíkové stopy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/>
              <a:t>Efektivní recyklace odpadů</a:t>
            </a:r>
          </a:p>
          <a:p>
            <a:r>
              <a:rPr lang="cs-CZ" sz="2000" b="1"/>
              <a:t>Zlepšování biodiverzity</a:t>
            </a:r>
            <a:endParaRPr lang="cs-CZ" sz="200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/>
              <a:t>Vysazování stromů a zlepšení habitatu pro divokou přírodu</a:t>
            </a:r>
          </a:p>
          <a:p>
            <a:pPr algn="just"/>
            <a:endParaRPr lang="pt-BR" sz="20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/>
              <a:t>Pozitivní environmentální aspekty</a:t>
            </a:r>
          </a:p>
        </p:txBody>
      </p:sp>
    </p:spTree>
    <p:extLst>
      <p:ext uri="{BB962C8B-B14F-4D97-AF65-F5344CB8AC3E}">
        <p14:creationId xmlns:p14="http://schemas.microsoft.com/office/powerpoint/2010/main" val="27980181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6941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400"/>
              <a:t>Negativní environmentální aspekty jsou činnosti, procesy, produkty nebo služby organizace, které mají nepříznivý dopad na životní prostředí. Tyto aspekty mohou ovlivňovat ekosystémy, přírodní zdroje, klima a kvalitu života lidí. Identifikace a řízení těchto aspektů je klíčové pro minimalizaci negativních vlivů na životní prostředí. </a:t>
            </a:r>
          </a:p>
          <a:p>
            <a:pPr marL="0" indent="0" algn="just">
              <a:buNone/>
            </a:pPr>
            <a:r>
              <a:rPr lang="cs-CZ" sz="1400"/>
              <a:t>Příklady negativních environmentálních aspektů:</a:t>
            </a:r>
          </a:p>
          <a:p>
            <a:pPr algn="just"/>
            <a:r>
              <a:rPr lang="cs-CZ" sz="1400" b="1"/>
              <a:t>Spotřeba přírodních zdrojů </a:t>
            </a:r>
            <a:r>
              <a:rPr lang="cs-CZ" sz="1400"/>
              <a:t>(nadměrná spotřeba vody, těžba surovin způsobující degradaci půdy a ničení přírodních biotopů, zvýšená poptávka po neobnovitelných zdrojů)</a:t>
            </a:r>
          </a:p>
          <a:p>
            <a:pPr algn="just"/>
            <a:r>
              <a:rPr lang="cs-CZ" sz="1400" b="1"/>
              <a:t>Emise do ovzduší </a:t>
            </a:r>
            <a:r>
              <a:rPr lang="cs-CZ" sz="1400"/>
              <a:t>(produkce skleníkových plynů a znečišťujících látek, prachové částice v ovzduší)</a:t>
            </a:r>
          </a:p>
          <a:p>
            <a:pPr algn="just"/>
            <a:r>
              <a:rPr lang="cs-CZ" sz="1400" b="1"/>
              <a:t>Produkce odpadu </a:t>
            </a:r>
            <a:r>
              <a:rPr lang="cs-CZ" sz="1400"/>
              <a:t>(skladování nebezpečného nebo komunálních odpadu, znečištění vod toxickými látkami a těžkými kovy)</a:t>
            </a:r>
          </a:p>
          <a:p>
            <a:pPr algn="just"/>
            <a:r>
              <a:rPr lang="cs-CZ" sz="1400" b="1"/>
              <a:t>Znečištění půdy a vod </a:t>
            </a:r>
            <a:r>
              <a:rPr lang="cs-CZ" sz="1400"/>
              <a:t>(úniky chemikálií, olejů a pesticidů, nadměrné hnojení a používaní pesticidů)</a:t>
            </a:r>
          </a:p>
          <a:p>
            <a:pPr algn="just"/>
            <a:r>
              <a:rPr lang="cs-CZ" sz="1400" b="1"/>
              <a:t>Ztráta biodiverzity </a:t>
            </a:r>
            <a:r>
              <a:rPr lang="cs-CZ" sz="1400"/>
              <a:t>(odlesňování, stavba infrastruktury)</a:t>
            </a:r>
          </a:p>
          <a:p>
            <a:pPr algn="just"/>
            <a:r>
              <a:rPr lang="cs-CZ" sz="1400" b="1"/>
              <a:t>Hlukové a světelné znečištění </a:t>
            </a:r>
            <a:r>
              <a:rPr lang="cs-CZ" sz="1400"/>
              <a:t>(hluk ovlivňující kvalitu života obyvatel i zvířat, nadměrné osvětlení)</a:t>
            </a:r>
          </a:p>
          <a:p>
            <a:pPr algn="just"/>
            <a:r>
              <a:rPr lang="cs-CZ" sz="1400" b="1"/>
              <a:t>Klimatická změna </a:t>
            </a:r>
            <a:r>
              <a:rPr lang="cs-CZ" sz="1400"/>
              <a:t>(globální oteplování, extrémní počasí)</a:t>
            </a:r>
          </a:p>
          <a:p>
            <a:pPr algn="just"/>
            <a:endParaRPr lang="cs-CZ" sz="1400"/>
          </a:p>
          <a:p>
            <a:pPr algn="just"/>
            <a:endParaRPr lang="cs-CZ" sz="1400"/>
          </a:p>
          <a:p>
            <a:pPr algn="just"/>
            <a:endParaRPr lang="cs-CZ" sz="1400"/>
          </a:p>
          <a:p>
            <a:pPr marL="0" indent="0" algn="just">
              <a:buNone/>
            </a:pPr>
            <a:endParaRPr lang="pt-BR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/>
              <a:t>Negativní environmentální aspekty</a:t>
            </a:r>
          </a:p>
        </p:txBody>
      </p:sp>
    </p:spTree>
    <p:extLst>
      <p:ext uri="{BB962C8B-B14F-4D97-AF65-F5344CB8AC3E}">
        <p14:creationId xmlns:p14="http://schemas.microsoft.com/office/powerpoint/2010/main" val="988888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6941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b="1"/>
              <a:t>Ekosystémy: </a:t>
            </a:r>
            <a:r>
              <a:rPr lang="cs-CZ" sz="2000"/>
              <a:t>Ztráta přirozených biotopů, ohrožení druhů, degradace půdy a znečištění vod</a:t>
            </a:r>
          </a:p>
          <a:p>
            <a:pPr algn="just"/>
            <a:r>
              <a:rPr lang="cs-CZ" sz="2000" b="1"/>
              <a:t>Lidské zdraví: </a:t>
            </a:r>
            <a:r>
              <a:rPr lang="cs-CZ" sz="2000"/>
              <a:t>Zvýšený výskyt respiračních onemocnění, rakoviny, stresu a dalších zdravotních problémů.</a:t>
            </a:r>
          </a:p>
          <a:p>
            <a:pPr algn="just"/>
            <a:r>
              <a:rPr lang="cs-CZ" sz="2000" b="1"/>
              <a:t>Ekonomika: </a:t>
            </a:r>
            <a:r>
              <a:rPr lang="cs-CZ" sz="2000"/>
              <a:t>Náklady na sanaci znečištěných oblastí, kompenzace za škody způsobené přírodními katastrofami, ztráta produktivity.</a:t>
            </a:r>
          </a:p>
          <a:p>
            <a:pPr algn="just"/>
            <a:r>
              <a:rPr lang="cs-CZ" sz="2000" b="1"/>
              <a:t>Globální změny: </a:t>
            </a:r>
            <a:r>
              <a:rPr lang="cs-CZ" sz="2000"/>
              <a:t>Zrychlování klimatických změn a jejich dlouhodobé dopady.</a:t>
            </a:r>
          </a:p>
          <a:p>
            <a:pPr marL="0" indent="0" algn="just">
              <a:buNone/>
            </a:pPr>
            <a:endParaRPr lang="cs-CZ" sz="2000"/>
          </a:p>
          <a:p>
            <a:pPr algn="just"/>
            <a:endParaRPr lang="cs-CZ" sz="2000"/>
          </a:p>
          <a:p>
            <a:pPr algn="just"/>
            <a:endParaRPr lang="cs-CZ" sz="2000"/>
          </a:p>
          <a:p>
            <a:pPr marL="0" indent="0" algn="just">
              <a:buNone/>
            </a:pPr>
            <a:endParaRPr lang="pt-BR" sz="20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/>
              <a:t>Dopady negativních environmentálních aspektů</a:t>
            </a:r>
          </a:p>
        </p:txBody>
      </p:sp>
    </p:spTree>
    <p:extLst>
      <p:ext uri="{BB962C8B-B14F-4D97-AF65-F5344CB8AC3E}">
        <p14:creationId xmlns:p14="http://schemas.microsoft.com/office/powerpoint/2010/main" val="22563123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/>
              <a:t>Hodnocení environmentálních aspektů se provádí s cílem určit, které environmentální aspekty jsou významné a vyžadují opatření. </a:t>
            </a:r>
          </a:p>
          <a:p>
            <a:pPr marL="0" indent="0" algn="just">
              <a:buNone/>
            </a:pPr>
            <a:endParaRPr lang="cs-CZ" sz="2000"/>
          </a:p>
          <a:p>
            <a:pPr marL="0" indent="0" algn="just">
              <a:buNone/>
            </a:pPr>
            <a:r>
              <a:rPr lang="cs-CZ" sz="2000"/>
              <a:t>K hodnocení se často používají kritéria, jako je:</a:t>
            </a:r>
          </a:p>
          <a:p>
            <a:r>
              <a:rPr lang="cs-CZ" sz="2000"/>
              <a:t>Míra dopadu na životní prostředí</a:t>
            </a:r>
          </a:p>
          <a:p>
            <a:r>
              <a:rPr lang="cs-CZ" sz="2000"/>
              <a:t>Právní a regulační požadavky</a:t>
            </a:r>
          </a:p>
          <a:p>
            <a:r>
              <a:rPr lang="cs-CZ" sz="2000"/>
              <a:t>Pravděpodobnost výskytu a jeho závažnost</a:t>
            </a:r>
          </a:p>
          <a:p>
            <a:r>
              <a:rPr lang="cs-CZ" sz="2000"/>
              <a:t>Možnost kontroly nebo vlivu organizace</a:t>
            </a:r>
          </a:p>
          <a:p>
            <a:pPr algn="just"/>
            <a:endParaRPr lang="pt-BR" sz="20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/>
              <a:t>Hodnocení environmentálních aspektů</a:t>
            </a:r>
          </a:p>
        </p:txBody>
      </p:sp>
    </p:spTree>
    <p:extLst>
      <p:ext uri="{BB962C8B-B14F-4D97-AF65-F5344CB8AC3E}">
        <p14:creationId xmlns:p14="http://schemas.microsoft.com/office/powerpoint/2010/main" val="14243749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/>
              <a:t>Environmentální aspekty se řeší v souladu s legislativou (např. zákon o ochraně životního prostředí) a mezinárodními standardy, jako je </a:t>
            </a:r>
            <a:r>
              <a:rPr lang="cs-CZ" sz="2000" b="1"/>
              <a:t>ISO 14001: Environmentální management</a:t>
            </a:r>
            <a:r>
              <a:rPr lang="cs-CZ" sz="2000"/>
              <a:t>. </a:t>
            </a:r>
          </a:p>
          <a:p>
            <a:pPr algn="just"/>
            <a:r>
              <a:rPr lang="cs-CZ" sz="2000" b="1"/>
              <a:t>EMAS (</a:t>
            </a:r>
            <a:r>
              <a:rPr lang="cs-CZ" sz="2000" b="1" err="1"/>
              <a:t>Eco</a:t>
            </a:r>
            <a:r>
              <a:rPr lang="cs-CZ" sz="2000" b="1"/>
              <a:t>-Management and Audit </a:t>
            </a:r>
            <a:r>
              <a:rPr lang="cs-CZ" sz="2000" b="1" err="1"/>
              <a:t>Scheme</a:t>
            </a:r>
            <a:r>
              <a:rPr lang="cs-CZ" sz="2000" b="1"/>
              <a:t>):</a:t>
            </a:r>
            <a:r>
              <a:rPr lang="cs-CZ" sz="2000"/>
              <a:t> Dobrovolný nástroj Evropské unie pro zlepšení environmentální výkonnosti.</a:t>
            </a:r>
          </a:p>
          <a:p>
            <a:pPr algn="just"/>
            <a:r>
              <a:rPr lang="cs-CZ" sz="2000"/>
              <a:t>Organizace by měly systematicky identifikovat a řídit své environmentální aspekty, aby minimalizovaly negativní dopady a zlepšovaly svou environmentální výkonnost.</a:t>
            </a:r>
            <a:endParaRPr lang="pt-BR" sz="20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/>
              <a:t>Právní rámec a standardy pro environmentální aspekty</a:t>
            </a:r>
          </a:p>
        </p:txBody>
      </p:sp>
    </p:spTree>
    <p:extLst>
      <p:ext uri="{BB962C8B-B14F-4D97-AF65-F5344CB8AC3E}">
        <p14:creationId xmlns:p14="http://schemas.microsoft.com/office/powerpoint/2010/main" val="23064933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/>
              <a:t>EMAS versus 14001 – certifikace ISO</a:t>
            </a:r>
          </a:p>
          <a:p>
            <a:pPr marL="0" indent="0" algn="just">
              <a:buNone/>
            </a:pPr>
            <a:endParaRPr lang="cs-CZ" sz="200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/>
              <a:t>Právní rámec a standardy pro environmentální aspekty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735013F-CEC5-4EAA-904C-DD19E1B3BC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651" y="1199227"/>
            <a:ext cx="4422573" cy="3512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1389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03189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600"/>
              <a:t>Environmentální výkonnost označuje měřitelné výsledky organizace v oblasti řízení jejích environmentálních aspektů. Jde o vyhodnocení, jak dobře organizace snižuje negativní dopady na životní prostředí a plní své cíle v oblasti udržitelnosti.</a:t>
            </a:r>
          </a:p>
          <a:p>
            <a:pPr algn="just"/>
            <a:endParaRPr lang="cs-CZ" sz="1600" b="1"/>
          </a:p>
          <a:p>
            <a:pPr marL="0" indent="0" algn="just">
              <a:buNone/>
            </a:pPr>
            <a:r>
              <a:rPr lang="cs-CZ" sz="1600" b="1"/>
              <a:t>Klíčové ukazatele environmentální výkonnosti:</a:t>
            </a:r>
          </a:p>
          <a:p>
            <a:pPr algn="just"/>
            <a:r>
              <a:rPr lang="cs-CZ" sz="1600"/>
              <a:t>Spotřeba zdrojů (snížení spotřeby energie na jednotku výroby, použití obnovitelných zdrojů energie)</a:t>
            </a:r>
          </a:p>
          <a:p>
            <a:pPr algn="just"/>
            <a:r>
              <a:rPr lang="cs-CZ" sz="1600"/>
              <a:t>Snižování emisí (množství emisí CO₂ na jednotku produkce, eliminace úniků škodlivých látek do ovzduší nebo vody)</a:t>
            </a:r>
          </a:p>
          <a:p>
            <a:pPr algn="just"/>
            <a:r>
              <a:rPr lang="cs-CZ" sz="1600"/>
              <a:t>Odpadové hospodářství (podíl recyklovaného odpadu, snížení celkového objemu odpadu)</a:t>
            </a:r>
          </a:p>
          <a:p>
            <a:pPr algn="just"/>
            <a:r>
              <a:rPr lang="cs-CZ" sz="1600"/>
              <a:t>Ochrana ekosystémů (rekultivace narušených oblastí, ochrana biodiverzity v místě provozu)</a:t>
            </a:r>
          </a:p>
          <a:p>
            <a:pPr algn="just"/>
            <a:r>
              <a:rPr lang="cs-CZ" sz="1600"/>
              <a:t>Soulad s legislativou (dodržování environmentálních zákonů a předpisů, certifikace ISO 14001 nebo EMAS)</a:t>
            </a: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/>
              <a:t>Environmentální aspekty a environmentální výkonnost</a:t>
            </a:r>
          </a:p>
        </p:txBody>
      </p:sp>
    </p:spTree>
    <p:extLst>
      <p:ext uri="{BB962C8B-B14F-4D97-AF65-F5344CB8AC3E}">
        <p14:creationId xmlns:p14="http://schemas.microsoft.com/office/powerpoint/2010/main" val="2095753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03189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cs-CZ" sz="1500" b="1"/>
              <a:t>Identifikace environmentálních aspektů</a:t>
            </a:r>
            <a:endParaRPr lang="cs-CZ" sz="1500"/>
          </a:p>
          <a:p>
            <a:pPr marL="357188" indent="0">
              <a:buNone/>
            </a:pPr>
            <a:r>
              <a:rPr lang="cs-CZ" sz="1500"/>
              <a:t>Organizace nejprve identifikuje a posoudí své environmentální aspekty, aby určila, které z nich mají významný dopad na životní prostředí.</a:t>
            </a:r>
          </a:p>
          <a:p>
            <a:pPr marL="357188" indent="-357188">
              <a:buFont typeface="+mj-lt"/>
              <a:buAutoNum type="arabicPeriod" startAt="2"/>
            </a:pPr>
            <a:r>
              <a:rPr lang="cs-CZ" sz="1500" b="1"/>
              <a:t>Stanovení cílů environmentální výkonnosti</a:t>
            </a:r>
            <a:endParaRPr lang="cs-CZ" sz="1500"/>
          </a:p>
          <a:p>
            <a:pPr marL="357188" indent="0">
              <a:buNone/>
            </a:pPr>
            <a:r>
              <a:rPr lang="cs-CZ" sz="1500"/>
              <a:t>Na základě významných aspektů si organizace stanoví cíle (např. snížení emisí CO₂ o 20 % do roku 2030).</a:t>
            </a:r>
          </a:p>
          <a:p>
            <a:pPr marL="357188" indent="-357188">
              <a:buFont typeface="+mj-lt"/>
              <a:buAutoNum type="arabicPeriod" startAt="3"/>
            </a:pPr>
            <a:r>
              <a:rPr lang="cs-CZ" sz="1500" b="1"/>
              <a:t>Řízení a opatření</a:t>
            </a:r>
            <a:endParaRPr lang="cs-CZ" sz="1500"/>
          </a:p>
          <a:p>
            <a:pPr marL="357188" indent="0">
              <a:buNone/>
            </a:pPr>
            <a:r>
              <a:rPr lang="cs-CZ" sz="1500"/>
              <a:t>Implementují se opatření ke zlepšení výkonnosti (např. modernizace technologií, optimalizace spotřeby energií, zlepšení odpadového hospodářství).</a:t>
            </a:r>
          </a:p>
          <a:p>
            <a:pPr marL="357188" indent="-357188">
              <a:buFont typeface="+mj-lt"/>
              <a:buAutoNum type="arabicPeriod" startAt="4"/>
            </a:pPr>
            <a:r>
              <a:rPr lang="cs-CZ" sz="1500" b="1"/>
              <a:t>Měření a hodnocení výkonnosti</a:t>
            </a:r>
            <a:endParaRPr lang="cs-CZ" sz="1500"/>
          </a:p>
          <a:p>
            <a:pPr marL="357188" indent="0">
              <a:buNone/>
            </a:pPr>
            <a:r>
              <a:rPr lang="cs-CZ" sz="1500"/>
              <a:t>Pomocí ukazatelů (např. uhlíková stopa, energetická náročnost) se pravidelně vyhodnocuje, zda organizace dosahuje stanovených cílů.</a:t>
            </a:r>
          </a:p>
          <a:p>
            <a:pPr marL="357188" indent="-357188">
              <a:buFont typeface="+mj-lt"/>
              <a:buAutoNum type="arabicPeriod" startAt="5"/>
            </a:pPr>
            <a:r>
              <a:rPr lang="cs-CZ" sz="1500" b="1"/>
              <a:t>Neustálé zlepšování</a:t>
            </a:r>
            <a:endParaRPr lang="cs-CZ" sz="1500"/>
          </a:p>
          <a:p>
            <a:pPr marL="357188" indent="0">
              <a:buNone/>
            </a:pPr>
            <a:r>
              <a:rPr lang="cs-CZ" sz="1500"/>
              <a:t>Na základě výsledků měření se implementují další změny a organizace pokračuje ve snižování svého environmentálního dopadu.</a:t>
            </a:r>
          </a:p>
          <a:p>
            <a:pPr marL="0" indent="0">
              <a:buNone/>
            </a:pPr>
            <a:endParaRPr lang="cs-CZ" sz="1500"/>
          </a:p>
          <a:p>
            <a:pPr marL="0" indent="0">
              <a:buNone/>
            </a:pPr>
            <a:endParaRPr lang="cs-CZ" sz="1500"/>
          </a:p>
          <a:p>
            <a:pPr algn="just"/>
            <a:endParaRPr lang="cs-CZ" sz="150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/>
              <a:t>Propojení environmentálních aspektů a environmentální výkonnosti</a:t>
            </a:r>
          </a:p>
        </p:txBody>
      </p:sp>
    </p:spTree>
    <p:extLst>
      <p:ext uri="{BB962C8B-B14F-4D97-AF65-F5344CB8AC3E}">
        <p14:creationId xmlns:p14="http://schemas.microsoft.com/office/powerpoint/2010/main" val="16838905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03189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/>
              <a:t>Integrace přírodního podnikatelského prostředí a environmentálních aspektů do strategie firem je nezbytná pro dosažení dlouhodobé udržitelnosti. </a:t>
            </a:r>
          </a:p>
          <a:p>
            <a:pPr algn="just"/>
            <a:r>
              <a:rPr lang="cs-CZ" sz="2000"/>
              <a:t>Společnosti, které proaktivně reagují na environmentální výzvy, mohou získat nejen ekonomické výhody, ale také přispět ke zlepšení životního prostředí a celkového blaha společnosti.</a:t>
            </a:r>
          </a:p>
          <a:p>
            <a:pPr algn="just"/>
            <a:r>
              <a:rPr lang="cs-CZ" sz="2000"/>
              <a:t>Environmentální aspekty jsou úzce spjaty s odpovědným přístupem k využívání přírodních zdrojů a snižováním negativních dopadů podnikání na životní prostředí.</a:t>
            </a:r>
          </a:p>
          <a:p>
            <a:pPr marL="0" indent="0" algn="just">
              <a:buNone/>
            </a:pPr>
            <a:endParaRPr lang="cs-CZ" sz="2000"/>
          </a:p>
          <a:p>
            <a:pPr algn="just"/>
            <a:endParaRPr lang="cs-CZ" sz="200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/>
              <a:t>Environmentální aspekty a udržitelnost podnikání  </a:t>
            </a:r>
          </a:p>
        </p:txBody>
      </p:sp>
    </p:spTree>
    <p:extLst>
      <p:ext uri="{BB962C8B-B14F-4D97-AF65-F5344CB8AC3E}">
        <p14:creationId xmlns:p14="http://schemas.microsoft.com/office/powerpoint/2010/main" val="1546553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600"/>
              <a:t>Proveditelnost a dosažitelnost strategie z hlediska zdrojů a technologie podniku.</a:t>
            </a:r>
          </a:p>
          <a:p>
            <a:pPr lvl="0">
              <a:buNone/>
            </a:pPr>
            <a:endParaRPr lang="cs-CZ" sz="1600"/>
          </a:p>
          <a:p>
            <a:pPr lvl="0"/>
            <a:r>
              <a:rPr lang="cs-CZ" sz="1600"/>
              <a:t>Přijatelnost a uskutečnitelnost strategie podnikem a okolím.</a:t>
            </a:r>
          </a:p>
          <a:p>
            <a:pPr lvl="0">
              <a:buNone/>
            </a:pPr>
            <a:endParaRPr lang="cs-CZ" sz="1600"/>
          </a:p>
          <a:p>
            <a:pPr lvl="0"/>
            <a:r>
              <a:rPr lang="cs-CZ" sz="1600"/>
              <a:t>Předpoklady úspěchu z hlediska požadovaného podílu na trhu a ziskovosti.</a:t>
            </a:r>
          </a:p>
          <a:p>
            <a:pPr lvl="0">
              <a:buNone/>
            </a:pPr>
            <a:endParaRPr lang="cs-CZ" sz="1600"/>
          </a:p>
          <a:p>
            <a:pPr lvl="0"/>
            <a:r>
              <a:rPr lang="cs-CZ" sz="1600"/>
              <a:t>Stupeň řešení daného problému.</a:t>
            </a:r>
          </a:p>
          <a:p>
            <a:pPr lvl="0">
              <a:buNone/>
            </a:pPr>
            <a:endParaRPr lang="cs-CZ" sz="1600"/>
          </a:p>
          <a:p>
            <a:pPr lvl="0"/>
            <a:r>
              <a:rPr lang="cs-CZ" sz="1600"/>
              <a:t>Explicitnost strategie (jednoznačná, jasná).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Požadavky na formulaci strategie</a:t>
            </a:r>
          </a:p>
        </p:txBody>
      </p:sp>
    </p:spTree>
    <p:extLst>
      <p:ext uri="{BB962C8B-B14F-4D97-AF65-F5344CB8AC3E}">
        <p14:creationId xmlns:p14="http://schemas.microsoft.com/office/powerpoint/2010/main" val="398842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03189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700" b="1"/>
              <a:t>Udržitelný rozvoj</a:t>
            </a:r>
            <a:r>
              <a:rPr lang="cs-CZ" sz="170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/>
              <a:t>Podniky by měly zajistit dlouhodobou udržitelnost svých činností.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/>
              <a:t>To zahrnuje efektivní využití zdrojů a minimalizaci odpadu.</a:t>
            </a:r>
          </a:p>
          <a:p>
            <a:r>
              <a:rPr lang="cs-CZ" sz="1700" b="1"/>
              <a:t>Environmentální legislativa</a:t>
            </a:r>
            <a:r>
              <a:rPr lang="cs-CZ" sz="170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/>
              <a:t>Dodržování zákonů a předpisů (např. limity emisí, ochrana vodních zdrojů).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/>
              <a:t>Zvyšování požadavků na ekologické audity a certifikace (ISO 14001).</a:t>
            </a:r>
          </a:p>
          <a:p>
            <a:r>
              <a:rPr lang="cs-CZ" sz="1700" b="1"/>
              <a:t>Environmentální řízení a inovace</a:t>
            </a:r>
            <a:r>
              <a:rPr lang="cs-CZ" sz="170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/>
              <a:t>Zavádění ekologických výrobních procesů.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/>
              <a:t>Investice do obnovitelných energií a cirkulární ekonomiky.</a:t>
            </a:r>
          </a:p>
          <a:p>
            <a:r>
              <a:rPr lang="cs-CZ" sz="1700" b="1"/>
              <a:t>Společenská odpovědnost firem (CSR)</a:t>
            </a:r>
            <a:r>
              <a:rPr lang="cs-CZ" sz="170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/>
              <a:t>Integrace environmentálních cílů do strategie firmy.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/>
              <a:t>Transparentnost a komunikace ekologických iniciativ vůči veřejnosti.</a:t>
            </a:r>
          </a:p>
          <a:p>
            <a:pPr marL="0" indent="0" algn="just">
              <a:buNone/>
            </a:pPr>
            <a:endParaRPr lang="cs-CZ" sz="1700"/>
          </a:p>
          <a:p>
            <a:pPr algn="just"/>
            <a:endParaRPr lang="cs-CZ" sz="170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/>
              <a:t>Environmentální aspekty pro udržitelnost podnikání  </a:t>
            </a:r>
          </a:p>
        </p:txBody>
      </p:sp>
    </p:spTree>
    <p:extLst>
      <p:ext uri="{BB962C8B-B14F-4D97-AF65-F5344CB8AC3E}">
        <p14:creationId xmlns:p14="http://schemas.microsoft.com/office/powerpoint/2010/main" val="3382807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03189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700" b="1"/>
              <a:t>Snížení nákladů</a:t>
            </a:r>
            <a:r>
              <a:rPr lang="cs-CZ" sz="170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/>
              <a:t>Úspory energie a zdrojů.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/>
              <a:t>Nižší náklady na likvidaci odpadu díky recyklaci.</a:t>
            </a:r>
          </a:p>
          <a:p>
            <a:r>
              <a:rPr lang="cs-CZ" sz="1700" b="1"/>
              <a:t>Konkurenční výhoda</a:t>
            </a:r>
            <a:r>
              <a:rPr lang="cs-CZ" sz="170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/>
              <a:t>Získání zákazníků, kteří preferují ekologické produkty.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/>
              <a:t>Vylepšení reputace firmy.</a:t>
            </a:r>
          </a:p>
          <a:p>
            <a:r>
              <a:rPr lang="cs-CZ" sz="1700" b="1"/>
              <a:t>Minimalizace rizik</a:t>
            </a:r>
            <a:r>
              <a:rPr lang="cs-CZ" sz="170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/>
              <a:t>Vyhnutí se sankcím za nedodržování předpisů.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/>
              <a:t>Předcházení škodám způsobeným změnou klimatu.</a:t>
            </a:r>
          </a:p>
          <a:p>
            <a:r>
              <a:rPr lang="cs-CZ" sz="1700" b="1"/>
              <a:t>Podpora inovací</a:t>
            </a:r>
            <a:r>
              <a:rPr lang="cs-CZ" sz="170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/>
              <a:t>Rozvoj ekologických produktů a služeb.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/>
              <a:t>Vstup na nové trhy spojené s obnovitelnými zdroji a zelenými technologiemi.</a:t>
            </a:r>
          </a:p>
          <a:p>
            <a:pPr marL="0" indent="0" algn="just">
              <a:buNone/>
            </a:pPr>
            <a:endParaRPr lang="cs-CZ" sz="1700"/>
          </a:p>
          <a:p>
            <a:pPr algn="just"/>
            <a:endParaRPr lang="cs-CZ" sz="170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/>
              <a:t>Výhody zohlednění environmentálních aspektů</a:t>
            </a:r>
          </a:p>
        </p:txBody>
      </p:sp>
    </p:spTree>
    <p:extLst>
      <p:ext uri="{BB962C8B-B14F-4D97-AF65-F5344CB8AC3E}">
        <p14:creationId xmlns:p14="http://schemas.microsoft.com/office/powerpoint/2010/main" val="508331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/>
              <a:t>Podnikové strategie jakéhokoliv typu mohou být různorodého zaměření podle zvolené alternativy. Na základě </a:t>
            </a:r>
            <a:r>
              <a:rPr lang="cs-CZ" sz="1600" b="1"/>
              <a:t>charakteru alternativy </a:t>
            </a:r>
            <a:r>
              <a:rPr lang="cs-CZ" sz="1600"/>
              <a:t>lze rozdělit strategie:</a:t>
            </a:r>
          </a:p>
          <a:p>
            <a:pPr lvl="0" algn="just"/>
            <a:r>
              <a:rPr lang="cs-CZ" sz="1600"/>
              <a:t>na optimistické</a:t>
            </a:r>
          </a:p>
          <a:p>
            <a:pPr lvl="0" algn="just"/>
            <a:r>
              <a:rPr lang="cs-CZ" sz="1600"/>
              <a:t>na pesimistické</a:t>
            </a:r>
          </a:p>
          <a:p>
            <a:pPr lvl="0" algn="just"/>
            <a:r>
              <a:rPr lang="cs-CZ" sz="1600"/>
              <a:t>na realistické.</a:t>
            </a:r>
          </a:p>
          <a:p>
            <a:pPr marL="0" lvl="0" indent="0" algn="just">
              <a:buNone/>
            </a:pPr>
            <a:endParaRPr lang="cs-CZ" sz="1600"/>
          </a:p>
          <a:p>
            <a:pPr marL="0" indent="0" algn="just">
              <a:buNone/>
            </a:pPr>
            <a:r>
              <a:rPr lang="cs-CZ" sz="1600" b="1"/>
              <a:t>Podle zaměření </a:t>
            </a:r>
            <a:r>
              <a:rPr lang="cs-CZ" sz="1600"/>
              <a:t>je možno dělit strategie na strategie:</a:t>
            </a:r>
          </a:p>
          <a:p>
            <a:pPr lvl="0" algn="just"/>
            <a:r>
              <a:rPr lang="cs-CZ" sz="1600"/>
              <a:t>ofenzivní (útočné);</a:t>
            </a:r>
          </a:p>
          <a:p>
            <a:pPr lvl="0" algn="just"/>
            <a:r>
              <a:rPr lang="cs-CZ" sz="1600"/>
              <a:t>defenzivní (obranné);</a:t>
            </a:r>
          </a:p>
          <a:p>
            <a:pPr lvl="0" algn="just"/>
            <a:r>
              <a:rPr lang="cs-CZ" sz="1600"/>
              <a:t>strategie soustředěné na udržení stávající pozice – stabilizační;</a:t>
            </a:r>
          </a:p>
          <a:p>
            <a:pPr lvl="0" algn="just"/>
            <a:r>
              <a:rPr lang="cs-CZ" sz="1600"/>
              <a:t>strategie kombinované.</a:t>
            </a:r>
          </a:p>
          <a:p>
            <a:pPr algn="just"/>
            <a:endParaRPr lang="cs-CZ" sz="1600"/>
          </a:p>
          <a:p>
            <a:pPr algn="just"/>
            <a:endParaRPr lang="cs-CZ" sz="1600"/>
          </a:p>
          <a:p>
            <a:pPr algn="just">
              <a:buNone/>
            </a:pPr>
            <a:endParaRPr lang="cs-CZ" sz="160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Typologie strategií I</a:t>
            </a:r>
          </a:p>
        </p:txBody>
      </p:sp>
    </p:spTree>
    <p:extLst>
      <p:ext uri="{BB962C8B-B14F-4D97-AF65-F5344CB8AC3E}">
        <p14:creationId xmlns:p14="http://schemas.microsoft.com/office/powerpoint/2010/main" val="53005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/>
              <a:t>Celopodniková strategie (</a:t>
            </a:r>
            <a:r>
              <a:rPr lang="cs-CZ" sz="1600" b="1" err="1"/>
              <a:t>corporate</a:t>
            </a:r>
            <a:r>
              <a:rPr lang="cs-CZ" sz="1600" b="1"/>
              <a:t> </a:t>
            </a:r>
            <a:r>
              <a:rPr lang="cs-CZ" sz="1600" b="1" err="1"/>
              <a:t>strategy</a:t>
            </a:r>
            <a:r>
              <a:rPr lang="cs-CZ" sz="1600" b="1"/>
              <a:t>) – </a:t>
            </a:r>
            <a:r>
              <a:rPr lang="cs-CZ" sz="1600"/>
              <a:t>představuje základní, hlavní a završující strategii podniku, která obsahuje nosnou myšlenku podnikání v podobě zaměření podniku a jeho rozhodujícího cíle.</a:t>
            </a:r>
          </a:p>
          <a:p>
            <a:pPr lvl="0" algn="just"/>
            <a:r>
              <a:rPr lang="cs-CZ" sz="1600" b="1"/>
              <a:t>Obchodní strategie (business </a:t>
            </a:r>
            <a:r>
              <a:rPr lang="cs-CZ" sz="1600" b="1" err="1"/>
              <a:t>strategy</a:t>
            </a:r>
            <a:r>
              <a:rPr lang="cs-CZ" sz="1600" b="1"/>
              <a:t>) –</a:t>
            </a:r>
            <a:r>
              <a:rPr lang="cs-CZ" sz="1600"/>
              <a:t> označovaná mnohdy jako „podnikatelská strategie“ nebo „oborová strategie“ představuje strategii zaměřenou na konkrétní oblast podnikání, na konkrétní cíl.</a:t>
            </a:r>
          </a:p>
          <a:p>
            <a:pPr lvl="0" algn="just"/>
            <a:r>
              <a:rPr lang="cs-CZ" sz="1600" b="1"/>
              <a:t>Funkční strategie (</a:t>
            </a:r>
            <a:r>
              <a:rPr lang="cs-CZ" sz="1600" b="1" err="1"/>
              <a:t>functional</a:t>
            </a:r>
            <a:r>
              <a:rPr lang="cs-CZ" sz="1600" b="1"/>
              <a:t> </a:t>
            </a:r>
            <a:r>
              <a:rPr lang="cs-CZ" sz="1600" b="1" err="1"/>
              <a:t>strategy</a:t>
            </a:r>
            <a:r>
              <a:rPr lang="cs-CZ" sz="1600" b="1"/>
              <a:t>) –</a:t>
            </a:r>
            <a:r>
              <a:rPr lang="cs-CZ" sz="1600"/>
              <a:t> je typ strategie zahrnující aktivity určité oblasti podniku a proto se zde objevuje velmi často označení „dílčí strategie“.</a:t>
            </a:r>
          </a:p>
          <a:p>
            <a:pPr algn="just"/>
            <a:r>
              <a:rPr lang="cs-CZ" sz="1600" b="1"/>
              <a:t>Speciální strategie -</a:t>
            </a:r>
            <a:r>
              <a:rPr lang="cs-CZ" sz="1600"/>
              <a:t> představují strategie určené pro některé nečekané nebo zvláštní situace jako jsou krize, prosazení značky, zavádění inovace apod.</a:t>
            </a:r>
          </a:p>
          <a:p>
            <a:pPr algn="just"/>
            <a:endParaRPr lang="cs-CZ" sz="1600"/>
          </a:p>
          <a:p>
            <a:pPr algn="just"/>
            <a:endParaRPr lang="cs-CZ" sz="1600"/>
          </a:p>
          <a:p>
            <a:pPr algn="just">
              <a:buNone/>
            </a:pPr>
            <a:endParaRPr lang="cs-CZ" sz="160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Typologie strategií II</a:t>
            </a:r>
          </a:p>
        </p:txBody>
      </p:sp>
    </p:spTree>
    <p:extLst>
      <p:ext uri="{BB962C8B-B14F-4D97-AF65-F5344CB8AC3E}">
        <p14:creationId xmlns:p14="http://schemas.microsoft.com/office/powerpoint/2010/main" val="61401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/>
              <a:t>Nabídka hodnoty pro zákazníka, která zaujme zájemce, odběratele i širokou veřejnost.</a:t>
            </a:r>
          </a:p>
          <a:p>
            <a:pPr lvl="0" algn="just"/>
            <a:r>
              <a:rPr lang="cs-CZ" sz="1600"/>
              <a:t>Nabídka zisku, která láká vlastníky, investory, podnikatele k zapojení do podnikových aktivit.</a:t>
            </a:r>
          </a:p>
          <a:p>
            <a:pPr lvl="0" algn="just"/>
            <a:r>
              <a:rPr lang="cs-CZ" sz="1600"/>
              <a:t>Nabídka hodnot pro zaměstnance, která vytváří potřebnou motivaci pracovníků.</a:t>
            </a:r>
          </a:p>
          <a:p>
            <a:pPr algn="just"/>
            <a:r>
              <a:rPr lang="cs-CZ" sz="1600"/>
              <a:t>Nabídka hodnot pro obchodní partnery, která se může stát základem zájmu jejich top managementu a základem pro budoucí spolupráci.</a:t>
            </a:r>
          </a:p>
          <a:p>
            <a:pPr marL="0" indent="0" algn="just">
              <a:buNone/>
            </a:pPr>
            <a:endParaRPr lang="cs-CZ" sz="1600"/>
          </a:p>
          <a:p>
            <a:pPr lvl="0" algn="just"/>
            <a:r>
              <a:rPr lang="cs-CZ" sz="1600"/>
              <a:t>Současně podniková strategie musí potlačit všechny zájmy, které nesledují výhradně podnikový prospěch. Zde se jedná o zájmy především jednotlivců, určitých zájmových skupin nebo dokonce o zájmy samostatných částí podniku (závody, divize)</a:t>
            </a:r>
          </a:p>
          <a:p>
            <a:pPr algn="just"/>
            <a:endParaRPr lang="cs-CZ" sz="1600"/>
          </a:p>
          <a:p>
            <a:pPr algn="just"/>
            <a:endParaRPr lang="cs-CZ" sz="1600"/>
          </a:p>
          <a:p>
            <a:pPr algn="just">
              <a:buNone/>
            </a:pPr>
            <a:endParaRPr lang="cs-CZ" sz="160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480720" cy="507703"/>
          </a:xfrm>
        </p:spPr>
        <p:txBody>
          <a:bodyPr/>
          <a:lstStyle/>
          <a:p>
            <a:r>
              <a:rPr lang="cs-CZ"/>
              <a:t>Požadavky na úspěšnou celopodnikovou strategii</a:t>
            </a:r>
          </a:p>
        </p:txBody>
      </p:sp>
    </p:spTree>
    <p:extLst>
      <p:ext uri="{BB962C8B-B14F-4D97-AF65-F5344CB8AC3E}">
        <p14:creationId xmlns:p14="http://schemas.microsoft.com/office/powerpoint/2010/main" val="268660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/>
              <a:t>Ofenzivní (intenzivní) strategie</a:t>
            </a:r>
            <a:r>
              <a:rPr lang="cs-CZ" sz="2000"/>
              <a:t>:</a:t>
            </a:r>
          </a:p>
          <a:p>
            <a:pPr lvl="1" algn="just"/>
            <a:r>
              <a:rPr lang="cs-CZ" sz="2000"/>
              <a:t>Integrační strategie</a:t>
            </a:r>
          </a:p>
          <a:p>
            <a:pPr lvl="1" algn="just"/>
            <a:r>
              <a:rPr lang="cs-CZ" sz="2000"/>
              <a:t>Diverzifikační strategie</a:t>
            </a:r>
          </a:p>
          <a:p>
            <a:pPr lvl="1" algn="just"/>
            <a:endParaRPr lang="cs-CZ" sz="2000"/>
          </a:p>
          <a:p>
            <a:pPr algn="just"/>
            <a:r>
              <a:rPr lang="cs-CZ" sz="2000" b="1"/>
              <a:t>Defenzivní strategie</a:t>
            </a:r>
          </a:p>
          <a:p>
            <a:pPr marL="0" indent="0" algn="just">
              <a:buNone/>
            </a:pPr>
            <a:endParaRPr lang="cs-CZ" sz="2000" b="1"/>
          </a:p>
          <a:p>
            <a:pPr algn="just"/>
            <a:r>
              <a:rPr lang="cs-CZ" sz="2000" b="1"/>
              <a:t>Stabilizační strategie </a:t>
            </a:r>
          </a:p>
          <a:p>
            <a:pPr algn="just">
              <a:buNone/>
            </a:pPr>
            <a:endParaRPr lang="cs-CZ" sz="200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/>
              <a:t>Směry korporátní strategie</a:t>
            </a:r>
          </a:p>
        </p:txBody>
      </p:sp>
    </p:spTree>
    <p:extLst>
      <p:ext uri="{BB962C8B-B14F-4D97-AF65-F5344CB8AC3E}">
        <p14:creationId xmlns:p14="http://schemas.microsoft.com/office/powerpoint/2010/main" val="405363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/>
              <a:t>Business strategie </a:t>
            </a:r>
            <a:r>
              <a:rPr lang="cs-CZ" sz="1600"/>
              <a:t>vychází a navazuje na zpracovanou a presentovanou celopodnikovou strategii a vtiskují určenému podnikání na konkrétním trhu jeho specifický charakter, který má zajistit převahu nad konkurenty, kteří na tomto trhu působí.</a:t>
            </a:r>
          </a:p>
          <a:p>
            <a:pPr algn="just"/>
            <a:r>
              <a:rPr lang="cs-CZ" sz="1600"/>
              <a:t>Business strategie bývají do českého jazyka překládány obvykle jako podnikatelské strategie a méně často pak jako obchodní strategie.</a:t>
            </a:r>
          </a:p>
          <a:p>
            <a:pPr algn="just"/>
            <a:r>
              <a:rPr lang="cs-CZ" sz="1600"/>
              <a:t>Cílem business strategie je zajistit:</a:t>
            </a:r>
          </a:p>
          <a:p>
            <a:pPr lvl="1" algn="just"/>
            <a:r>
              <a:rPr lang="cs-CZ" sz="1600"/>
              <a:t>Takovou úroveň podnikatelské výkonnosti, aby bylo zajištěno dosažení plánovaných cílů a tím i příznivých hospodářských výsledků.</a:t>
            </a:r>
          </a:p>
          <a:p>
            <a:pPr lvl="1" algn="just"/>
            <a:r>
              <a:rPr lang="cs-CZ" sz="1600"/>
              <a:t>Potřebný stupeň konkurenceschopnosti v oboru a na trzích, kde podnik působí.</a:t>
            </a:r>
          </a:p>
          <a:p>
            <a:pPr lvl="1" algn="just"/>
            <a:r>
              <a:rPr lang="cs-CZ" sz="1600"/>
              <a:t>Nezbytnou efektivnost a produktivitu výkonu potřebných podnikatelských výkonů.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/>
              <a:t>Podstata business strategie</a:t>
            </a:r>
          </a:p>
        </p:txBody>
      </p:sp>
    </p:spTree>
    <p:extLst>
      <p:ext uri="{BB962C8B-B14F-4D97-AF65-F5344CB8AC3E}">
        <p14:creationId xmlns:p14="http://schemas.microsoft.com/office/powerpoint/2010/main" val="152589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9A9D91184F124BBC056FE70CE4DFA9" ma:contentTypeVersion="8" ma:contentTypeDescription="Vytvoří nový dokument" ma:contentTypeScope="" ma:versionID="6cd6180065da8935f5ffffdb05084a6d">
  <xsd:schema xmlns:xsd="http://www.w3.org/2001/XMLSchema" xmlns:xs="http://www.w3.org/2001/XMLSchema" xmlns:p="http://schemas.microsoft.com/office/2006/metadata/properties" xmlns:ns2="9ca12918-d314-4413-b5b7-584a54177208" targetNamespace="http://schemas.microsoft.com/office/2006/metadata/properties" ma:root="true" ma:fieldsID="7f3d64f9162e9ee842a9a8e6ae9c2335" ns2:_="">
    <xsd:import namespace="9ca12918-d314-4413-b5b7-584a541772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12918-d314-4413-b5b7-584a54177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3779A5-4EE1-42BA-BC4C-B2086746A6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AC0436-976F-41DA-9149-7F40966998C3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9ca12918-d314-4413-b5b7-584a54177208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A644472-0E68-4222-A0CB-17CE5847B466}">
  <ds:schemaRefs>
    <ds:schemaRef ds:uri="9ca12918-d314-4413-b5b7-584a5417720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3538</Words>
  <Application>Microsoft Office PowerPoint</Application>
  <PresentationFormat>Předvádění na obrazovce (16:9)</PresentationFormat>
  <Paragraphs>400</Paragraphs>
  <Slides>41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7" baseType="lpstr">
      <vt:lpstr>Arial</vt:lpstr>
      <vt:lpstr>Calibri</vt:lpstr>
      <vt:lpstr>Courier New</vt:lpstr>
      <vt:lpstr>Enriqueta</vt:lpstr>
      <vt:lpstr>Times New Roman</vt:lpstr>
      <vt:lpstr>SLU</vt:lpstr>
      <vt:lpstr>Prezentace aplikace PowerPoint</vt:lpstr>
      <vt:lpstr>UDRŽITELNÁ STRATEGICKÁ KONCEPCE A ENVIRONMENTÁLNÍ ASPEKTY</vt:lpstr>
      <vt:lpstr>Aktivity spojené se strategií</vt:lpstr>
      <vt:lpstr>Požadavky na formulaci strategie</vt:lpstr>
      <vt:lpstr>Typologie strategií I</vt:lpstr>
      <vt:lpstr>Typologie strategií II</vt:lpstr>
      <vt:lpstr>Požadavky na úspěšnou celopodnikovou strategii</vt:lpstr>
      <vt:lpstr>Směry korporátní strategie</vt:lpstr>
      <vt:lpstr>Podstata business strategie</vt:lpstr>
      <vt:lpstr>Specifika business strategie</vt:lpstr>
      <vt:lpstr>Základní strategická rozhodnutí spojená s business strategií</vt:lpstr>
      <vt:lpstr>Funkční strategie podniku </vt:lpstr>
      <vt:lpstr>Strategie funkčních oblastí podniku</vt:lpstr>
      <vt:lpstr>Speciální strategie</vt:lpstr>
      <vt:lpstr>Udržitelnost </vt:lpstr>
      <vt:lpstr>Kroky vedoucí k dlouhodobé udržitelnosti</vt:lpstr>
      <vt:lpstr>Přínosy, výzvy a překážky dlouhodobé udržitelnosti</vt:lpstr>
      <vt:lpstr>Udržitelná strategická koncepce </vt:lpstr>
      <vt:lpstr>Význam udržitelné strategické koncepce </vt:lpstr>
      <vt:lpstr>Principy udržitelné strategické koncepce </vt:lpstr>
      <vt:lpstr>Komponenty udržitelné strategické koncepce </vt:lpstr>
      <vt:lpstr>Ekonomická udržitelnost </vt:lpstr>
      <vt:lpstr>Sociální udržitelnost </vt:lpstr>
      <vt:lpstr>Environmentální udržitelnost </vt:lpstr>
      <vt:lpstr>Environmentální udržitelnost a environmentální aspekty </vt:lpstr>
      <vt:lpstr>Environmentální aspekty </vt:lpstr>
      <vt:lpstr>Environmentální aspekty a management podniku </vt:lpstr>
      <vt:lpstr>Členění environmentálních aspektů </vt:lpstr>
      <vt:lpstr>Přímé environmentální aspekty</vt:lpstr>
      <vt:lpstr>Nepřímé environmentální aspekty</vt:lpstr>
      <vt:lpstr>Pozitivní environmentální aspekty</vt:lpstr>
      <vt:lpstr>Negativní environmentální aspekty</vt:lpstr>
      <vt:lpstr>Dopady negativních environmentálních aspektů</vt:lpstr>
      <vt:lpstr>Hodnocení environmentálních aspektů</vt:lpstr>
      <vt:lpstr>Právní rámec a standardy pro environmentální aspekty</vt:lpstr>
      <vt:lpstr>Právní rámec a standardy pro environmentální aspekty</vt:lpstr>
      <vt:lpstr>Environmentální aspekty a environmentální výkonnost</vt:lpstr>
      <vt:lpstr>Propojení environmentálních aspektů a environmentální výkonnosti</vt:lpstr>
      <vt:lpstr>Environmentální aspekty a udržitelnost podnikání  </vt:lpstr>
      <vt:lpstr>Environmentální aspekty pro udržitelnost podnikání  </vt:lpstr>
      <vt:lpstr>Výhody zohlednění environmentálních aspektů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3</cp:revision>
  <dcterms:created xsi:type="dcterms:W3CDTF">2016-07-06T15:42:34Z</dcterms:created>
  <dcterms:modified xsi:type="dcterms:W3CDTF">2025-02-10T19:48:10Z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0x0101007C9A9D91184F124BBC056FE70CE4DFA9</vt:lpwstr>
  </property>
</Properties>
</file>