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sldIdLst>
    <p:sldId id="256" r:id="rId2"/>
    <p:sldId id="274" r:id="rId3"/>
    <p:sldId id="259" r:id="rId4"/>
    <p:sldId id="280" r:id="rId5"/>
    <p:sldId id="328" r:id="rId6"/>
    <p:sldId id="329" r:id="rId7"/>
    <p:sldId id="273" r:id="rId8"/>
    <p:sldId id="265" r:id="rId9"/>
    <p:sldId id="272" r:id="rId10"/>
    <p:sldId id="266" r:id="rId11"/>
    <p:sldId id="289" r:id="rId12"/>
    <p:sldId id="330" r:id="rId13"/>
    <p:sldId id="267" r:id="rId14"/>
    <p:sldId id="331" r:id="rId15"/>
    <p:sldId id="332" r:id="rId16"/>
    <p:sldId id="268" r:id="rId17"/>
    <p:sldId id="298" r:id="rId18"/>
    <p:sldId id="275" r:id="rId19"/>
    <p:sldId id="269" r:id="rId20"/>
    <p:sldId id="281" r:id="rId21"/>
    <p:sldId id="277" r:id="rId22"/>
    <p:sldId id="292" r:id="rId23"/>
    <p:sldId id="293" r:id="rId24"/>
    <p:sldId id="294" r:id="rId25"/>
    <p:sldId id="276" r:id="rId26"/>
    <p:sldId id="270" r:id="rId27"/>
    <p:sldId id="271" r:id="rId28"/>
    <p:sldId id="282" r:id="rId29"/>
    <p:sldId id="283" r:id="rId30"/>
    <p:sldId id="263" r:id="rId31"/>
    <p:sldId id="284" r:id="rId32"/>
    <p:sldId id="288" r:id="rId33"/>
    <p:sldId id="287" r:id="rId34"/>
    <p:sldId id="290" r:id="rId35"/>
    <p:sldId id="291"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295" r:id="rId66"/>
    <p:sldId id="296" r:id="rId67"/>
    <p:sldId id="297" r:id="rId68"/>
    <p:sldId id="334" r:id="rId69"/>
    <p:sldId id="335" r:id="rId70"/>
    <p:sldId id="336" r:id="rId71"/>
    <p:sldId id="337" r:id="rId72"/>
    <p:sldId id="338" r:id="rId73"/>
    <p:sldId id="339" r:id="rId74"/>
    <p:sldId id="340" r:id="rId75"/>
    <p:sldId id="341" r:id="rId76"/>
    <p:sldId id="342" r:id="rId77"/>
    <p:sldId id="343" r:id="rId78"/>
    <p:sldId id="344" r:id="rId79"/>
    <p:sldId id="347" r:id="rId80"/>
    <p:sldId id="348" r:id="rId81"/>
    <p:sldId id="349" r:id="rId82"/>
    <p:sldId id="350" r:id="rId83"/>
    <p:sldId id="278" r:id="rId84"/>
    <p:sldId id="351" r:id="rId85"/>
    <p:sldId id="352" r:id="rId86"/>
    <p:sldId id="353" r:id="rId87"/>
    <p:sldId id="285" r:id="rId88"/>
    <p:sldId id="286" r:id="rId89"/>
    <p:sldId id="354" r:id="rId90"/>
    <p:sldId id="355" r:id="rId91"/>
    <p:sldId id="356" r:id="rId92"/>
    <p:sldId id="357" r:id="rId93"/>
    <p:sldId id="358" r:id="rId94"/>
    <p:sldId id="359" r:id="rId95"/>
    <p:sldId id="360" r:id="rId96"/>
    <p:sldId id="362" r:id="rId97"/>
    <p:sldId id="363" r:id="rId98"/>
    <p:sldId id="364" r:id="rId99"/>
    <p:sldId id="365" r:id="rId100"/>
    <p:sldId id="368" r:id="rId101"/>
    <p:sldId id="369" r:id="rId102"/>
    <p:sldId id="370" r:id="rId103"/>
    <p:sldId id="371" r:id="rId104"/>
    <p:sldId id="373" r:id="rId105"/>
    <p:sldId id="374" r:id="rId106"/>
    <p:sldId id="375" r:id="rId107"/>
    <p:sldId id="376" r:id="rId108"/>
    <p:sldId id="377" r:id="rId109"/>
    <p:sldId id="378" r:id="rId110"/>
    <p:sldId id="345" r:id="rId111"/>
    <p:sldId id="346" r:id="rId112"/>
    <p:sldId id="379" r:id="rId113"/>
    <p:sldId id="380" r:id="rId114"/>
    <p:sldId id="381" r:id="rId115"/>
    <p:sldId id="382" r:id="rId116"/>
    <p:sldId id="383" r:id="rId117"/>
    <p:sldId id="384" r:id="rId118"/>
    <p:sldId id="385" r:id="rId119"/>
    <p:sldId id="386" r:id="rId120"/>
    <p:sldId id="387" r:id="rId121"/>
    <p:sldId id="388" r:id="rId122"/>
    <p:sldId id="389" r:id="rId123"/>
    <p:sldId id="390" r:id="rId124"/>
    <p:sldId id="391" r:id="rId125"/>
    <p:sldId id="392" r:id="rId126"/>
    <p:sldId id="393" r:id="rId127"/>
    <p:sldId id="394" r:id="rId128"/>
    <p:sldId id="395" r:id="rId129"/>
    <p:sldId id="397" r:id="rId130"/>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109" d="100"/>
          <a:sy n="109" d="100"/>
        </p:scale>
        <p:origin x="662"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07.11.2024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pPr algn="l"/>
            <a:r>
              <a:rPr lang="cs-CZ" sz="2800" b="1" dirty="0">
                <a:solidFill>
                  <a:schemeClr val="bg1"/>
                </a:solidFill>
                <a:latin typeface="Times New Roman" panose="02020603050405020304" pitchFamily="18" charset="0"/>
                <a:cs typeface="Times New Roman" panose="02020603050405020304" pitchFamily="18" charset="0"/>
              </a:rPr>
              <a:t>Strategická analýza interního prostředí</a:t>
            </a:r>
            <a:br>
              <a:rPr lang="cs-CZ" sz="2800" b="1" dirty="0">
                <a:solidFill>
                  <a:schemeClr val="bg1"/>
                </a:solidFill>
                <a:latin typeface="Times New Roman" panose="02020603050405020304" pitchFamily="18" charset="0"/>
                <a:cs typeface="Times New Roman" panose="02020603050405020304" pitchFamily="18" charset="0"/>
              </a:rPr>
            </a:br>
            <a:r>
              <a:rPr lang="cs-CZ" sz="2800" b="1" dirty="0">
                <a:solidFill>
                  <a:schemeClr val="bg1"/>
                </a:solidFill>
                <a:latin typeface="Times New Roman" panose="02020603050405020304" pitchFamily="18" charset="0"/>
                <a:cs typeface="Times New Roman" panose="02020603050405020304" pitchFamily="18" charset="0"/>
              </a:rPr>
              <a:t>Syntetické metody</a:t>
            </a:r>
            <a:br>
              <a:rPr lang="cs-CZ" sz="2800" b="1" dirty="0">
                <a:solidFill>
                  <a:schemeClr val="bg1"/>
                </a:solidFill>
                <a:latin typeface="Times New Roman" panose="02020603050405020304" pitchFamily="18" charset="0"/>
                <a:cs typeface="Times New Roman" panose="02020603050405020304" pitchFamily="18" charset="0"/>
              </a:rPr>
            </a:br>
            <a:r>
              <a:rPr lang="cs-CZ" sz="2800" b="1" dirty="0">
                <a:solidFill>
                  <a:schemeClr val="bg1"/>
                </a:solidFill>
                <a:latin typeface="Times New Roman" panose="02020603050405020304" pitchFamily="18" charset="0"/>
                <a:cs typeface="Times New Roman" panose="02020603050405020304" pitchFamily="18" charset="0"/>
              </a:rPr>
              <a:t>Strategické cíle</a:t>
            </a:r>
            <a:br>
              <a:rPr lang="cs-CZ" sz="2800" b="1" dirty="0">
                <a:solidFill>
                  <a:schemeClr val="bg1"/>
                </a:solidFill>
                <a:latin typeface="Times New Roman" panose="02020603050405020304" pitchFamily="18" charset="0"/>
                <a:cs typeface="Times New Roman" panose="02020603050405020304" pitchFamily="18" charset="0"/>
              </a:rPr>
            </a:br>
            <a:r>
              <a:rPr lang="cs-CZ" sz="2800" b="1" dirty="0">
                <a:solidFill>
                  <a:schemeClr val="bg1"/>
                </a:solidFill>
                <a:latin typeface="Times New Roman" panose="02020603050405020304" pitchFamily="18" charset="0"/>
                <a:cs typeface="Times New Roman" panose="02020603050405020304" pitchFamily="18" charset="0"/>
              </a:rPr>
              <a:t>Podnikové strategie</a:t>
            </a:r>
          </a:p>
        </p:txBody>
      </p:sp>
      <p:sp>
        <p:nvSpPr>
          <p:cNvPr id="3" name="Podnadpis 2"/>
          <p:cNvSpPr>
            <a:spLocks noGrp="1"/>
          </p:cNvSpPr>
          <p:nvPr>
            <p:ph type="subTitle" idx="4294967295"/>
          </p:nvPr>
        </p:nvSpPr>
        <p:spPr>
          <a:xfrm>
            <a:off x="1835696" y="3858346"/>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2. tutoriál</a:t>
            </a: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Metoda 7S dává jednotlivé faktory interního prostředí do souvislostí a jednotlivé faktory spojovat s ostatními do jednoho celku, kde každý faktor má určitý vliv na některé další:</a:t>
            </a:r>
          </a:p>
          <a:p>
            <a:pPr lvl="1" algn="just"/>
            <a:r>
              <a:rPr lang="cs-CZ" sz="1400" dirty="0"/>
              <a:t>analýza dosavadní</a:t>
            </a:r>
            <a:r>
              <a:rPr lang="cs-CZ" sz="1400" b="1" dirty="0"/>
              <a:t> strategie podniku (</a:t>
            </a:r>
            <a:r>
              <a:rPr lang="cs-CZ" sz="1400" dirty="0" err="1"/>
              <a:t>Strategy</a:t>
            </a:r>
            <a:r>
              <a:rPr lang="cs-CZ" sz="1400" dirty="0"/>
              <a:t>);</a:t>
            </a:r>
          </a:p>
          <a:p>
            <a:pPr lvl="1" algn="just"/>
            <a:r>
              <a:rPr lang="cs-CZ" sz="1400" dirty="0"/>
              <a:t>analýza </a:t>
            </a:r>
            <a:r>
              <a:rPr lang="cs-CZ" sz="1400" b="1" dirty="0"/>
              <a:t>struktury podniku (</a:t>
            </a:r>
            <a:r>
              <a:rPr lang="cs-CZ" sz="1400" dirty="0" err="1"/>
              <a:t>Structure</a:t>
            </a:r>
            <a:r>
              <a:rPr lang="cs-CZ" sz="1400" dirty="0"/>
              <a:t>);</a:t>
            </a:r>
          </a:p>
          <a:p>
            <a:pPr lvl="1" algn="just"/>
            <a:r>
              <a:rPr lang="cs-CZ" sz="1400" dirty="0"/>
              <a:t>analýza </a:t>
            </a:r>
            <a:r>
              <a:rPr lang="cs-CZ" sz="1400" b="1" dirty="0"/>
              <a:t>systému řízení </a:t>
            </a:r>
            <a:r>
              <a:rPr lang="cs-CZ" sz="1400" dirty="0"/>
              <a:t>(Systems);</a:t>
            </a:r>
          </a:p>
          <a:p>
            <a:pPr lvl="1" algn="just"/>
            <a:r>
              <a:rPr lang="cs-CZ" sz="1400" dirty="0"/>
              <a:t>analýza </a:t>
            </a:r>
            <a:r>
              <a:rPr lang="cs-CZ" sz="1400" b="1" dirty="0"/>
              <a:t>stylu vedení, styl manažerské práce </a:t>
            </a:r>
            <a:r>
              <a:rPr lang="cs-CZ" sz="1400" dirty="0"/>
              <a:t>(Style);</a:t>
            </a:r>
          </a:p>
          <a:p>
            <a:pPr lvl="1" algn="just"/>
            <a:r>
              <a:rPr lang="cs-CZ" sz="1400" dirty="0"/>
              <a:t>analýza </a:t>
            </a:r>
            <a:r>
              <a:rPr lang="cs-CZ" sz="1400" b="1" dirty="0"/>
              <a:t>sdílených hodnot (</a:t>
            </a:r>
            <a:r>
              <a:rPr lang="cs-CZ" sz="1400" dirty="0" err="1"/>
              <a:t>Shared</a:t>
            </a:r>
            <a:r>
              <a:rPr lang="cs-CZ" sz="1400" dirty="0"/>
              <a:t> </a:t>
            </a:r>
            <a:r>
              <a:rPr lang="cs-CZ" sz="1400" dirty="0" err="1"/>
              <a:t>Values</a:t>
            </a:r>
            <a:r>
              <a:rPr lang="cs-CZ" sz="1400" dirty="0"/>
              <a:t>);</a:t>
            </a:r>
          </a:p>
          <a:p>
            <a:pPr lvl="1" algn="just"/>
            <a:r>
              <a:rPr lang="cs-CZ" sz="1400" dirty="0"/>
              <a:t>analýza </a:t>
            </a:r>
            <a:r>
              <a:rPr lang="cs-CZ" sz="1400" b="1" dirty="0"/>
              <a:t>dovedností</a:t>
            </a:r>
            <a:r>
              <a:rPr lang="cs-CZ" sz="1400" dirty="0"/>
              <a:t> (</a:t>
            </a:r>
            <a:r>
              <a:rPr lang="cs-CZ" sz="1400" dirty="0" err="1"/>
              <a:t>Skills</a:t>
            </a:r>
            <a:r>
              <a:rPr lang="cs-CZ" sz="1400" dirty="0"/>
              <a:t>);</a:t>
            </a:r>
          </a:p>
          <a:p>
            <a:pPr lvl="1" algn="just"/>
            <a:r>
              <a:rPr lang="cs-CZ" sz="1400" dirty="0"/>
              <a:t>analýza </a:t>
            </a:r>
            <a:r>
              <a:rPr lang="cs-CZ" sz="1400" b="1" dirty="0"/>
              <a:t>zaměstnanců</a:t>
            </a:r>
            <a:r>
              <a:rPr lang="cs-CZ" sz="1400" dirty="0"/>
              <a:t> (</a:t>
            </a:r>
            <a:r>
              <a:rPr lang="cs-CZ" sz="1400" dirty="0" err="1"/>
              <a:t>Staff</a:t>
            </a:r>
            <a:r>
              <a:rPr lang="cs-CZ" sz="1400" dirty="0"/>
              <a:t>).</a:t>
            </a:r>
          </a:p>
          <a:p>
            <a:pPr algn="just"/>
            <a:r>
              <a:rPr lang="cs-CZ" sz="1600" dirty="0"/>
              <a:t>Faktory můžeme rozdělit na měkké a tvrdé. Mezi </a:t>
            </a:r>
            <a:r>
              <a:rPr lang="cs-CZ" sz="1600" b="1" dirty="0"/>
              <a:t>tvrdé S faktory </a:t>
            </a:r>
            <a:r>
              <a:rPr lang="cs-CZ" sz="1600" dirty="0"/>
              <a:t>patří struktura, strategie podniku a systémy řízení. Mezi </a:t>
            </a:r>
            <a:r>
              <a:rPr lang="cs-CZ" sz="1600" b="1" dirty="0"/>
              <a:t>měkké S faktory </a:t>
            </a:r>
            <a:r>
              <a:rPr lang="cs-CZ" sz="1600" dirty="0"/>
              <a:t>patří zaměstnanci, styl manažerské práce, schopnosti a sdílené hodnoty.</a:t>
            </a:r>
          </a:p>
          <a:p>
            <a:pPr algn="just"/>
            <a:r>
              <a:rPr lang="cs-CZ" sz="1600" dirty="0"/>
              <a:t>Je potřeba najít jednotlivé vazby a určit, o jaké faktory a vlivy se jedná, následně je pak podle potřeby pozměnit. </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Metoda 7S</a:t>
            </a:r>
          </a:p>
        </p:txBody>
      </p:sp>
    </p:spTree>
    <p:extLst>
      <p:ext uri="{BB962C8B-B14F-4D97-AF65-F5344CB8AC3E}">
        <p14:creationId xmlns:p14="http://schemas.microsoft.com/office/powerpoint/2010/main" val="281722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9830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Strategie modrého oceánu</a:t>
            </a:r>
          </a:p>
        </p:txBody>
      </p:sp>
      <p:sp>
        <p:nvSpPr>
          <p:cNvPr id="5" name="Rovnoramenný trojúhelník 4"/>
          <p:cNvSpPr/>
          <p:nvPr/>
        </p:nvSpPr>
        <p:spPr>
          <a:xfrm rot="10800000">
            <a:off x="2195736" y="1012975"/>
            <a:ext cx="4752528" cy="2166896"/>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597693" lon="21295394" rev="10747174"/>
              </a:camera>
              <a:lightRig rig="threePt" dir="t"/>
            </a:scene3d>
          </a:bodyPr>
          <a:lstStyle/>
          <a:p>
            <a:pPr algn="ctr"/>
            <a:r>
              <a:rPr lang="cs-CZ" dirty="0">
                <a:solidFill>
                  <a:srgbClr val="000000"/>
                </a:solidFill>
              </a:rPr>
              <a:t>náklady</a:t>
            </a:r>
          </a:p>
        </p:txBody>
      </p:sp>
      <p:sp>
        <p:nvSpPr>
          <p:cNvPr id="6" name="Rovnoramenný trojúhelník 5"/>
          <p:cNvSpPr/>
          <p:nvPr/>
        </p:nvSpPr>
        <p:spPr>
          <a:xfrm>
            <a:off x="2249742" y="1856470"/>
            <a:ext cx="4644516" cy="2691098"/>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000000"/>
                </a:solidFill>
              </a:rPr>
              <a:t>celkový vnímaný užitek zákazníkem</a:t>
            </a:r>
          </a:p>
        </p:txBody>
      </p:sp>
      <p:sp>
        <p:nvSpPr>
          <p:cNvPr id="8" name="Kosočtverec 7"/>
          <p:cNvSpPr/>
          <p:nvPr/>
        </p:nvSpPr>
        <p:spPr>
          <a:xfrm>
            <a:off x="3563888" y="1877440"/>
            <a:ext cx="2061227" cy="1431649"/>
          </a:xfrm>
          <a:prstGeom prst="diamon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hodnotná inovace</a:t>
            </a:r>
          </a:p>
        </p:txBody>
      </p:sp>
      <p:sp>
        <p:nvSpPr>
          <p:cNvPr id="9" name="Šipka nahoru 8"/>
          <p:cNvSpPr/>
          <p:nvPr/>
        </p:nvSpPr>
        <p:spPr>
          <a:xfrm>
            <a:off x="3275856" y="3427808"/>
            <a:ext cx="196307" cy="918102"/>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sz="1350"/>
          </a:p>
        </p:txBody>
      </p:sp>
      <p:sp>
        <p:nvSpPr>
          <p:cNvPr id="11" name="Šipka dolů 10"/>
          <p:cNvSpPr/>
          <p:nvPr/>
        </p:nvSpPr>
        <p:spPr>
          <a:xfrm>
            <a:off x="5409092" y="1202719"/>
            <a:ext cx="216023" cy="81009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sz="1350"/>
          </a:p>
        </p:txBody>
      </p:sp>
    </p:spTree>
    <p:extLst>
      <p:ext uri="{BB962C8B-B14F-4D97-AF65-F5344CB8AC3E}">
        <p14:creationId xmlns:p14="http://schemas.microsoft.com/office/powerpoint/2010/main" val="6737383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9830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Strategie tržních vůdců, </a:t>
            </a:r>
            <a:r>
              <a:rPr lang="cs-CZ" sz="1600" dirty="0"/>
              <a:t>kdy podnik má dominantní postavení na trhu, které je ostatními účastníky trhu respektováno.</a:t>
            </a:r>
            <a:r>
              <a:rPr lang="cs-CZ" sz="1600" b="1" dirty="0"/>
              <a:t> </a:t>
            </a:r>
            <a:r>
              <a:rPr lang="cs-CZ" sz="1600" dirty="0"/>
              <a:t>Podnik a jeho aktivity představují určitý „orientační bod“ nejen pro konkurenty, ale i pro ostatní účastníky trhu.</a:t>
            </a:r>
          </a:p>
          <a:p>
            <a:pPr lvl="0" algn="just"/>
            <a:r>
              <a:rPr lang="cs-CZ" sz="1600" b="1" dirty="0"/>
              <a:t>Strategie tržních vyzyvatelů (pronásledovatelů), </a:t>
            </a:r>
            <a:r>
              <a:rPr lang="cs-CZ" sz="1600" dirty="0"/>
              <a:t>kterou využívají ty podniky, které zaujímají druhá místa za tržním vůdcem a snaží se získat vedoucí postavení na trhu a tak se stát novým vůdcem trhu.</a:t>
            </a:r>
          </a:p>
          <a:p>
            <a:pPr lvl="0" algn="just"/>
            <a:r>
              <a:rPr lang="cs-CZ" sz="1600" b="1" dirty="0"/>
              <a:t>Strategie tržních následovatelů, </a:t>
            </a:r>
            <a:r>
              <a:rPr lang="cs-CZ" sz="1600" dirty="0"/>
              <a:t>což jsou strategie podniků, které napodobují produkty a postupy úspěšnějších konkurentů. Tím výrazně snižují své vlastní náklady, které by jinak musely věnovat na výzkum, vývoj, propagaci nových produktů. V podstatě se jedná o „dobrovolné následování“ lepšího</a:t>
            </a:r>
            <a:r>
              <a:rPr lang="cs-CZ" sz="1600" b="1" dirty="0"/>
              <a:t>.</a:t>
            </a:r>
            <a:endParaRPr lang="cs-CZ" sz="1600" dirty="0"/>
          </a:p>
          <a:p>
            <a:pPr algn="just"/>
            <a:r>
              <a:rPr lang="cs-CZ" sz="1600" b="1" dirty="0"/>
              <a:t>Strategie tržního troškaře</a:t>
            </a:r>
            <a:r>
              <a:rPr lang="cs-CZ" sz="1600" dirty="0"/>
              <a:t> představuje specializaci na obsazení různých mezer a zákoutí na trhu, které označujeme jako „výklenky“. Tyto podniky, často velmi specializované, sice mají malý podíl na trhu, ale ziskově mohou být velmi úspěšné, neboť pracují často s vysokou marží a znají dobře i potřeby svých zákazníků.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Business strategie podle P. </a:t>
            </a:r>
            <a:r>
              <a:rPr lang="cs-CZ" dirty="0" err="1"/>
              <a:t>Kotlera</a:t>
            </a:r>
            <a:endParaRPr lang="cs-CZ" dirty="0"/>
          </a:p>
        </p:txBody>
      </p:sp>
    </p:spTree>
    <p:extLst>
      <p:ext uri="{BB962C8B-B14F-4D97-AF65-F5344CB8AC3E}">
        <p14:creationId xmlns:p14="http://schemas.microsoft.com/office/powerpoint/2010/main" val="46254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9830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Strategie být</a:t>
            </a:r>
            <a:r>
              <a:rPr lang="cs-CZ" sz="1600" b="1" dirty="0"/>
              <a:t> „nejlevnější a nejmaximálnější“, </a:t>
            </a:r>
            <a:r>
              <a:rPr lang="cs-CZ" sz="1600" dirty="0"/>
              <a:t>která zabírá celý trh zákazníků a má nejen levné produkty, ale i v mnoha nabízených druzích.</a:t>
            </a:r>
          </a:p>
          <a:p>
            <a:pPr lvl="0" algn="just"/>
            <a:r>
              <a:rPr lang="cs-CZ" sz="1600" dirty="0"/>
              <a:t>Strategie „</a:t>
            </a:r>
            <a:r>
              <a:rPr lang="cs-CZ" sz="1600" b="1" dirty="0"/>
              <a:t>udeřit na konkurenci tam, kde není“, </a:t>
            </a:r>
            <a:r>
              <a:rPr lang="cs-CZ" sz="1600" dirty="0"/>
              <a:t>což představuje vyhledávání takových oblastí, které konkurence neobjevila. V podstatě se jedná opustit oblast označovanou v současnosti jako „krvavý oceán“ (oblast velké konkurence) a soustředit svou pozornost na tzv. „modrý oceán“ podnikání (oblast s žádnou nebo jen s malou konkurencí).</a:t>
            </a:r>
          </a:p>
          <a:p>
            <a:pPr algn="just"/>
            <a:r>
              <a:rPr lang="cs-CZ" sz="1600" dirty="0"/>
              <a:t>Strategie „</a:t>
            </a:r>
            <a:r>
              <a:rPr lang="cs-CZ" sz="1600" b="1" dirty="0"/>
              <a:t>nalézt a obsadit specializované tržní mezery“ </a:t>
            </a:r>
            <a:r>
              <a:rPr lang="cs-CZ" sz="1600" dirty="0"/>
              <a:t>si mohou dovolit takové podniky, které vlastní originální produkt nebo ojedinělé výrobní technologie, což jim zajistí dostatečný náskok i obranu před konkurencí.</a:t>
            </a:r>
          </a:p>
          <a:p>
            <a:pPr algn="just"/>
            <a:r>
              <a:rPr lang="cs-CZ" sz="1600" dirty="0"/>
              <a:t>Strategie, která dokáže měnit </a:t>
            </a:r>
            <a:r>
              <a:rPr lang="cs-CZ" sz="1600" b="1" dirty="0"/>
              <a:t>„ekonomické charakteristiky produktu, trhu i dokonce oboru“.</a:t>
            </a:r>
            <a:r>
              <a:rPr lang="cs-CZ" sz="1600" dirty="0"/>
              <a:t> Tato strategie je značně </a:t>
            </a:r>
            <a:r>
              <a:rPr lang="cs-CZ" sz="1600" b="1" dirty="0"/>
              <a:t>riziková</a:t>
            </a:r>
            <a:r>
              <a:rPr lang="cs-CZ" sz="1600" dirty="0"/>
              <a:t> a představuje určitou podobu </a:t>
            </a:r>
            <a:r>
              <a:rPr lang="cs-CZ" sz="1600" b="1" dirty="0"/>
              <a:t>inovační strategie</a:t>
            </a:r>
            <a:r>
              <a:rPr lang="cs-CZ" sz="1600" dirty="0"/>
              <a:t>, kterou si mohou dovolit podniky s rozvinutým výzkumem a vysoce odborným personálem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Business strategie podle P. </a:t>
            </a:r>
            <a:r>
              <a:rPr lang="cs-CZ" dirty="0" err="1"/>
              <a:t>Druckera</a:t>
            </a:r>
            <a:endParaRPr lang="cs-CZ" dirty="0"/>
          </a:p>
        </p:txBody>
      </p:sp>
    </p:spTree>
    <p:extLst>
      <p:ext uri="{BB962C8B-B14F-4D97-AF65-F5344CB8AC3E}">
        <p14:creationId xmlns:p14="http://schemas.microsoft.com/office/powerpoint/2010/main" val="59147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a:t>Konfrontační strategie</a:t>
            </a:r>
          </a:p>
        </p:txBody>
      </p:sp>
      <p:graphicFrame>
        <p:nvGraphicFramePr>
          <p:cNvPr id="5" name="Zástupný symbol pro obsah 3"/>
          <p:cNvGraphicFramePr>
            <a:graphicFrameLocks/>
          </p:cNvGraphicFramePr>
          <p:nvPr>
            <p:extLst/>
          </p:nvPr>
        </p:nvGraphicFramePr>
        <p:xfrm>
          <a:off x="683568" y="1203598"/>
          <a:ext cx="6696744" cy="2683542"/>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tblGrid>
              <a:tr h="894514">
                <a:tc>
                  <a:txBody>
                    <a:bodyPr/>
                    <a:lstStyle/>
                    <a:p>
                      <a:endParaRPr lang="cs-CZ" sz="1800" dirty="0">
                        <a:solidFill>
                          <a:srgbClr val="000000"/>
                        </a:solidFill>
                      </a:endParaRPr>
                    </a:p>
                  </a:txBody>
                  <a:tcPr/>
                </a:tc>
                <a:tc>
                  <a:txBody>
                    <a:bodyPr/>
                    <a:lstStyle/>
                    <a:p>
                      <a:pPr algn="ctr"/>
                      <a:r>
                        <a:rPr lang="cs-CZ" sz="1800" dirty="0">
                          <a:solidFill>
                            <a:srgbClr val="000000"/>
                          </a:solidFill>
                        </a:rPr>
                        <a:t>Přímá konfrontace</a:t>
                      </a:r>
                    </a:p>
                  </a:txBody>
                  <a:tcPr anchor="ctr"/>
                </a:tc>
                <a:tc>
                  <a:txBody>
                    <a:bodyPr/>
                    <a:lstStyle/>
                    <a:p>
                      <a:pPr algn="ctr"/>
                      <a:r>
                        <a:rPr lang="cs-CZ" sz="1800" dirty="0">
                          <a:solidFill>
                            <a:srgbClr val="000000"/>
                          </a:solidFill>
                        </a:rPr>
                        <a:t>Nepřímá konfrontace</a:t>
                      </a:r>
                    </a:p>
                  </a:txBody>
                  <a:tcPr anchor="ctr"/>
                </a:tc>
                <a:extLst>
                  <a:ext uri="{0D108BD9-81ED-4DB2-BD59-A6C34878D82A}">
                    <a16:rowId xmlns:a16="http://schemas.microsoft.com/office/drawing/2014/main" val="10000"/>
                  </a:ext>
                </a:extLst>
              </a:tr>
              <a:tr h="894514">
                <a:tc>
                  <a:txBody>
                    <a:bodyPr/>
                    <a:lstStyle/>
                    <a:p>
                      <a:r>
                        <a:rPr lang="cs-CZ" sz="1800" dirty="0">
                          <a:solidFill>
                            <a:srgbClr val="000000"/>
                          </a:solidFill>
                        </a:rPr>
                        <a:t>Silnější než konkurent</a:t>
                      </a:r>
                    </a:p>
                  </a:txBody>
                  <a:tcPr anchor="ctr"/>
                </a:tc>
                <a:tc>
                  <a:txBody>
                    <a:bodyPr/>
                    <a:lstStyle/>
                    <a:p>
                      <a:pPr algn="ctr"/>
                      <a:r>
                        <a:rPr lang="cs-CZ" sz="1800" dirty="0">
                          <a:solidFill>
                            <a:srgbClr val="000000"/>
                          </a:solidFill>
                        </a:rPr>
                        <a:t>Frontální útok</a:t>
                      </a:r>
                    </a:p>
                  </a:txBody>
                  <a:tcPr anchor="ctr"/>
                </a:tc>
                <a:tc>
                  <a:txBody>
                    <a:bodyPr/>
                    <a:lstStyle/>
                    <a:p>
                      <a:pPr algn="ctr"/>
                      <a:r>
                        <a:rPr lang="cs-CZ" sz="1800" dirty="0">
                          <a:solidFill>
                            <a:srgbClr val="000000"/>
                          </a:solidFill>
                        </a:rPr>
                        <a:t>Boční útok</a:t>
                      </a:r>
                    </a:p>
                  </a:txBody>
                  <a:tcPr anchor="ctr"/>
                </a:tc>
                <a:extLst>
                  <a:ext uri="{0D108BD9-81ED-4DB2-BD59-A6C34878D82A}">
                    <a16:rowId xmlns:a16="http://schemas.microsoft.com/office/drawing/2014/main" val="10001"/>
                  </a:ext>
                </a:extLst>
              </a:tr>
              <a:tr h="894514">
                <a:tc>
                  <a:txBody>
                    <a:bodyPr/>
                    <a:lstStyle/>
                    <a:p>
                      <a:r>
                        <a:rPr lang="cs-CZ" sz="1800" dirty="0">
                          <a:solidFill>
                            <a:srgbClr val="000000"/>
                          </a:solidFill>
                        </a:rPr>
                        <a:t>Slabší než konkurent</a:t>
                      </a:r>
                    </a:p>
                  </a:txBody>
                  <a:tcPr anchor="ctr"/>
                </a:tc>
                <a:tc>
                  <a:txBody>
                    <a:bodyPr/>
                    <a:lstStyle/>
                    <a:p>
                      <a:pPr algn="ctr"/>
                      <a:r>
                        <a:rPr lang="cs-CZ" sz="1800" dirty="0">
                          <a:solidFill>
                            <a:srgbClr val="000000"/>
                          </a:solidFill>
                        </a:rPr>
                        <a:t>Vplížení se</a:t>
                      </a:r>
                    </a:p>
                  </a:txBody>
                  <a:tcPr anchor="ctr"/>
                </a:tc>
                <a:tc>
                  <a:txBody>
                    <a:bodyPr/>
                    <a:lstStyle/>
                    <a:p>
                      <a:pPr algn="ctr"/>
                      <a:r>
                        <a:rPr lang="cs-CZ" sz="1800" dirty="0">
                          <a:solidFill>
                            <a:srgbClr val="000000"/>
                          </a:solidFill>
                        </a:rPr>
                        <a:t>Blesková válka</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08339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Funkční strategie představuje dopracování komplexní podnikové strategie do jednotlivých funkčních (dílčích) podnikových činností</a:t>
            </a:r>
          </a:p>
          <a:p>
            <a:pPr algn="just"/>
            <a:r>
              <a:rPr lang="cs-CZ" sz="1600" dirty="0"/>
              <a:t>Mimo vertikální vazby ke komplexní podnikové strategii, kde musí funkční strategie respektovat plně prioritní cíle této strategie (strategické cíle podniku) jsou velmi důležité i horizontální vazby mezi jednotlivými funkčními strategiemi. </a:t>
            </a:r>
          </a:p>
          <a:p>
            <a:pPr marL="0" indent="0" algn="just">
              <a:buNone/>
            </a:pPr>
            <a:r>
              <a:rPr lang="cs-CZ" sz="1600" dirty="0"/>
              <a:t>Zároveň musí funkční strategie splňovat následující předpoklady:</a:t>
            </a:r>
          </a:p>
          <a:p>
            <a:pPr lvl="0" algn="just"/>
            <a:r>
              <a:rPr lang="cs-CZ" sz="1600" dirty="0"/>
              <a:t>Funkční strategie musí vycházet z reality podniku, z jeho analýzy i analýzy vnějšího prostředí.</a:t>
            </a:r>
          </a:p>
          <a:p>
            <a:pPr lvl="0" algn="just"/>
            <a:r>
              <a:rPr lang="cs-CZ" sz="1600" dirty="0"/>
              <a:t>Tento druh strategií musí zajistit vzájemnou koordinovanost a návaznost mezi sebou a proto vyžadují podrobnou specifikaci a detailní zpracování.</a:t>
            </a:r>
          </a:p>
          <a:p>
            <a:pPr lvl="0" algn="just"/>
            <a:r>
              <a:rPr lang="cs-CZ" sz="1600" dirty="0"/>
              <a:t>Funkční strategie by měly vykazovat potřebnou pružnost, aby při nastalých změnách mohly být jak upraveny tak dále používány. Zároveň by měla být vnitřně konzistentní, jasná a co nejjednodušší.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Funkční strategie podniku </a:t>
            </a:r>
          </a:p>
        </p:txBody>
      </p:sp>
    </p:spTree>
    <p:extLst>
      <p:ext uri="{BB962C8B-B14F-4D97-AF65-F5344CB8AC3E}">
        <p14:creationId xmlns:p14="http://schemas.microsoft.com/office/powerpoint/2010/main" val="235729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Marketingová strategie</a:t>
            </a:r>
          </a:p>
          <a:p>
            <a:r>
              <a:rPr lang="cs-CZ" sz="1600" dirty="0"/>
              <a:t>Výrobní strategie</a:t>
            </a:r>
          </a:p>
          <a:p>
            <a:r>
              <a:rPr lang="cs-CZ" sz="1600" dirty="0"/>
              <a:t>Zásobovací strategie</a:t>
            </a:r>
          </a:p>
          <a:p>
            <a:r>
              <a:rPr lang="cs-CZ" sz="1600" dirty="0"/>
              <a:t>Finanční strategie</a:t>
            </a:r>
          </a:p>
          <a:p>
            <a:r>
              <a:rPr lang="cs-CZ" sz="1600" dirty="0"/>
              <a:t>Výzkumně-vývojová strategie</a:t>
            </a:r>
          </a:p>
          <a:p>
            <a:r>
              <a:rPr lang="cs-CZ" sz="1600" dirty="0"/>
              <a:t>Personální strategie </a:t>
            </a:r>
          </a:p>
          <a:p>
            <a:r>
              <a:rPr lang="cs-CZ" sz="1600" dirty="0"/>
              <a:t>Investiční strategie</a:t>
            </a:r>
          </a:p>
          <a:p>
            <a:r>
              <a:rPr lang="cs-CZ" sz="1600" dirty="0"/>
              <a:t>Informační strategie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Strategie funkčních oblastí podniku</a:t>
            </a:r>
          </a:p>
        </p:txBody>
      </p:sp>
    </p:spTree>
    <p:extLst>
      <p:ext uri="{BB962C8B-B14F-4D97-AF65-F5344CB8AC3E}">
        <p14:creationId xmlns:p14="http://schemas.microsoft.com/office/powerpoint/2010/main" val="24405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Marketingová strategie </a:t>
            </a:r>
            <a:r>
              <a:rPr lang="cs-CZ" sz="1600" dirty="0"/>
              <a:t>vychází z podnikové strategie, která udává koncept celkového chování organizace, stanoví cesty k dosažení poslání a cílů, určuje nezbytné činnosti a alokuje zdroje potřebné pro dosažení zamýšlených záměrů.</a:t>
            </a:r>
          </a:p>
          <a:p>
            <a:pPr algn="just"/>
            <a:r>
              <a:rPr lang="cs-CZ" sz="1600" dirty="0"/>
              <a:t>Základním úkolem procesu tvorby marketingové strategie je určení takové realizace a podnikatelského působení podniku na trhu, aby byl zajištěn dlouhodobý růst zisku a hodnoty podniku. </a:t>
            </a:r>
          </a:p>
          <a:p>
            <a:pPr algn="just"/>
            <a:r>
              <a:rPr lang="cs-CZ" sz="1600" dirty="0"/>
              <a:t>Proces navrhování marketingové strategie vybírá cílový trh, určuje jednotlivé programy (nástroje marketingového mixu a základní operace s nimi) a vytváří konkurenční výhodu.</a:t>
            </a:r>
          </a:p>
          <a:p>
            <a:pPr algn="just"/>
            <a:r>
              <a:rPr lang="cs-CZ" sz="1600" dirty="0"/>
              <a:t>Marketingová strategie představuje cestu k dosažení stanovených cílů a k tvorbě konkurenční výhody.</a:t>
            </a:r>
          </a:p>
          <a:p>
            <a:pPr algn="just"/>
            <a:r>
              <a:rPr lang="cs-CZ" sz="1600" dirty="0"/>
              <a:t>Na základě stanovených cílů dochází k projektování, navržení plánu strategických marketingových operací, které vymezují a volí konkrétní optimální způsob dosažení cílů.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Marketingová strategie I</a:t>
            </a:r>
          </a:p>
        </p:txBody>
      </p:sp>
    </p:spTree>
    <p:extLst>
      <p:ext uri="{BB962C8B-B14F-4D97-AF65-F5344CB8AC3E}">
        <p14:creationId xmlns:p14="http://schemas.microsoft.com/office/powerpoint/2010/main" val="277126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Komponenty marketingové strategie</a:t>
            </a:r>
          </a:p>
        </p:txBody>
      </p:sp>
      <p:sp>
        <p:nvSpPr>
          <p:cNvPr id="2" name="Obdélník 1"/>
          <p:cNvSpPr/>
          <p:nvPr/>
        </p:nvSpPr>
        <p:spPr>
          <a:xfrm>
            <a:off x="3491880" y="2311071"/>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Marketingová strategie</a:t>
            </a:r>
          </a:p>
        </p:txBody>
      </p:sp>
      <p:sp>
        <p:nvSpPr>
          <p:cNvPr id="6" name="Obdélník 5"/>
          <p:cNvSpPr/>
          <p:nvPr/>
        </p:nvSpPr>
        <p:spPr>
          <a:xfrm>
            <a:off x="1763688" y="3784860"/>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Distribuční strategie</a:t>
            </a:r>
          </a:p>
        </p:txBody>
      </p:sp>
      <p:sp>
        <p:nvSpPr>
          <p:cNvPr id="7" name="Obdélník 6"/>
          <p:cNvSpPr/>
          <p:nvPr/>
        </p:nvSpPr>
        <p:spPr>
          <a:xfrm>
            <a:off x="283156" y="2959143"/>
            <a:ext cx="1624413" cy="7774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Informační zajištění marketingu</a:t>
            </a:r>
          </a:p>
        </p:txBody>
      </p:sp>
      <p:sp>
        <p:nvSpPr>
          <p:cNvPr id="8" name="Obdélník 7"/>
          <p:cNvSpPr/>
          <p:nvPr/>
        </p:nvSpPr>
        <p:spPr>
          <a:xfrm>
            <a:off x="6649360" y="2750565"/>
            <a:ext cx="145103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Komunikační strategie</a:t>
            </a:r>
          </a:p>
        </p:txBody>
      </p:sp>
      <p:sp>
        <p:nvSpPr>
          <p:cNvPr id="9" name="Obdélník 8"/>
          <p:cNvSpPr/>
          <p:nvPr/>
        </p:nvSpPr>
        <p:spPr>
          <a:xfrm>
            <a:off x="342278" y="1905583"/>
            <a:ext cx="1232520" cy="9708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Finanční a materiálové zajištění marketingu</a:t>
            </a:r>
          </a:p>
        </p:txBody>
      </p:sp>
      <p:sp>
        <p:nvSpPr>
          <p:cNvPr id="11" name="Obdélník 10"/>
          <p:cNvSpPr/>
          <p:nvPr/>
        </p:nvSpPr>
        <p:spPr>
          <a:xfrm>
            <a:off x="6444208" y="1714923"/>
            <a:ext cx="172819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Strategie značky</a:t>
            </a:r>
          </a:p>
        </p:txBody>
      </p:sp>
      <p:sp>
        <p:nvSpPr>
          <p:cNvPr id="12" name="Obdélník 11"/>
          <p:cNvSpPr/>
          <p:nvPr/>
        </p:nvSpPr>
        <p:spPr>
          <a:xfrm>
            <a:off x="5181599" y="855589"/>
            <a:ext cx="1694657"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Hlavní cíle pro oblast marketingu</a:t>
            </a:r>
          </a:p>
        </p:txBody>
      </p:sp>
      <p:sp>
        <p:nvSpPr>
          <p:cNvPr id="13" name="Obdélník 12"/>
          <p:cNvSpPr/>
          <p:nvPr/>
        </p:nvSpPr>
        <p:spPr>
          <a:xfrm>
            <a:off x="2843808" y="817117"/>
            <a:ext cx="158417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Návaznost na business strategii</a:t>
            </a:r>
          </a:p>
        </p:txBody>
      </p:sp>
      <p:sp>
        <p:nvSpPr>
          <p:cNvPr id="14" name="Obdélník 13"/>
          <p:cNvSpPr/>
          <p:nvPr/>
        </p:nvSpPr>
        <p:spPr>
          <a:xfrm>
            <a:off x="1098445" y="1340243"/>
            <a:ext cx="1422689" cy="449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Lidské zdroje</a:t>
            </a:r>
          </a:p>
        </p:txBody>
      </p:sp>
      <p:sp>
        <p:nvSpPr>
          <p:cNvPr id="15" name="Obdélník 14"/>
          <p:cNvSpPr/>
          <p:nvPr/>
        </p:nvSpPr>
        <p:spPr>
          <a:xfrm>
            <a:off x="5466225" y="3759882"/>
            <a:ext cx="165385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Produktové strategie</a:t>
            </a:r>
          </a:p>
        </p:txBody>
      </p:sp>
      <p:sp>
        <p:nvSpPr>
          <p:cNvPr id="17" name="Obdélník 16"/>
          <p:cNvSpPr/>
          <p:nvPr/>
        </p:nvSpPr>
        <p:spPr>
          <a:xfrm>
            <a:off x="3535834" y="3799533"/>
            <a:ext cx="148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Cenové strategie</a:t>
            </a:r>
          </a:p>
        </p:txBody>
      </p:sp>
      <p:cxnSp>
        <p:nvCxnSpPr>
          <p:cNvPr id="5" name="Přímá spojnice se šipkou 4"/>
          <p:cNvCxnSpPr/>
          <p:nvPr/>
        </p:nvCxnSpPr>
        <p:spPr>
          <a:xfrm>
            <a:off x="2195736" y="1802719"/>
            <a:ext cx="1296144" cy="546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a:off x="1574798" y="2513692"/>
            <a:ext cx="19170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7" idx="3"/>
          </p:cNvCxnSpPr>
          <p:nvPr/>
        </p:nvCxnSpPr>
        <p:spPr>
          <a:xfrm flipV="1">
            <a:off x="1943573" y="2859782"/>
            <a:ext cx="1548307" cy="424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987824" y="2984059"/>
            <a:ext cx="576064" cy="74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a:stCxn id="17" idx="0"/>
          </p:cNvCxnSpPr>
          <p:nvPr/>
        </p:nvCxnSpPr>
        <p:spPr>
          <a:xfrm flipV="1">
            <a:off x="4278108" y="2990519"/>
            <a:ext cx="0" cy="80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4860032" y="2959143"/>
            <a:ext cx="1152128" cy="773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endCxn id="2" idx="3"/>
          </p:cNvCxnSpPr>
          <p:nvPr/>
        </p:nvCxnSpPr>
        <p:spPr>
          <a:xfrm flipH="1" flipV="1">
            <a:off x="4860032" y="2635107"/>
            <a:ext cx="1717321" cy="25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H="1">
            <a:off x="4896036" y="1929829"/>
            <a:ext cx="1512303" cy="43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3" idx="2"/>
          </p:cNvCxnSpPr>
          <p:nvPr/>
        </p:nvCxnSpPr>
        <p:spPr>
          <a:xfrm>
            <a:off x="3635896" y="1465189"/>
            <a:ext cx="90624" cy="803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4400607" y="1579117"/>
            <a:ext cx="891473" cy="695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8638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9320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Strategie zaměřené na prvky marketingového mixu </a:t>
            </a:r>
            <a:r>
              <a:rPr lang="cs-CZ" sz="1600" dirty="0"/>
              <a:t>neboli marketingové programy představují strategické operace s nástroji marketingového mixu ve vztahu k volbě a zpracování trhu. </a:t>
            </a:r>
          </a:p>
          <a:p>
            <a:pPr algn="just"/>
            <a:r>
              <a:rPr lang="cs-CZ" sz="1600" dirty="0"/>
              <a:t>Marketingové programy jsou transformací zvolené marketingové strategie a určují, jakým způsobem se bude realizovat vybraná marketingová strategie.  </a:t>
            </a:r>
          </a:p>
          <a:p>
            <a:pPr algn="just"/>
            <a:r>
              <a:rPr lang="cs-CZ" sz="1600" dirty="0"/>
              <a:t>Marketingové programy se také nazývají poziční strategie, které ukazuje strategické umístění produktu v očích a mysli zákazníků a rozdílnost tohoto produktu oproti konkurentům. Umístění ukazuje, jak si firma a její produkt přeje být vnímána v očích a myslích cílových zákazníků. Zákazníkovo umístění produktu ovlivňují akce, které jsou tvořeny j nástroji marketingového mixu.</a:t>
            </a:r>
          </a:p>
          <a:p>
            <a:pPr algn="just"/>
            <a:r>
              <a:rPr lang="cs-CZ" sz="1600" i="1" dirty="0"/>
              <a:t>Mezi základní rozhodnutí</a:t>
            </a:r>
            <a:r>
              <a:rPr lang="cs-CZ" sz="1600" dirty="0"/>
              <a:t> při tvorbě marketingových programů patří:</a:t>
            </a:r>
          </a:p>
          <a:p>
            <a:pPr lvl="1" algn="just"/>
            <a:r>
              <a:rPr lang="cs-CZ" sz="1400" dirty="0"/>
              <a:t>Určení velikosti marketingových výdajů (marketingového rozpočtu) pro dosažení stanovených cílů.</a:t>
            </a:r>
          </a:p>
          <a:p>
            <a:pPr lvl="1" algn="just"/>
            <a:r>
              <a:rPr lang="cs-CZ" sz="1400" dirty="0"/>
              <a:t>Konkretizace nástrojů marketingového mixu.</a:t>
            </a:r>
          </a:p>
          <a:p>
            <a:pPr lvl="1" algn="just"/>
            <a:r>
              <a:rPr lang="cs-CZ" sz="1400" dirty="0"/>
              <a:t>Marketingová alokace zdrojů – rozdělení celkových výdajů mezi jednotlivé konkrétní nástroje marketingového mixu.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Marketingová strategie II</a:t>
            </a:r>
          </a:p>
        </p:txBody>
      </p:sp>
    </p:spTree>
    <p:extLst>
      <p:ext uri="{BB962C8B-B14F-4D97-AF65-F5344CB8AC3E}">
        <p14:creationId xmlns:p14="http://schemas.microsoft.com/office/powerpoint/2010/main" val="405758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Řízení výroby zahrnuje v podniku všechny řídící procesy a funkce související s řízením výrobních systémů a procesů. </a:t>
            </a:r>
          </a:p>
          <a:p>
            <a:pPr algn="just"/>
            <a:r>
              <a:rPr lang="cs-CZ" sz="1600" dirty="0"/>
              <a:t>Řízení výroby je těsně provázáno s řízením ostatních oblastí podniku, v oblasti marketingu, technické přípravy výroby, s materiálně technickým zabezpečením, řízením jakosti a řízením lidských zdrojů.</a:t>
            </a:r>
          </a:p>
          <a:p>
            <a:pPr algn="just"/>
            <a:r>
              <a:rPr lang="cs-CZ" sz="1600" dirty="0"/>
              <a:t>Výrobní strategie je množina cílů, plánů a politik, konkretizujících pro oblast výroby způsoby realizace cílů vytyčených v celkové strategii firmy. Za formulaci a realizaci výrobní strategie zodpovídá výrobní ředitel a jeho nejbližší spolupracovníci.</a:t>
            </a:r>
          </a:p>
          <a:p>
            <a:pPr algn="just"/>
            <a:r>
              <a:rPr lang="cs-CZ" sz="1600" dirty="0"/>
              <a:t>Mezi důležitá strategická rozhodnutí z oblasti výrobní strategie patří rovněž stanovení rozsahu a způsobu spolupráce s dodavateli a odběrateli, při zajišťování výrobních funkcí formou využívání kooperace a specializace.</a:t>
            </a:r>
          </a:p>
          <a:p>
            <a:pPr algn="just"/>
            <a:r>
              <a:rPr lang="cs-CZ" sz="1600" dirty="0"/>
              <a:t>Důležitým hlediskem, které musí výrobní strategie zohledňovat, je aspekt stability výroby. Výrobní systém musí být v průběhu realizace výrobní strategie schopen eliminovat působení náhodných vlivů (výpadky strojů a zařízení, selhání lidí, výpadky dodávek, živelní události).</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Výrobní strategie</a:t>
            </a:r>
          </a:p>
        </p:txBody>
      </p:sp>
    </p:spTree>
    <p:extLst>
      <p:ext uri="{BB962C8B-B14F-4D97-AF65-F5344CB8AC3E}">
        <p14:creationId xmlns:p14="http://schemas.microsoft.com/office/powerpoint/2010/main" val="354829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Metoda 7S</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775197"/>
            <a:ext cx="4968552" cy="3884785"/>
          </a:xfrm>
          <a:prstGeom prst="rect">
            <a:avLst/>
          </a:prstGeom>
        </p:spPr>
      </p:pic>
    </p:spTree>
    <p:extLst>
      <p:ext uri="{BB962C8B-B14F-4D97-AF65-F5344CB8AC3E}">
        <p14:creationId xmlns:p14="http://schemas.microsoft.com/office/powerpoint/2010/main" val="31952573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Komponenty výrobní strategie</a:t>
            </a:r>
          </a:p>
        </p:txBody>
      </p:sp>
      <p:sp>
        <p:nvSpPr>
          <p:cNvPr id="2" name="Obdélník 1"/>
          <p:cNvSpPr/>
          <p:nvPr/>
        </p:nvSpPr>
        <p:spPr>
          <a:xfrm>
            <a:off x="3491880" y="2311071"/>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Strategie řízení výroby</a:t>
            </a:r>
          </a:p>
        </p:txBody>
      </p:sp>
      <p:sp>
        <p:nvSpPr>
          <p:cNvPr id="6" name="Obdélník 5"/>
          <p:cNvSpPr/>
          <p:nvPr/>
        </p:nvSpPr>
        <p:spPr>
          <a:xfrm>
            <a:off x="1763688" y="3784860"/>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Stabilizační opatření</a:t>
            </a:r>
          </a:p>
        </p:txBody>
      </p:sp>
      <p:sp>
        <p:nvSpPr>
          <p:cNvPr id="7" name="Obdélník 6"/>
          <p:cNvSpPr/>
          <p:nvPr/>
        </p:nvSpPr>
        <p:spPr>
          <a:xfrm>
            <a:off x="863453" y="3074601"/>
            <a:ext cx="1080120" cy="419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Jakost </a:t>
            </a:r>
          </a:p>
        </p:txBody>
      </p:sp>
      <p:sp>
        <p:nvSpPr>
          <p:cNvPr id="8" name="Obdélník 7"/>
          <p:cNvSpPr/>
          <p:nvPr/>
        </p:nvSpPr>
        <p:spPr>
          <a:xfrm>
            <a:off x="6649361" y="2750565"/>
            <a:ext cx="124288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Uspořádání výroby</a:t>
            </a:r>
          </a:p>
        </p:txBody>
      </p:sp>
      <p:sp>
        <p:nvSpPr>
          <p:cNvPr id="9" name="Obdélník 8"/>
          <p:cNvSpPr/>
          <p:nvPr/>
        </p:nvSpPr>
        <p:spPr>
          <a:xfrm>
            <a:off x="342278" y="2043326"/>
            <a:ext cx="123252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Organizace výroby</a:t>
            </a:r>
          </a:p>
        </p:txBody>
      </p:sp>
      <p:sp>
        <p:nvSpPr>
          <p:cNvPr id="11" name="Obdélník 10"/>
          <p:cNvSpPr/>
          <p:nvPr/>
        </p:nvSpPr>
        <p:spPr>
          <a:xfrm>
            <a:off x="6444208" y="1714923"/>
            <a:ext cx="172819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Zabezpečení výrobních faktorů</a:t>
            </a:r>
          </a:p>
        </p:txBody>
      </p:sp>
      <p:sp>
        <p:nvSpPr>
          <p:cNvPr id="12" name="Obdélník 11"/>
          <p:cNvSpPr/>
          <p:nvPr/>
        </p:nvSpPr>
        <p:spPr>
          <a:xfrm>
            <a:off x="5181599" y="855589"/>
            <a:ext cx="1336949"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Uspokojování poptávky</a:t>
            </a:r>
          </a:p>
        </p:txBody>
      </p:sp>
      <p:sp>
        <p:nvSpPr>
          <p:cNvPr id="13" name="Obdélník 12"/>
          <p:cNvSpPr/>
          <p:nvPr/>
        </p:nvSpPr>
        <p:spPr>
          <a:xfrm>
            <a:off x="2843808" y="817117"/>
            <a:ext cx="158417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Návaznost na business strategii</a:t>
            </a:r>
          </a:p>
        </p:txBody>
      </p:sp>
      <p:sp>
        <p:nvSpPr>
          <p:cNvPr id="14" name="Obdélník 13"/>
          <p:cNvSpPr/>
          <p:nvPr/>
        </p:nvSpPr>
        <p:spPr>
          <a:xfrm>
            <a:off x="1098445" y="1340243"/>
            <a:ext cx="1422689" cy="449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Lidské zdroje</a:t>
            </a:r>
          </a:p>
        </p:txBody>
      </p:sp>
      <p:sp>
        <p:nvSpPr>
          <p:cNvPr id="15" name="Obdélník 14"/>
          <p:cNvSpPr/>
          <p:nvPr/>
        </p:nvSpPr>
        <p:spPr>
          <a:xfrm>
            <a:off x="5466225" y="3759882"/>
            <a:ext cx="165385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Plánování a řízení výroby</a:t>
            </a:r>
          </a:p>
        </p:txBody>
      </p:sp>
      <p:sp>
        <p:nvSpPr>
          <p:cNvPr id="17" name="Obdélník 16"/>
          <p:cNvSpPr/>
          <p:nvPr/>
        </p:nvSpPr>
        <p:spPr>
          <a:xfrm>
            <a:off x="3535834" y="3799533"/>
            <a:ext cx="148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Přístup k řízení zásoby</a:t>
            </a:r>
          </a:p>
        </p:txBody>
      </p:sp>
      <p:cxnSp>
        <p:nvCxnSpPr>
          <p:cNvPr id="5" name="Přímá spojnice se šipkou 4"/>
          <p:cNvCxnSpPr/>
          <p:nvPr/>
        </p:nvCxnSpPr>
        <p:spPr>
          <a:xfrm>
            <a:off x="2195736" y="1802719"/>
            <a:ext cx="1296144" cy="546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a:off x="1574798" y="2513692"/>
            <a:ext cx="19170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7" idx="3"/>
          </p:cNvCxnSpPr>
          <p:nvPr/>
        </p:nvCxnSpPr>
        <p:spPr>
          <a:xfrm flipV="1">
            <a:off x="1943573" y="2859782"/>
            <a:ext cx="1548307" cy="424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987824" y="2984059"/>
            <a:ext cx="576064" cy="74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a:stCxn id="17" idx="0"/>
          </p:cNvCxnSpPr>
          <p:nvPr/>
        </p:nvCxnSpPr>
        <p:spPr>
          <a:xfrm flipV="1">
            <a:off x="4278108" y="2990519"/>
            <a:ext cx="0" cy="80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4860032" y="2959143"/>
            <a:ext cx="1152128" cy="773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endCxn id="2" idx="3"/>
          </p:cNvCxnSpPr>
          <p:nvPr/>
        </p:nvCxnSpPr>
        <p:spPr>
          <a:xfrm flipH="1" flipV="1">
            <a:off x="4860032" y="2635107"/>
            <a:ext cx="1717321" cy="25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H="1">
            <a:off x="4896036" y="1929829"/>
            <a:ext cx="1512303" cy="43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3" idx="2"/>
          </p:cNvCxnSpPr>
          <p:nvPr/>
        </p:nvCxnSpPr>
        <p:spPr>
          <a:xfrm>
            <a:off x="3635896" y="1465189"/>
            <a:ext cx="90624" cy="803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4400607" y="1579117"/>
            <a:ext cx="891473" cy="695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7516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Cílem </a:t>
            </a:r>
            <a:r>
              <a:rPr lang="cs-CZ" sz="1600" b="1" dirty="0"/>
              <a:t>zásobovací strategie </a:t>
            </a:r>
            <a:r>
              <a:rPr lang="cs-CZ" sz="1600" dirty="0"/>
              <a:t>je optimalizovat zásobu materiálu a surovin na úroveň, kdy jsou souhrnné náklady na skladování zásob a jejich doplňování minimální. </a:t>
            </a:r>
          </a:p>
          <a:p>
            <a:pPr algn="just"/>
            <a:r>
              <a:rPr lang="cs-CZ" sz="1600" dirty="0"/>
              <a:t>Zásoby představují hlavní složku využití provozního kapitálu podniku. Cílem řízení stavu zásob je proto zvyšovat rentabilitu podniku prostřednictvím vhodnějšího modelu zásobování, předvídat dopady podnikových strategií na výši stavu zásob a minimalizovat celkové náklady na logistické činnosti. Při formulaci určité strategie zásobování je nutno správně chápat úlohu zásob ve výrobě i údržbě.</a:t>
            </a:r>
          </a:p>
          <a:p>
            <a:pPr algn="just"/>
            <a:r>
              <a:rPr lang="cs-CZ" sz="1600" dirty="0"/>
              <a:t>Logistika zahrnuje komplex činností, jejichž kvalitní zajištění napomáhá k tvorbě hodnoty pro zákazníka a při optimálním řízení logistických procesů lze dosáhnout významných úspor nákladů. </a:t>
            </a:r>
          </a:p>
          <a:p>
            <a:pPr algn="just"/>
            <a:r>
              <a:rPr lang="cs-CZ" sz="1600" b="1" dirty="0"/>
              <a:t>Strategické řízení logistiky </a:t>
            </a:r>
            <a:r>
              <a:rPr lang="cs-CZ" sz="1600" dirty="0"/>
              <a:t>se tudíž zaměřuje na systémové aspekty logistiky, jako je forma a frekvence zajištění dodávek materiálových vstupů, zajištění technických podmínek skladování a distribuce vstupních materiálů a výstupní produkce podle podmínek požadovaných odvětvovými normami nebo zákazníkem.</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Zásobovací a logistická strategie I</a:t>
            </a:r>
          </a:p>
        </p:txBody>
      </p:sp>
    </p:spTree>
    <p:extLst>
      <p:ext uri="{BB962C8B-B14F-4D97-AF65-F5344CB8AC3E}">
        <p14:creationId xmlns:p14="http://schemas.microsoft.com/office/powerpoint/2010/main" val="174714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Logistická podpora má za úkol dopravit a správně rozmístit materiálové zdroje nutné pro výrobu a následně zajistit transport vyrobené produkce k zákazníkovi. </a:t>
            </a:r>
          </a:p>
          <a:p>
            <a:pPr algn="just"/>
            <a:r>
              <a:rPr lang="cs-CZ" sz="1600" dirty="0"/>
              <a:t>S ohledem na požadavky zákazníka, rezistenci produktu vůči přepravním podmínkám, nákladům na logistické zajištění volí podniky formu přepravy a objem dodávky s cílem minimalizovat náklady při zachování požadované míry uspokojení zákazníka</a:t>
            </a:r>
          </a:p>
          <a:p>
            <a:pPr algn="just"/>
            <a:r>
              <a:rPr lang="cs-CZ" sz="1600" dirty="0"/>
              <a:t>Výstupem strategického plánu logistiky jsou způsoby a kontraktace zajištění dodávek vstupních materiálů, optimální způsob distribuce těchto vstupů na místo zpracování a zajištění distribuce finální produkce podle požadavků zákazníka. </a:t>
            </a:r>
          </a:p>
          <a:p>
            <a:pPr algn="just"/>
            <a:r>
              <a:rPr lang="cs-CZ" sz="1600" dirty="0"/>
              <a:t>Součástí logistické strategie je i výběr způsobu  spedice vybavení skladů manipulační technikou a zjištění metodicky správného nakládání se vstupním materiálem, komponentami a finálními produkty. </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Zásobovací a logistická strategie II</a:t>
            </a:r>
          </a:p>
        </p:txBody>
      </p:sp>
    </p:spTree>
    <p:extLst>
      <p:ext uri="{BB962C8B-B14F-4D97-AF65-F5344CB8AC3E}">
        <p14:creationId xmlns:p14="http://schemas.microsoft.com/office/powerpoint/2010/main" val="81833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Komponenty zásobovací a logistické strategie</a:t>
            </a:r>
          </a:p>
        </p:txBody>
      </p:sp>
      <p:sp>
        <p:nvSpPr>
          <p:cNvPr id="2" name="Obdélník 1"/>
          <p:cNvSpPr/>
          <p:nvPr/>
        </p:nvSpPr>
        <p:spPr>
          <a:xfrm>
            <a:off x="3491880" y="2311071"/>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Strategie nákupu</a:t>
            </a:r>
          </a:p>
        </p:txBody>
      </p:sp>
      <p:sp>
        <p:nvSpPr>
          <p:cNvPr id="6" name="Obdélník 5"/>
          <p:cNvSpPr/>
          <p:nvPr/>
        </p:nvSpPr>
        <p:spPr>
          <a:xfrm>
            <a:off x="1763688" y="3784860"/>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Stabilita dodávek</a:t>
            </a:r>
          </a:p>
        </p:txBody>
      </p:sp>
      <p:sp>
        <p:nvSpPr>
          <p:cNvPr id="7" name="Obdélník 6"/>
          <p:cNvSpPr/>
          <p:nvPr/>
        </p:nvSpPr>
        <p:spPr>
          <a:xfrm>
            <a:off x="863453" y="3074601"/>
            <a:ext cx="1080120" cy="419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Jakost </a:t>
            </a:r>
          </a:p>
        </p:txBody>
      </p:sp>
      <p:sp>
        <p:nvSpPr>
          <p:cNvPr id="8" name="Obdélník 7"/>
          <p:cNvSpPr/>
          <p:nvPr/>
        </p:nvSpPr>
        <p:spPr>
          <a:xfrm>
            <a:off x="6649361" y="2750565"/>
            <a:ext cx="124288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Spolupráce s dodavateli</a:t>
            </a:r>
          </a:p>
        </p:txBody>
      </p:sp>
      <p:sp>
        <p:nvSpPr>
          <p:cNvPr id="9" name="Obdélník 8"/>
          <p:cNvSpPr/>
          <p:nvPr/>
        </p:nvSpPr>
        <p:spPr>
          <a:xfrm>
            <a:off x="342278" y="2043326"/>
            <a:ext cx="123252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Informační zabezpečení</a:t>
            </a:r>
          </a:p>
        </p:txBody>
      </p:sp>
      <p:sp>
        <p:nvSpPr>
          <p:cNvPr id="11" name="Obdélník 10"/>
          <p:cNvSpPr/>
          <p:nvPr/>
        </p:nvSpPr>
        <p:spPr>
          <a:xfrm>
            <a:off x="6444208" y="1714923"/>
            <a:ext cx="172819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Organizace nákupu</a:t>
            </a:r>
          </a:p>
        </p:txBody>
      </p:sp>
      <p:sp>
        <p:nvSpPr>
          <p:cNvPr id="12" name="Obdélník 11"/>
          <p:cNvSpPr/>
          <p:nvPr/>
        </p:nvSpPr>
        <p:spPr>
          <a:xfrm>
            <a:off x="5181599" y="855589"/>
            <a:ext cx="1838673"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Marketing nákupních činnosti</a:t>
            </a:r>
          </a:p>
        </p:txBody>
      </p:sp>
      <p:sp>
        <p:nvSpPr>
          <p:cNvPr id="13" name="Obdélník 12"/>
          <p:cNvSpPr/>
          <p:nvPr/>
        </p:nvSpPr>
        <p:spPr>
          <a:xfrm>
            <a:off x="2843808" y="817117"/>
            <a:ext cx="158417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Návaznost na business strategii</a:t>
            </a:r>
          </a:p>
        </p:txBody>
      </p:sp>
      <p:sp>
        <p:nvSpPr>
          <p:cNvPr id="14" name="Obdélník 13"/>
          <p:cNvSpPr/>
          <p:nvPr/>
        </p:nvSpPr>
        <p:spPr>
          <a:xfrm>
            <a:off x="1098445" y="1340243"/>
            <a:ext cx="1422689" cy="449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Lidské zdroje</a:t>
            </a:r>
          </a:p>
        </p:txBody>
      </p:sp>
      <p:sp>
        <p:nvSpPr>
          <p:cNvPr id="15" name="Obdélník 14"/>
          <p:cNvSpPr/>
          <p:nvPr/>
        </p:nvSpPr>
        <p:spPr>
          <a:xfrm>
            <a:off x="5466225" y="3759882"/>
            <a:ext cx="165385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Plánování a řízení nákupu</a:t>
            </a:r>
          </a:p>
        </p:txBody>
      </p:sp>
      <p:sp>
        <p:nvSpPr>
          <p:cNvPr id="17" name="Obdélník 16"/>
          <p:cNvSpPr/>
          <p:nvPr/>
        </p:nvSpPr>
        <p:spPr>
          <a:xfrm>
            <a:off x="3535834" y="3799533"/>
            <a:ext cx="148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Zásoby</a:t>
            </a:r>
          </a:p>
        </p:txBody>
      </p:sp>
      <p:cxnSp>
        <p:nvCxnSpPr>
          <p:cNvPr id="5" name="Přímá spojnice se šipkou 4"/>
          <p:cNvCxnSpPr/>
          <p:nvPr/>
        </p:nvCxnSpPr>
        <p:spPr>
          <a:xfrm>
            <a:off x="2195736" y="1802719"/>
            <a:ext cx="1296144" cy="546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a:off x="1574798" y="2513692"/>
            <a:ext cx="19170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7" idx="3"/>
          </p:cNvCxnSpPr>
          <p:nvPr/>
        </p:nvCxnSpPr>
        <p:spPr>
          <a:xfrm flipV="1">
            <a:off x="1943573" y="2859782"/>
            <a:ext cx="1548307" cy="424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987824" y="2984059"/>
            <a:ext cx="576064" cy="74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a:stCxn id="17" idx="0"/>
          </p:cNvCxnSpPr>
          <p:nvPr/>
        </p:nvCxnSpPr>
        <p:spPr>
          <a:xfrm flipV="1">
            <a:off x="4278108" y="2990519"/>
            <a:ext cx="0" cy="80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4860032" y="2959143"/>
            <a:ext cx="1152128" cy="773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endCxn id="2" idx="3"/>
          </p:cNvCxnSpPr>
          <p:nvPr/>
        </p:nvCxnSpPr>
        <p:spPr>
          <a:xfrm flipH="1" flipV="1">
            <a:off x="4860032" y="2635107"/>
            <a:ext cx="1717321" cy="25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H="1">
            <a:off x="4896036" y="1929829"/>
            <a:ext cx="1512303" cy="43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3" idx="2"/>
          </p:cNvCxnSpPr>
          <p:nvPr/>
        </p:nvCxnSpPr>
        <p:spPr>
          <a:xfrm>
            <a:off x="3635896" y="1465189"/>
            <a:ext cx="90624" cy="803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4400607" y="1579117"/>
            <a:ext cx="891473" cy="695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7950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Finanční strategie </a:t>
            </a:r>
            <a:r>
              <a:rPr lang="cs-CZ" sz="1600" dirty="0"/>
              <a:t>má průřezový charakter a tak proniká všemi funkčními strategiemi. Mezi její hlavní úkoly patří:</a:t>
            </a:r>
          </a:p>
          <a:p>
            <a:pPr lvl="1" algn="just"/>
            <a:r>
              <a:rPr lang="cs-CZ" sz="1600" dirty="0"/>
              <a:t>zabezpečení finančních zdrojů potřebných pro realizaci strategických procesů,</a:t>
            </a:r>
          </a:p>
          <a:p>
            <a:pPr lvl="1" algn="just"/>
            <a:r>
              <a:rPr lang="cs-CZ" sz="1600" dirty="0"/>
              <a:t>zajištění efektivního využívání finančních prostředků,</a:t>
            </a:r>
          </a:p>
          <a:p>
            <a:pPr lvl="1" algn="just"/>
            <a:r>
              <a:rPr lang="cs-CZ" sz="1600" dirty="0"/>
              <a:t>rozhodnutí o použití zisku,</a:t>
            </a:r>
          </a:p>
          <a:p>
            <a:pPr lvl="1" algn="just"/>
            <a:r>
              <a:rPr lang="cs-CZ" sz="1600" dirty="0"/>
              <a:t>hlídání úrovně zadluženosti.</a:t>
            </a:r>
          </a:p>
          <a:p>
            <a:pPr algn="just"/>
            <a:r>
              <a:rPr lang="cs-CZ" sz="1600" dirty="0"/>
              <a:t>Finanční strategii podniku je možné charakterizovat jako finanční rozhodování a finanční postupy, kterými má být dosaženo strategických finančních cílů.</a:t>
            </a:r>
          </a:p>
          <a:p>
            <a:pPr algn="just"/>
            <a:r>
              <a:rPr lang="cs-CZ" sz="1600" dirty="0"/>
              <a:t>Finanční strategie tvoří nedílnou součást finančního řízení podniku, proto by z ní měly vycházet veškeré finanční činnosti dlouhodobého charakteru, zejména pak finanční plánování. Finanční strategii je pak nutné upravovat, aktualizovat a řídit na základě změn ve vnějším finančním prostředí a výrazně tak ovlivňovat finanční stabilitu podniku a přispívat k růstu efektivnosti hospodaření podniku a maximalizaci jeho tržní hodnoty.</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Finanční strategie I</a:t>
            </a:r>
          </a:p>
        </p:txBody>
      </p:sp>
    </p:spTree>
    <p:extLst>
      <p:ext uri="{BB962C8B-B14F-4D97-AF65-F5344CB8AC3E}">
        <p14:creationId xmlns:p14="http://schemas.microsoft.com/office/powerpoint/2010/main" val="297575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Finanční strategie představuje páteř finančního managementu a zahrnuje veškeré činnosti spojené s efektivním financováním podnikatelských aktivit směřujících k naplnění podnikové strategie a základních cílů podniku. </a:t>
            </a:r>
          </a:p>
          <a:p>
            <a:pPr algn="just"/>
            <a:r>
              <a:rPr lang="cs-CZ" sz="1600" dirty="0"/>
              <a:t>Nezbytnou součástí finanční strategie je přitom řízení nákladů kapitálu a optimalizace kapitálové struktury jako nezbytného předpokladu výsledné efektivnosti podnikové činnosti. </a:t>
            </a:r>
          </a:p>
          <a:p>
            <a:pPr algn="just"/>
            <a:endParaRPr lang="cs-CZ" sz="1600" dirty="0"/>
          </a:p>
          <a:p>
            <a:pPr algn="just"/>
            <a:r>
              <a:rPr lang="cs-CZ" sz="1600" dirty="0"/>
              <a:t>Finanční strategie pro SBU může mít následující strukturu:</a:t>
            </a:r>
          </a:p>
          <a:p>
            <a:pPr lvl="1" algn="just"/>
            <a:r>
              <a:rPr lang="cs-CZ" sz="1600" dirty="0"/>
              <a:t>Objem a způsob zajištění finančních zdrojů na reprodukci výroby</a:t>
            </a:r>
          </a:p>
          <a:p>
            <a:pPr lvl="1" algn="just"/>
            <a:r>
              <a:rPr lang="cs-CZ" sz="1600" dirty="0"/>
              <a:t>Vymezení proporcí nákladových položek a jejich vývoj</a:t>
            </a:r>
          </a:p>
          <a:p>
            <a:pPr lvl="1" algn="just"/>
            <a:r>
              <a:rPr lang="cs-CZ" sz="1600" dirty="0"/>
              <a:t>Tvorba a použití zisku</a:t>
            </a:r>
          </a:p>
          <a:p>
            <a:pPr lvl="1" algn="just"/>
            <a:r>
              <a:rPr lang="cs-CZ" sz="1600" dirty="0"/>
              <a:t>Dividendová politika</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Finanční strategie II</a:t>
            </a:r>
          </a:p>
        </p:txBody>
      </p:sp>
    </p:spTree>
    <p:extLst>
      <p:ext uri="{BB962C8B-B14F-4D97-AF65-F5344CB8AC3E}">
        <p14:creationId xmlns:p14="http://schemas.microsoft.com/office/powerpoint/2010/main" val="116643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Komponenty finanční strategie</a:t>
            </a:r>
          </a:p>
        </p:txBody>
      </p:sp>
      <p:sp>
        <p:nvSpPr>
          <p:cNvPr id="2" name="Obdélník 1"/>
          <p:cNvSpPr/>
          <p:nvPr/>
        </p:nvSpPr>
        <p:spPr>
          <a:xfrm>
            <a:off x="3491880" y="2311071"/>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Finanční strategie</a:t>
            </a:r>
          </a:p>
        </p:txBody>
      </p:sp>
      <p:sp>
        <p:nvSpPr>
          <p:cNvPr id="11" name="Obdélník 10"/>
          <p:cNvSpPr/>
          <p:nvPr/>
        </p:nvSpPr>
        <p:spPr>
          <a:xfrm>
            <a:off x="6672262" y="1210892"/>
            <a:ext cx="1860177" cy="3096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Organizační složky</a:t>
            </a:r>
          </a:p>
          <a:p>
            <a:pPr>
              <a:spcAft>
                <a:spcPts val="600"/>
              </a:spcAft>
            </a:pPr>
            <a:r>
              <a:rPr lang="cs-CZ" sz="1600" dirty="0">
                <a:solidFill>
                  <a:srgbClr val="000000"/>
                </a:solidFill>
              </a:rPr>
              <a:t>Informační systém</a:t>
            </a:r>
          </a:p>
          <a:p>
            <a:pPr>
              <a:spcAft>
                <a:spcPts val="600"/>
              </a:spcAft>
            </a:pPr>
            <a:r>
              <a:rPr lang="cs-CZ" sz="1600" dirty="0">
                <a:solidFill>
                  <a:srgbClr val="000000"/>
                </a:solidFill>
              </a:rPr>
              <a:t>Kontrolní mechanismy</a:t>
            </a:r>
          </a:p>
          <a:p>
            <a:pPr>
              <a:spcAft>
                <a:spcPts val="600"/>
              </a:spcAft>
            </a:pPr>
            <a:r>
              <a:rPr lang="cs-CZ" sz="1600" dirty="0">
                <a:solidFill>
                  <a:srgbClr val="000000"/>
                </a:solidFill>
              </a:rPr>
              <a:t>Právní vztahy</a:t>
            </a:r>
          </a:p>
          <a:p>
            <a:pPr>
              <a:spcAft>
                <a:spcPts val="600"/>
              </a:spcAft>
            </a:pPr>
            <a:r>
              <a:rPr lang="cs-CZ" sz="1600" dirty="0">
                <a:solidFill>
                  <a:srgbClr val="000000"/>
                </a:solidFill>
              </a:rPr>
              <a:t>Daně</a:t>
            </a:r>
          </a:p>
          <a:p>
            <a:pPr>
              <a:spcAft>
                <a:spcPts val="600"/>
              </a:spcAft>
            </a:pPr>
            <a:r>
              <a:rPr lang="cs-CZ" sz="1600" dirty="0">
                <a:solidFill>
                  <a:srgbClr val="000000"/>
                </a:solidFill>
              </a:rPr>
              <a:t>Informační výstupy pro třetí osoby</a:t>
            </a:r>
          </a:p>
          <a:p>
            <a:pPr>
              <a:spcAft>
                <a:spcPts val="600"/>
              </a:spcAft>
            </a:pPr>
            <a:r>
              <a:rPr lang="cs-CZ" sz="1600" dirty="0">
                <a:solidFill>
                  <a:srgbClr val="000000"/>
                </a:solidFill>
              </a:rPr>
              <a:t>Vzdělávání v oblasti financování</a:t>
            </a:r>
          </a:p>
          <a:p>
            <a:pPr algn="ctr"/>
            <a:endParaRPr lang="cs-CZ" sz="1600" dirty="0">
              <a:solidFill>
                <a:srgbClr val="000000"/>
              </a:solidFill>
            </a:endParaRPr>
          </a:p>
        </p:txBody>
      </p:sp>
      <p:sp>
        <p:nvSpPr>
          <p:cNvPr id="12" name="Obdélník 11"/>
          <p:cNvSpPr/>
          <p:nvPr/>
        </p:nvSpPr>
        <p:spPr>
          <a:xfrm>
            <a:off x="4732783" y="844043"/>
            <a:ext cx="1838673"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Tržní hodnota SBU</a:t>
            </a:r>
          </a:p>
        </p:txBody>
      </p:sp>
      <p:sp>
        <p:nvSpPr>
          <p:cNvPr id="13" name="Obdélník 12"/>
          <p:cNvSpPr/>
          <p:nvPr/>
        </p:nvSpPr>
        <p:spPr>
          <a:xfrm>
            <a:off x="2364579" y="840922"/>
            <a:ext cx="201622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Dividendy, hospodářský výsledek</a:t>
            </a:r>
          </a:p>
        </p:txBody>
      </p:sp>
      <p:sp>
        <p:nvSpPr>
          <p:cNvPr id="14" name="Obdélník 13"/>
          <p:cNvSpPr/>
          <p:nvPr/>
        </p:nvSpPr>
        <p:spPr>
          <a:xfrm>
            <a:off x="414286" y="855589"/>
            <a:ext cx="1785761" cy="3804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Obecné složky</a:t>
            </a:r>
          </a:p>
          <a:p>
            <a:pPr>
              <a:spcAft>
                <a:spcPts val="600"/>
              </a:spcAft>
            </a:pPr>
            <a:r>
              <a:rPr lang="cs-CZ" sz="1600" dirty="0">
                <a:solidFill>
                  <a:srgbClr val="000000"/>
                </a:solidFill>
              </a:rPr>
              <a:t>Investice</a:t>
            </a:r>
          </a:p>
          <a:p>
            <a:pPr>
              <a:spcAft>
                <a:spcPts val="600"/>
              </a:spcAft>
            </a:pPr>
            <a:r>
              <a:rPr lang="cs-CZ" sz="1600" dirty="0">
                <a:solidFill>
                  <a:srgbClr val="000000"/>
                </a:solidFill>
              </a:rPr>
              <a:t>Interní zdroje financování</a:t>
            </a:r>
          </a:p>
          <a:p>
            <a:pPr>
              <a:spcAft>
                <a:spcPts val="600"/>
              </a:spcAft>
            </a:pPr>
            <a:r>
              <a:rPr lang="cs-CZ" sz="1600" dirty="0">
                <a:solidFill>
                  <a:srgbClr val="000000"/>
                </a:solidFill>
              </a:rPr>
              <a:t>Externí zdroje financování</a:t>
            </a:r>
          </a:p>
          <a:p>
            <a:pPr>
              <a:spcAft>
                <a:spcPts val="600"/>
              </a:spcAft>
            </a:pPr>
            <a:r>
              <a:rPr lang="cs-CZ" sz="1600" dirty="0">
                <a:solidFill>
                  <a:srgbClr val="000000"/>
                </a:solidFill>
              </a:rPr>
              <a:t>Řízení pohledávek a závazků</a:t>
            </a:r>
          </a:p>
          <a:p>
            <a:pPr>
              <a:spcAft>
                <a:spcPts val="600"/>
              </a:spcAft>
            </a:pPr>
            <a:r>
              <a:rPr lang="cs-CZ" sz="1600" dirty="0">
                <a:solidFill>
                  <a:srgbClr val="000000"/>
                </a:solidFill>
              </a:rPr>
              <a:t>Řízení hotovosti</a:t>
            </a:r>
          </a:p>
          <a:p>
            <a:pPr>
              <a:spcAft>
                <a:spcPts val="600"/>
              </a:spcAft>
            </a:pPr>
            <a:r>
              <a:rPr lang="cs-CZ" sz="1600" dirty="0">
                <a:solidFill>
                  <a:srgbClr val="000000"/>
                </a:solidFill>
              </a:rPr>
              <a:t>Finanční aspekty zásob a nedokončené výroby</a:t>
            </a:r>
          </a:p>
          <a:p>
            <a:pPr algn="ctr"/>
            <a:endParaRPr lang="cs-CZ" sz="1600" dirty="0">
              <a:solidFill>
                <a:srgbClr val="000000"/>
              </a:solidFill>
            </a:endParaRPr>
          </a:p>
        </p:txBody>
      </p:sp>
      <p:sp>
        <p:nvSpPr>
          <p:cNvPr id="15" name="Obdélník 14"/>
          <p:cNvSpPr/>
          <p:nvPr/>
        </p:nvSpPr>
        <p:spPr>
          <a:xfrm>
            <a:off x="4625826" y="3811600"/>
            <a:ext cx="165385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Náklady</a:t>
            </a:r>
          </a:p>
        </p:txBody>
      </p:sp>
      <p:sp>
        <p:nvSpPr>
          <p:cNvPr id="17" name="Obdélník 16"/>
          <p:cNvSpPr/>
          <p:nvPr/>
        </p:nvSpPr>
        <p:spPr>
          <a:xfrm>
            <a:off x="2761936" y="3809679"/>
            <a:ext cx="148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Tržby</a:t>
            </a:r>
          </a:p>
        </p:txBody>
      </p:sp>
      <p:cxnSp>
        <p:nvCxnSpPr>
          <p:cNvPr id="25" name="Přímá spojnice se šipkou 24"/>
          <p:cNvCxnSpPr/>
          <p:nvPr/>
        </p:nvCxnSpPr>
        <p:spPr>
          <a:xfrm flipV="1">
            <a:off x="3635896" y="2990519"/>
            <a:ext cx="0" cy="80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4625826" y="2976223"/>
            <a:ext cx="394556" cy="760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H="1">
            <a:off x="4896036" y="1929829"/>
            <a:ext cx="1512303" cy="43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3" idx="2"/>
          </p:cNvCxnSpPr>
          <p:nvPr/>
        </p:nvCxnSpPr>
        <p:spPr>
          <a:xfrm>
            <a:off x="3635896" y="1465189"/>
            <a:ext cx="90624" cy="803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4193891" y="1547334"/>
            <a:ext cx="826491" cy="750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a:stCxn id="14" idx="3"/>
          </p:cNvCxnSpPr>
          <p:nvPr/>
        </p:nvCxnSpPr>
        <p:spPr>
          <a:xfrm flipV="1">
            <a:off x="2200047" y="2499744"/>
            <a:ext cx="1291833" cy="258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9365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Strategie výzkumu, vývoje a rozvoje </a:t>
            </a:r>
            <a:r>
              <a:rPr lang="cs-CZ" sz="1600" dirty="0"/>
              <a:t>je určujícím prvkem pro stanovení a tempa firemních inovací. Je evidentní, že právě zaměření na specifický typ inovací do značné míry ovlivňuje schopnost podniku vytvářet konkurenční výhodu a zvyšovat tak nejen hodnotu podniku, ale rovněž pravděpodobnost jejího přežití. </a:t>
            </a:r>
          </a:p>
          <a:p>
            <a:pPr algn="just"/>
            <a:r>
              <a:rPr lang="cs-CZ" sz="1600" dirty="0"/>
              <a:t>Samotné plánování výzkumných aktivit je velmi náročné, neboť je spojeno s řadou nejistot, což vede k tomu, že řada rozvojových aktivit vůbec nedospěje k cíli, případně stanoveného cíle dosáhne za změněných podmínek. </a:t>
            </a:r>
          </a:p>
          <a:p>
            <a:pPr algn="just"/>
            <a:r>
              <a:rPr lang="cs-CZ" sz="1600" dirty="0"/>
              <a:t>Formulace strategie výzkumu a vývoje je svým charakterem expertní činností, vyžadující kombinaci racionálních, empirických a intuitivních přístupů.</a:t>
            </a:r>
          </a:p>
          <a:p>
            <a:pPr algn="just"/>
            <a:r>
              <a:rPr lang="cs-CZ" sz="1600" dirty="0"/>
              <a:t>Výstupem strategického plánu výzkumu a vývoje je naplánování zásadních inovací a technických zlepšení, které se významným způsobem promítnou do zvýšení konkurenceschopnosti podniku. Součástí je i skladba nákladů potřebných pro zajištění výzkumných aktivit, včetně externích služeb. </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Výzkumně-vývojová strategie</a:t>
            </a:r>
          </a:p>
        </p:txBody>
      </p:sp>
    </p:spTree>
    <p:extLst>
      <p:ext uri="{BB962C8B-B14F-4D97-AF65-F5344CB8AC3E}">
        <p14:creationId xmlns:p14="http://schemas.microsoft.com/office/powerpoint/2010/main" val="160380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Komponenty výzkumně-vývojové strategie</a:t>
            </a:r>
          </a:p>
        </p:txBody>
      </p:sp>
      <p:sp>
        <p:nvSpPr>
          <p:cNvPr id="2" name="Obdélník 1"/>
          <p:cNvSpPr/>
          <p:nvPr/>
        </p:nvSpPr>
        <p:spPr>
          <a:xfrm>
            <a:off x="3491880" y="2268995"/>
            <a:ext cx="1368152" cy="6901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Strategie výzkumu a vývoje</a:t>
            </a:r>
          </a:p>
        </p:txBody>
      </p:sp>
      <p:sp>
        <p:nvSpPr>
          <p:cNvPr id="6" name="Obdélník 5"/>
          <p:cNvSpPr/>
          <p:nvPr/>
        </p:nvSpPr>
        <p:spPr>
          <a:xfrm>
            <a:off x="1259632" y="3784859"/>
            <a:ext cx="1872208" cy="738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Finanční zabezpečení výzkumu a vývoje</a:t>
            </a:r>
          </a:p>
        </p:txBody>
      </p:sp>
      <p:sp>
        <p:nvSpPr>
          <p:cNvPr id="8" name="Obdélník 7"/>
          <p:cNvSpPr/>
          <p:nvPr/>
        </p:nvSpPr>
        <p:spPr>
          <a:xfrm>
            <a:off x="6649360" y="2750565"/>
            <a:ext cx="178646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Základní cíle pro výzkum a vývoj</a:t>
            </a:r>
          </a:p>
        </p:txBody>
      </p:sp>
      <p:sp>
        <p:nvSpPr>
          <p:cNvPr id="9" name="Obdélník 8"/>
          <p:cNvSpPr/>
          <p:nvPr/>
        </p:nvSpPr>
        <p:spPr>
          <a:xfrm>
            <a:off x="315647" y="2457472"/>
            <a:ext cx="2141491" cy="8456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Spolupráce s externími výzkumnými pracovišti a VŠ</a:t>
            </a:r>
          </a:p>
        </p:txBody>
      </p:sp>
      <p:sp>
        <p:nvSpPr>
          <p:cNvPr id="11" name="Obdélník 10"/>
          <p:cNvSpPr/>
          <p:nvPr/>
        </p:nvSpPr>
        <p:spPr>
          <a:xfrm>
            <a:off x="6444207" y="1714922"/>
            <a:ext cx="2186121" cy="798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Motivace výzkumných a vývojových pracovníků</a:t>
            </a:r>
          </a:p>
        </p:txBody>
      </p:sp>
      <p:sp>
        <p:nvSpPr>
          <p:cNvPr id="12" name="Obdélník 11"/>
          <p:cNvSpPr/>
          <p:nvPr/>
        </p:nvSpPr>
        <p:spPr>
          <a:xfrm>
            <a:off x="5181599" y="855588"/>
            <a:ext cx="1838673" cy="770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VTEI a informační podpora výzkumu a vývoje</a:t>
            </a:r>
          </a:p>
        </p:txBody>
      </p:sp>
      <p:sp>
        <p:nvSpPr>
          <p:cNvPr id="13" name="Obdélník 12"/>
          <p:cNvSpPr/>
          <p:nvPr/>
        </p:nvSpPr>
        <p:spPr>
          <a:xfrm>
            <a:off x="2843808" y="817117"/>
            <a:ext cx="158417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Návaznost na business strategii</a:t>
            </a:r>
          </a:p>
        </p:txBody>
      </p:sp>
      <p:sp>
        <p:nvSpPr>
          <p:cNvPr id="14" name="Obdélník 13"/>
          <p:cNvSpPr/>
          <p:nvPr/>
        </p:nvSpPr>
        <p:spPr>
          <a:xfrm>
            <a:off x="1098445" y="1340243"/>
            <a:ext cx="1422689" cy="449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Lidské zdroje</a:t>
            </a:r>
          </a:p>
        </p:txBody>
      </p:sp>
      <p:sp>
        <p:nvSpPr>
          <p:cNvPr id="15" name="Obdélník 14"/>
          <p:cNvSpPr/>
          <p:nvPr/>
        </p:nvSpPr>
        <p:spPr>
          <a:xfrm>
            <a:off x="5466225" y="3759882"/>
            <a:ext cx="2255377"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Materiální zabezpečení výzkumu a vývoje</a:t>
            </a:r>
          </a:p>
        </p:txBody>
      </p:sp>
      <p:sp>
        <p:nvSpPr>
          <p:cNvPr id="17" name="Obdélník 16"/>
          <p:cNvSpPr/>
          <p:nvPr/>
        </p:nvSpPr>
        <p:spPr>
          <a:xfrm>
            <a:off x="3535834" y="3799533"/>
            <a:ext cx="148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Licenční politika</a:t>
            </a:r>
          </a:p>
        </p:txBody>
      </p:sp>
      <p:cxnSp>
        <p:nvCxnSpPr>
          <p:cNvPr id="5" name="Přímá spojnice se šipkou 4"/>
          <p:cNvCxnSpPr/>
          <p:nvPr/>
        </p:nvCxnSpPr>
        <p:spPr>
          <a:xfrm>
            <a:off x="2195736" y="1802719"/>
            <a:ext cx="1296144" cy="546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V="1">
            <a:off x="2457138" y="2750565"/>
            <a:ext cx="1078696" cy="239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987824" y="2984059"/>
            <a:ext cx="576064" cy="74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a:stCxn id="17" idx="0"/>
          </p:cNvCxnSpPr>
          <p:nvPr/>
        </p:nvCxnSpPr>
        <p:spPr>
          <a:xfrm flipV="1">
            <a:off x="4278108" y="2990519"/>
            <a:ext cx="0" cy="80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4860032" y="2959143"/>
            <a:ext cx="1152128" cy="773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endCxn id="2" idx="3"/>
          </p:cNvCxnSpPr>
          <p:nvPr/>
        </p:nvCxnSpPr>
        <p:spPr>
          <a:xfrm flipH="1" flipV="1">
            <a:off x="4860032" y="2635107"/>
            <a:ext cx="1717321" cy="25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H="1">
            <a:off x="4896036" y="1929829"/>
            <a:ext cx="1512303" cy="43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3" idx="2"/>
          </p:cNvCxnSpPr>
          <p:nvPr/>
        </p:nvCxnSpPr>
        <p:spPr>
          <a:xfrm>
            <a:off x="3635896" y="1465189"/>
            <a:ext cx="90624" cy="803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4400607" y="1579117"/>
            <a:ext cx="891473" cy="695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9138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Strategie řízení lidských zdrojů, nebo také </a:t>
            </a:r>
            <a:r>
              <a:rPr lang="cs-CZ" sz="1600" b="1" dirty="0"/>
              <a:t>personální strategie</a:t>
            </a:r>
            <a:r>
              <a:rPr lang="cs-CZ" sz="1600" dirty="0"/>
              <a:t>, je v současné době, kdy jsou lidé v organizacích považování za největší bohatství organizace, za jednu z nejdůležitějších částí podnikové strategie. Strategická povaha řízení lidských zdrojů má přímou souvislost se stále sofistikovanějšími metodami produkce a s potřebou kvalifikovaného kapitálu, jehož výchova a vzdělání má také dlouhodobý charakter.</a:t>
            </a:r>
          </a:p>
          <a:p>
            <a:pPr algn="just"/>
            <a:r>
              <a:rPr lang="cs-CZ" sz="1600" dirty="0"/>
              <a:t>Strategický plán řízení lidských zdrojů odpovídá na otázku kolik pracovníků, v jaké věkové, generové, vzdělanostní a profesní struktuře bude zapotřebí pro splnění strategických cílů organizace. </a:t>
            </a:r>
          </a:p>
          <a:p>
            <a:pPr algn="just"/>
            <a:r>
              <a:rPr lang="cs-CZ" sz="1600" dirty="0"/>
              <a:t>Výchozím bodem pro strategických plán lidských zdrojů je analýza pracovních pozic a analýza disponibilních personálních zdrojů v organizaci. </a:t>
            </a:r>
          </a:p>
          <a:p>
            <a:pPr algn="just"/>
            <a:r>
              <a:rPr lang="cs-CZ" sz="1600" dirty="0"/>
              <a:t>Základním informačním vstupem do strategického plánu lidských zdrojů jsou specifické požadavky jednotlivých úvarů na pracovní sílu. </a:t>
            </a:r>
          </a:p>
          <a:p>
            <a:pPr algn="just"/>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Personální strategie I</a:t>
            </a:r>
          </a:p>
        </p:txBody>
      </p:sp>
    </p:spTree>
    <p:extLst>
      <p:ext uri="{BB962C8B-B14F-4D97-AF65-F5344CB8AC3E}">
        <p14:creationId xmlns:p14="http://schemas.microsoft.com/office/powerpoint/2010/main" val="10008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Metoda 7S</a:t>
            </a:r>
          </a:p>
        </p:txBody>
      </p:sp>
      <p:pic>
        <p:nvPicPr>
          <p:cNvPr id="5" name="Obrázek 4">
            <a:extLst>
              <a:ext uri="{FF2B5EF4-FFF2-40B4-BE49-F238E27FC236}">
                <a16:creationId xmlns:a16="http://schemas.microsoft.com/office/drawing/2014/main" id="{9A0C3CC4-8B80-48A1-8C77-0B9ED884319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3531" t="8980" r="3488" b="10986"/>
          <a:stretch/>
        </p:blipFill>
        <p:spPr>
          <a:xfrm>
            <a:off x="925007" y="771550"/>
            <a:ext cx="6023258" cy="3888432"/>
          </a:xfrm>
          <a:prstGeom prst="rect">
            <a:avLst/>
          </a:prstGeom>
        </p:spPr>
      </p:pic>
    </p:spTree>
    <p:extLst>
      <p:ext uri="{BB962C8B-B14F-4D97-AF65-F5344CB8AC3E}">
        <p14:creationId xmlns:p14="http://schemas.microsoft.com/office/powerpoint/2010/main" val="42815811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Potřeba plánování pracovníků a zvládnutí všech úkonů souvisejících s jejich řízením znamená pro podnik významnou konkurenční výhodu. Mnoho organizací se stává tzv. učícími se organizacemi, kde je na vzdělávání a rozvoj pracovníků kladen značný důraz a kromě znalostí a dovedností je cílem také budování firemní kultury. Ta pak tvoří rámec, v němž fungují i ostatní fáze řízení lidských zdrojů. </a:t>
            </a:r>
          </a:p>
          <a:p>
            <a:pPr algn="just"/>
            <a:r>
              <a:rPr lang="cs-CZ" sz="1600" dirty="0"/>
              <a:t>Zajistit soulad těchto činností, resp. celé strategie řízení lidských zdrojů s ostatními procesy v podniku, to je velký úkol každého managementu, protože jen tak je možné v konkurenčním prostředí přežít a fungovat.</a:t>
            </a:r>
          </a:p>
          <a:p>
            <a:pPr algn="just"/>
            <a:r>
              <a:rPr lang="cs-CZ" sz="1600" dirty="0"/>
              <a:t>Strategické řízení lidských zdrojů je integrováno do strategie organizace a podporuje dosahování strategických cílů organizace.</a:t>
            </a:r>
          </a:p>
          <a:p>
            <a:pPr algn="just"/>
            <a:r>
              <a:rPr lang="cs-CZ" sz="1600" dirty="0"/>
              <a:t>Strategické řízení lidských zdrojů je komplexní činnost, která navazuje na strategii organizace. Vymezuje běžné personální činnosti tak, aby svými výstupy podporovaly dosahování strategických cílů a vytváření přidané hodnoty.</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Personální strategie II</a:t>
            </a:r>
          </a:p>
        </p:txBody>
      </p:sp>
    </p:spTree>
    <p:extLst>
      <p:ext uri="{BB962C8B-B14F-4D97-AF65-F5344CB8AC3E}">
        <p14:creationId xmlns:p14="http://schemas.microsoft.com/office/powerpoint/2010/main" val="358404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Hlavním cílem strategického řízení lidských zdrojů je formulovat postoj organizace k personálním záležitostem, což umožňuje a usnadňuje strategická rozhodnutí s cílem zabezpečit pro organizaci kvalifikované, oddané a motivované pracovníky. Snahou je dosáhnout optimální rovnováhu mezi tvrdými a měkkými prvky.</a:t>
            </a:r>
          </a:p>
          <a:p>
            <a:pPr algn="just"/>
            <a:r>
              <a:rPr lang="cs-CZ" sz="1600" dirty="0"/>
              <a:t>Typy strategií lidských zdrojů vychází z činnosti organizace, jejího předmětu činnosti, struktury, hierarchie a především hodnot. Některé strategie lidských zdrojů jsou detailní, rozpracovávají všechny části oblasti řízení lidských zdrojů, jiné jsou pouze obecnými proklamacemi. Lze rozlišit 2 základní typy strategií:</a:t>
            </a:r>
          </a:p>
          <a:p>
            <a:pPr lvl="1" algn="just"/>
            <a:r>
              <a:rPr lang="cs-CZ" sz="1600" dirty="0"/>
              <a:t>rámcové strategie – podle Armstronga a </a:t>
            </a:r>
            <a:r>
              <a:rPr lang="cs-CZ" sz="1600" dirty="0" err="1"/>
              <a:t>Taylora</a:t>
            </a:r>
            <a:r>
              <a:rPr lang="cs-CZ" sz="1600" dirty="0"/>
              <a:t> (2015) jsou rámcové strategie obecné záměry organizace v oblasti řízení a rozvoje pracovníků, Dvořáková a kol. (2012) charakterizuje tyto strategie jako komplexní strategie transformace (změny) vedoucí ke změně v organizaci a změně hodnot  a kultury;</a:t>
            </a:r>
          </a:p>
          <a:p>
            <a:pPr lvl="1" algn="just"/>
            <a:r>
              <a:rPr lang="cs-CZ" sz="1600" dirty="0"/>
              <a:t>specifické strategie jsou zaměřeny na určitou oblast personální činnosti a v čase je zde vidět změna vycházející z rozvoje řízení lidských zdrojů.</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Personální strategie III</a:t>
            </a:r>
          </a:p>
        </p:txBody>
      </p:sp>
    </p:spTree>
    <p:extLst>
      <p:ext uri="{BB962C8B-B14F-4D97-AF65-F5344CB8AC3E}">
        <p14:creationId xmlns:p14="http://schemas.microsoft.com/office/powerpoint/2010/main" val="120793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Komponenty personální strategie</a:t>
            </a:r>
          </a:p>
        </p:txBody>
      </p:sp>
      <p:sp>
        <p:nvSpPr>
          <p:cNvPr id="2" name="Obdélník 1"/>
          <p:cNvSpPr/>
          <p:nvPr/>
        </p:nvSpPr>
        <p:spPr>
          <a:xfrm>
            <a:off x="3491880" y="2268995"/>
            <a:ext cx="1368152" cy="6901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Personální strategie</a:t>
            </a:r>
          </a:p>
        </p:txBody>
      </p:sp>
      <p:sp>
        <p:nvSpPr>
          <p:cNvPr id="6" name="Obdélník 5"/>
          <p:cNvSpPr/>
          <p:nvPr/>
        </p:nvSpPr>
        <p:spPr>
          <a:xfrm>
            <a:off x="1009120" y="3585491"/>
            <a:ext cx="1872208" cy="738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Mzdový vývoj</a:t>
            </a:r>
          </a:p>
        </p:txBody>
      </p:sp>
      <p:sp>
        <p:nvSpPr>
          <p:cNvPr id="8" name="Obdélník 7"/>
          <p:cNvSpPr/>
          <p:nvPr/>
        </p:nvSpPr>
        <p:spPr>
          <a:xfrm>
            <a:off x="6649360" y="2750565"/>
            <a:ext cx="178646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Péče o pracovníky</a:t>
            </a:r>
          </a:p>
        </p:txBody>
      </p:sp>
      <p:sp>
        <p:nvSpPr>
          <p:cNvPr id="9" name="Obdélník 8"/>
          <p:cNvSpPr/>
          <p:nvPr/>
        </p:nvSpPr>
        <p:spPr>
          <a:xfrm>
            <a:off x="466797" y="1949073"/>
            <a:ext cx="1989594" cy="6045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Produktivita a mzdy</a:t>
            </a:r>
          </a:p>
        </p:txBody>
      </p:sp>
      <p:sp>
        <p:nvSpPr>
          <p:cNvPr id="11" name="Obdélník 10"/>
          <p:cNvSpPr/>
          <p:nvPr/>
        </p:nvSpPr>
        <p:spPr>
          <a:xfrm>
            <a:off x="6444207" y="1950165"/>
            <a:ext cx="2186121" cy="5635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Motivace pracovníků</a:t>
            </a:r>
          </a:p>
        </p:txBody>
      </p:sp>
      <p:sp>
        <p:nvSpPr>
          <p:cNvPr id="12" name="Obdélník 11"/>
          <p:cNvSpPr/>
          <p:nvPr/>
        </p:nvSpPr>
        <p:spPr>
          <a:xfrm>
            <a:off x="5181599" y="855588"/>
            <a:ext cx="2054697" cy="770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Kvalifikační struktura</a:t>
            </a:r>
          </a:p>
        </p:txBody>
      </p:sp>
      <p:sp>
        <p:nvSpPr>
          <p:cNvPr id="13" name="Obdélník 12"/>
          <p:cNvSpPr/>
          <p:nvPr/>
        </p:nvSpPr>
        <p:spPr>
          <a:xfrm>
            <a:off x="2483768" y="829203"/>
            <a:ext cx="158417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Návaznost na business strategii</a:t>
            </a:r>
          </a:p>
        </p:txBody>
      </p:sp>
      <p:sp>
        <p:nvSpPr>
          <p:cNvPr id="15" name="Obdélník 14"/>
          <p:cNvSpPr/>
          <p:nvPr/>
        </p:nvSpPr>
        <p:spPr>
          <a:xfrm>
            <a:off x="5466225" y="3759882"/>
            <a:ext cx="2255377"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Bezpečnost a ochrana zdraví při práci</a:t>
            </a:r>
          </a:p>
        </p:txBody>
      </p:sp>
      <p:sp>
        <p:nvSpPr>
          <p:cNvPr id="17" name="Obdélník 16"/>
          <p:cNvSpPr/>
          <p:nvPr/>
        </p:nvSpPr>
        <p:spPr>
          <a:xfrm>
            <a:off x="3535834" y="3799533"/>
            <a:ext cx="148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Firemní kultura</a:t>
            </a:r>
          </a:p>
        </p:txBody>
      </p:sp>
      <p:cxnSp>
        <p:nvCxnSpPr>
          <p:cNvPr id="19" name="Přímá spojnice se šipkou 18"/>
          <p:cNvCxnSpPr>
            <a:stCxn id="9" idx="3"/>
          </p:cNvCxnSpPr>
          <p:nvPr/>
        </p:nvCxnSpPr>
        <p:spPr>
          <a:xfrm>
            <a:off x="2456391" y="2251361"/>
            <a:ext cx="950131" cy="302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854680" y="2778578"/>
            <a:ext cx="576064" cy="74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a:stCxn id="17" idx="0"/>
          </p:cNvCxnSpPr>
          <p:nvPr/>
        </p:nvCxnSpPr>
        <p:spPr>
          <a:xfrm flipV="1">
            <a:off x="4278108" y="2990519"/>
            <a:ext cx="0" cy="80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4860032" y="2959143"/>
            <a:ext cx="1152128" cy="773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endCxn id="2" idx="3"/>
          </p:cNvCxnSpPr>
          <p:nvPr/>
        </p:nvCxnSpPr>
        <p:spPr>
          <a:xfrm flipH="1" flipV="1">
            <a:off x="4860032" y="2635107"/>
            <a:ext cx="1717321" cy="25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H="1">
            <a:off x="4896036" y="1929829"/>
            <a:ext cx="1512303" cy="43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3" idx="2"/>
          </p:cNvCxnSpPr>
          <p:nvPr/>
        </p:nvCxnSpPr>
        <p:spPr>
          <a:xfrm>
            <a:off x="3635896" y="1465189"/>
            <a:ext cx="90624" cy="803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4400607" y="1579117"/>
            <a:ext cx="891473" cy="695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7248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Základním úkolem investičního procesu, a potažmo </a:t>
            </a:r>
            <a:r>
              <a:rPr lang="cs-CZ" sz="1600" b="1" dirty="0"/>
              <a:t>investiční strategie</a:t>
            </a:r>
            <a:r>
              <a:rPr lang="cs-CZ" sz="1600" dirty="0"/>
              <a:t>, je zabezpečení strategických potřeb podniku, bez kterých by nebylo možné jeho správné fungování a prosperita v hospodářské soutěži s konkurenty. </a:t>
            </a:r>
          </a:p>
          <a:p>
            <a:pPr algn="just"/>
            <a:r>
              <a:rPr lang="cs-CZ" sz="1600" dirty="0"/>
              <a:t>Investiční strategii lze definovat jako soubor pravidel, chování, procesů a metod, které aktivnímu investorovi umožňují efektivní výběr investičních instrumentů. </a:t>
            </a:r>
          </a:p>
          <a:p>
            <a:pPr algn="just"/>
            <a:r>
              <a:rPr lang="cs-CZ" sz="1600" dirty="0"/>
              <a:t>Hlavní investiční strategie využívají nástroje a techniky fundamentální analýzy s cílem odhalit vnitřní nebo-</a:t>
            </a:r>
            <a:r>
              <a:rPr lang="cs-CZ" sz="1600" dirty="0" err="1"/>
              <a:t>li</a:t>
            </a:r>
            <a:r>
              <a:rPr lang="cs-CZ" sz="1600" dirty="0"/>
              <a:t> správnou hodnotu akcie. Pro odhad vnitřní hodnoty se používá řada modelů, jako je dividendový diskontní model nebo EVA.</a:t>
            </a:r>
          </a:p>
          <a:p>
            <a:pPr algn="just"/>
            <a:r>
              <a:rPr lang="cs-CZ" sz="1600" dirty="0"/>
              <a:t>Při výběru vhodného investičního instrumentu bereme v úvahu celou řadu různých kritérií a navíc těmto kritériím dáváme různou váhu. Mnoho kritérií má kvalitativní povahu, takže je téměř nemožné jejich vliv na investici změřit. Můžeme znát velikost zisku společnosti, ale problémy nastávají například při ocenění hodnoty značky nebo kvality managementu. Trhy jsou rovněž často pod vlivem emocí a sentimentů investorů a akcie tak nereflektují fundamentální faktory.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Investiční strategie I</a:t>
            </a:r>
          </a:p>
        </p:txBody>
      </p:sp>
    </p:spTree>
    <p:extLst>
      <p:ext uri="{BB962C8B-B14F-4D97-AF65-F5344CB8AC3E}">
        <p14:creationId xmlns:p14="http://schemas.microsoft.com/office/powerpoint/2010/main" val="210831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Volba konkrétní investiční strategie potom závisí především na požadované výnosnosti při určité investorem akceptovatelné míře rizika.</a:t>
            </a:r>
          </a:p>
          <a:p>
            <a:pPr algn="just"/>
            <a:r>
              <a:rPr lang="cs-CZ" sz="1600" dirty="0"/>
              <a:t>Valach (2006) rozlišuje několik typů investičních strategií. V rámci </a:t>
            </a:r>
            <a:r>
              <a:rPr lang="cs-CZ" sz="1600" i="1" dirty="0"/>
              <a:t>strategie maximalizace ročních výnosů </a:t>
            </a:r>
            <a:r>
              <a:rPr lang="cs-CZ" sz="1600" dirty="0"/>
              <a:t>investor dává přednost co nejvyšším ročním výnosům a nehledí na růst ceny investice či na její udržení. V případě této strategie přináší každoroční očekávaný vysoký dividendový výnos. </a:t>
            </a:r>
          </a:p>
          <a:p>
            <a:pPr algn="just"/>
            <a:r>
              <a:rPr lang="cs-CZ" sz="1600" dirty="0"/>
              <a:t>Naopak, pokud investor upřednostňuje investiční projekty, u kterých předpokládá co největší zvýšení hodnoty původního investičního vkladu, hovoříme o </a:t>
            </a:r>
            <a:r>
              <a:rPr lang="cs-CZ" sz="1600" i="1" dirty="0"/>
              <a:t>strategii růstu ceny investice</a:t>
            </a:r>
            <a:r>
              <a:rPr lang="cs-CZ" sz="1600" dirty="0"/>
              <a:t>. </a:t>
            </a:r>
          </a:p>
          <a:p>
            <a:pPr algn="just"/>
            <a:r>
              <a:rPr lang="cs-CZ" sz="1600" dirty="0"/>
              <a:t>Ideální kombinací obou uvedených přístupů je </a:t>
            </a:r>
            <a:r>
              <a:rPr lang="cs-CZ" sz="1600" i="1" dirty="0"/>
              <a:t>strategie růstu ceny investice spojená s maximálními ročními výnosy</a:t>
            </a:r>
            <a:r>
              <a:rPr lang="cs-CZ" sz="1600" dirty="0"/>
              <a:t>. Takováto strategie nejvíce přispívá k základnímu cíli podniku v oblasti investic.</a:t>
            </a:r>
          </a:p>
          <a:p>
            <a:pPr algn="just"/>
            <a:r>
              <a:rPr lang="cs-CZ" sz="1600" i="1" dirty="0"/>
              <a:t>Pasivní strategie </a:t>
            </a:r>
            <a:r>
              <a:rPr lang="cs-CZ" sz="1600" dirty="0"/>
              <a:t>typu „kup a drž“ se vyznačují nižším očekávaným výnosem, nižším rizikem a minimalizací transakčních nákladů. </a:t>
            </a:r>
            <a:r>
              <a:rPr lang="cs-CZ" sz="1600" i="1" dirty="0"/>
              <a:t>Aktivní investiční strategie </a:t>
            </a:r>
            <a:r>
              <a:rPr lang="cs-CZ" sz="1600" dirty="0"/>
              <a:t>se zaměřuje na výběr a načasování investice za účelem maximalizace výnosu.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Investiční strategie II</a:t>
            </a:r>
          </a:p>
        </p:txBody>
      </p:sp>
    </p:spTree>
    <p:extLst>
      <p:ext uri="{BB962C8B-B14F-4D97-AF65-F5344CB8AC3E}">
        <p14:creationId xmlns:p14="http://schemas.microsoft.com/office/powerpoint/2010/main" val="364151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Informační strategie podniku </a:t>
            </a:r>
            <a:r>
              <a:rPr lang="cs-CZ" sz="1600" dirty="0"/>
              <a:t>se zaměřuje na optimální podporu cílů podniku a podnikových procesů pomocí informačních technologií. </a:t>
            </a:r>
          </a:p>
          <a:p>
            <a:pPr algn="just"/>
            <a:r>
              <a:rPr lang="cs-CZ" sz="1600" dirty="0"/>
              <a:t>Informační strategie je součástí celého strategického řízení podniku, to znamená, že její řešení by mělo být zejména záležitostí podnikových manažerů, nikoli samotných informatiků. </a:t>
            </a:r>
          </a:p>
          <a:p>
            <a:pPr algn="just"/>
            <a:r>
              <a:rPr lang="cs-CZ" sz="1600" dirty="0"/>
              <a:t>Informační strategie by měla uplatňovat standardní metody a měla by vést k vymezení a stanovení klíčových metrik výkonnosti a úspěšnosti podnikové informatiky. Podstatným předpokladem úspěšné realizace informační strategie je již na počátku jejího řešení stanovení, při jakých rozhodnutích a v jakých úlohách řízení informatiky bude využívána.</a:t>
            </a:r>
          </a:p>
          <a:p>
            <a:pPr algn="just"/>
            <a:r>
              <a:rPr lang="cs-CZ" sz="1600" dirty="0"/>
              <a:t>Informační strategie musí vycházet z dobře zpracovaného plánu pro volbu informační technologie. Technologický plán tak zahrnuje technickou část a programové zabezpečení.</a:t>
            </a:r>
          </a:p>
          <a:p>
            <a:pPr algn="just"/>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Informační strategie I </a:t>
            </a:r>
          </a:p>
        </p:txBody>
      </p:sp>
    </p:spTree>
    <p:extLst>
      <p:ext uri="{BB962C8B-B14F-4D97-AF65-F5344CB8AC3E}">
        <p14:creationId xmlns:p14="http://schemas.microsoft.com/office/powerpoint/2010/main" val="143856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Účelem informační strategie je formulovat základní koncept dalšího rozvoje informatiky, to znamená vymezit hlavní možnosti a úlohy v rozvoji podnikové informatiky po stránce obsahové, technologické i organizační. Informační strategie je koncipována tak, aby sloužila jako základní nástroj dlouhodobého řízení rozvoje a provozu informatiky a současně byla vstupem pro další dokumenty.</a:t>
            </a:r>
          </a:p>
          <a:p>
            <a:pPr algn="just"/>
            <a:endParaRPr lang="cs-CZ" sz="1600" dirty="0"/>
          </a:p>
          <a:p>
            <a:pPr algn="just"/>
            <a:r>
              <a:rPr lang="cs-CZ" sz="1600" dirty="0"/>
              <a:t>Informační strategie je kontinuální proces, který musí zajišťovat integritu na těchto úrovních:</a:t>
            </a:r>
          </a:p>
          <a:p>
            <a:pPr lvl="1" algn="just"/>
            <a:r>
              <a:rPr lang="cs-CZ" sz="1600" dirty="0"/>
              <a:t>integraci zakladatelské vize a její sdílení zaměstnanci</a:t>
            </a:r>
          </a:p>
          <a:p>
            <a:pPr lvl="1" algn="just"/>
            <a:r>
              <a:rPr lang="cs-CZ" sz="1600" dirty="0"/>
              <a:t>integraci podniku s okolím</a:t>
            </a:r>
          </a:p>
          <a:p>
            <a:pPr lvl="1" algn="just"/>
            <a:r>
              <a:rPr lang="cs-CZ" sz="1600" dirty="0"/>
              <a:t>integraci interních podnikových procesů</a:t>
            </a:r>
          </a:p>
          <a:p>
            <a:pPr lvl="1" algn="just"/>
            <a:r>
              <a:rPr lang="cs-CZ" sz="1600" dirty="0"/>
              <a:t>technologickou integraci</a:t>
            </a:r>
          </a:p>
          <a:p>
            <a:pPr lvl="1" algn="just"/>
            <a:r>
              <a:rPr lang="cs-CZ" sz="1600" dirty="0"/>
              <a:t>koordinující integraci</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Informační strategie II </a:t>
            </a:r>
          </a:p>
        </p:txBody>
      </p:sp>
    </p:spTree>
    <p:extLst>
      <p:ext uri="{BB962C8B-B14F-4D97-AF65-F5344CB8AC3E}">
        <p14:creationId xmlns:p14="http://schemas.microsoft.com/office/powerpoint/2010/main" val="106330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Komponenty informační strategie</a:t>
            </a:r>
          </a:p>
        </p:txBody>
      </p:sp>
      <p:sp>
        <p:nvSpPr>
          <p:cNvPr id="2" name="Obdélník 1"/>
          <p:cNvSpPr/>
          <p:nvPr/>
        </p:nvSpPr>
        <p:spPr>
          <a:xfrm>
            <a:off x="3491880" y="2311071"/>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Strategie IS/IT</a:t>
            </a:r>
          </a:p>
        </p:txBody>
      </p:sp>
      <p:sp>
        <p:nvSpPr>
          <p:cNvPr id="6" name="Obdélník 5"/>
          <p:cNvSpPr/>
          <p:nvPr/>
        </p:nvSpPr>
        <p:spPr>
          <a:xfrm>
            <a:off x="1098445" y="3784860"/>
            <a:ext cx="2033395"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Organizace a řízení informačních procesů</a:t>
            </a:r>
          </a:p>
        </p:txBody>
      </p:sp>
      <p:sp>
        <p:nvSpPr>
          <p:cNvPr id="7" name="Obdélník 6"/>
          <p:cNvSpPr/>
          <p:nvPr/>
        </p:nvSpPr>
        <p:spPr>
          <a:xfrm>
            <a:off x="863453" y="3074601"/>
            <a:ext cx="1080120" cy="419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Jakost </a:t>
            </a:r>
          </a:p>
        </p:txBody>
      </p:sp>
      <p:sp>
        <p:nvSpPr>
          <p:cNvPr id="8" name="Obdélník 7"/>
          <p:cNvSpPr/>
          <p:nvPr/>
        </p:nvSpPr>
        <p:spPr>
          <a:xfrm>
            <a:off x="6649361" y="2750565"/>
            <a:ext cx="124288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Finanční zabezpečení</a:t>
            </a:r>
          </a:p>
        </p:txBody>
      </p:sp>
      <p:sp>
        <p:nvSpPr>
          <p:cNvPr id="9" name="Obdélník 8"/>
          <p:cNvSpPr/>
          <p:nvPr/>
        </p:nvSpPr>
        <p:spPr>
          <a:xfrm>
            <a:off x="342278" y="2043326"/>
            <a:ext cx="123252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Bezpečnost a ochrana IS</a:t>
            </a:r>
          </a:p>
        </p:txBody>
      </p:sp>
      <p:sp>
        <p:nvSpPr>
          <p:cNvPr id="11" name="Obdélník 10"/>
          <p:cNvSpPr/>
          <p:nvPr/>
        </p:nvSpPr>
        <p:spPr>
          <a:xfrm>
            <a:off x="6444208" y="1714923"/>
            <a:ext cx="172819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Koncepce a filozofie IS</a:t>
            </a:r>
          </a:p>
        </p:txBody>
      </p:sp>
      <p:sp>
        <p:nvSpPr>
          <p:cNvPr id="12" name="Obdélník 11"/>
          <p:cNvSpPr/>
          <p:nvPr/>
        </p:nvSpPr>
        <p:spPr>
          <a:xfrm>
            <a:off x="5181599" y="855589"/>
            <a:ext cx="1838673"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Rozvojové záměry a cíle</a:t>
            </a:r>
          </a:p>
        </p:txBody>
      </p:sp>
      <p:sp>
        <p:nvSpPr>
          <p:cNvPr id="13" name="Obdélník 12"/>
          <p:cNvSpPr/>
          <p:nvPr/>
        </p:nvSpPr>
        <p:spPr>
          <a:xfrm>
            <a:off x="2843808" y="817117"/>
            <a:ext cx="158417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Návaznost na business strategii</a:t>
            </a:r>
          </a:p>
        </p:txBody>
      </p:sp>
      <p:sp>
        <p:nvSpPr>
          <p:cNvPr id="14" name="Obdélník 13"/>
          <p:cNvSpPr/>
          <p:nvPr/>
        </p:nvSpPr>
        <p:spPr>
          <a:xfrm>
            <a:off x="1098445" y="1340243"/>
            <a:ext cx="1422689" cy="449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Lidské zdroje</a:t>
            </a:r>
          </a:p>
        </p:txBody>
      </p:sp>
      <p:sp>
        <p:nvSpPr>
          <p:cNvPr id="15" name="Obdélník 14"/>
          <p:cNvSpPr/>
          <p:nvPr/>
        </p:nvSpPr>
        <p:spPr>
          <a:xfrm>
            <a:off x="5466225" y="3759882"/>
            <a:ext cx="165385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Materiální zabezpečení</a:t>
            </a:r>
          </a:p>
        </p:txBody>
      </p:sp>
      <p:sp>
        <p:nvSpPr>
          <p:cNvPr id="17" name="Obdélník 16"/>
          <p:cNvSpPr/>
          <p:nvPr/>
        </p:nvSpPr>
        <p:spPr>
          <a:xfrm>
            <a:off x="3535834" y="3799533"/>
            <a:ext cx="148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Řízení rozvoje IS</a:t>
            </a:r>
          </a:p>
        </p:txBody>
      </p:sp>
      <p:cxnSp>
        <p:nvCxnSpPr>
          <p:cNvPr id="5" name="Přímá spojnice se šipkou 4"/>
          <p:cNvCxnSpPr/>
          <p:nvPr/>
        </p:nvCxnSpPr>
        <p:spPr>
          <a:xfrm>
            <a:off x="2195736" y="1802719"/>
            <a:ext cx="1296144" cy="546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a:off x="1574798" y="2513692"/>
            <a:ext cx="19170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7" idx="3"/>
          </p:cNvCxnSpPr>
          <p:nvPr/>
        </p:nvCxnSpPr>
        <p:spPr>
          <a:xfrm flipV="1">
            <a:off x="1943573" y="2859782"/>
            <a:ext cx="1548307" cy="424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987824" y="2984059"/>
            <a:ext cx="576064" cy="74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a:stCxn id="17" idx="0"/>
          </p:cNvCxnSpPr>
          <p:nvPr/>
        </p:nvCxnSpPr>
        <p:spPr>
          <a:xfrm flipV="1">
            <a:off x="4278108" y="2990519"/>
            <a:ext cx="0" cy="80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4860032" y="2959143"/>
            <a:ext cx="1152128" cy="773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endCxn id="2" idx="3"/>
          </p:cNvCxnSpPr>
          <p:nvPr/>
        </p:nvCxnSpPr>
        <p:spPr>
          <a:xfrm flipH="1" flipV="1">
            <a:off x="4860032" y="2635107"/>
            <a:ext cx="1717321" cy="25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H="1">
            <a:off x="4896036" y="1929829"/>
            <a:ext cx="1512303" cy="43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3" idx="2"/>
          </p:cNvCxnSpPr>
          <p:nvPr/>
        </p:nvCxnSpPr>
        <p:spPr>
          <a:xfrm>
            <a:off x="3635896" y="1465189"/>
            <a:ext cx="90624" cy="803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4400607" y="1579117"/>
            <a:ext cx="891473" cy="695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5944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700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Strategie podniku musí zahrnovat strategie pro jednotlivé úrovně řízení včetně strategií základních funkčních oblastí podniku.</a:t>
            </a:r>
          </a:p>
          <a:p>
            <a:pPr algn="just"/>
            <a:r>
              <a:rPr lang="cs-CZ" sz="1600" dirty="0"/>
              <a:t>Strategie na jednotlivých úrovních řízení a jednotlivých funkčních částí podniku musí vytvářet jednotný systém a navzájem se podporovat.</a:t>
            </a:r>
          </a:p>
          <a:p>
            <a:pPr algn="just"/>
            <a:r>
              <a:rPr lang="cs-CZ" sz="1600" dirty="0"/>
              <a:t>Zvolené variantě strategie musí být obvykle přizpůsobena i organizační struktura podniku a systém řízení podniku.</a:t>
            </a:r>
          </a:p>
          <a:p>
            <a:pPr algn="just"/>
            <a:r>
              <a:rPr lang="cs-CZ" sz="1600" dirty="0"/>
              <a:t>Strategie by měla rozvíjet dovednosti a kompetence podniku. </a:t>
            </a:r>
          </a:p>
          <a:p>
            <a:pPr algn="just"/>
            <a:r>
              <a:rPr lang="cs-CZ" sz="1600" dirty="0"/>
              <a:t>Strategie by měla zahrnovat výběr vhodných manažerů na odpovídající odborné úrovni s adekvátními dovednostmi a znalostmi.</a:t>
            </a:r>
          </a:p>
          <a:p>
            <a:pPr algn="just"/>
            <a:r>
              <a:rPr lang="cs-CZ" sz="1600" dirty="0"/>
              <a:t>Strategie musí zahrnovat také vzdělávání a rozvoj všech pracovníků.</a:t>
            </a:r>
          </a:p>
          <a:p>
            <a:pPr algn="just"/>
            <a:r>
              <a:rPr lang="cs-CZ" sz="1600" dirty="0"/>
              <a:t>Strategie musí vytvářet pocit sounáležitosti pracovníků k podniku. </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Podmínky a předpoklady funkčních strategií</a:t>
            </a:r>
          </a:p>
        </p:txBody>
      </p:sp>
    </p:spTree>
    <p:extLst>
      <p:ext uri="{BB962C8B-B14F-4D97-AF65-F5344CB8AC3E}">
        <p14:creationId xmlns:p14="http://schemas.microsoft.com/office/powerpoint/2010/main" val="290614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Speciální strategie tvoří podnikové strategie, které jsou sestavovány a využívány podnikatelskými subjekty za určitých podmínek.</a:t>
            </a:r>
          </a:p>
          <a:p>
            <a:pPr algn="just"/>
            <a:r>
              <a:rPr lang="cs-CZ" sz="1600" dirty="0"/>
              <a:t>Nejčastěji jsou zde zařazovány </a:t>
            </a:r>
            <a:r>
              <a:rPr lang="cs-CZ" sz="1600" b="1" dirty="0"/>
              <a:t>strategie inovační a krizové</a:t>
            </a:r>
            <a:r>
              <a:rPr lang="cs-CZ" sz="1600" dirty="0"/>
              <a:t>. </a:t>
            </a:r>
          </a:p>
          <a:p>
            <a:pPr algn="just"/>
            <a:r>
              <a:rPr lang="cs-CZ" sz="1600" dirty="0"/>
              <a:t>Přitom inovační strategie je nutno chápat jako velmi významnou a nosnou složku podnikání i jako častý předpoklad podnikatelského úspěchu. </a:t>
            </a:r>
          </a:p>
          <a:p>
            <a:pPr algn="just"/>
            <a:r>
              <a:rPr lang="cs-CZ" sz="1600" dirty="0"/>
              <a:t>Naopak krizové strategie jsou vytvářeny v době nebezpečí výskytu krize, která by mohla ohrozit podnik.</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Speciální strategie</a:t>
            </a:r>
          </a:p>
        </p:txBody>
      </p:sp>
    </p:spTree>
    <p:extLst>
      <p:ext uri="{BB962C8B-B14F-4D97-AF65-F5344CB8AC3E}">
        <p14:creationId xmlns:p14="http://schemas.microsoft.com/office/powerpoint/2010/main" val="404090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 jednotlivých oblastech podnikových aktivit analyzuje vnitřní podmínky v podniku </a:t>
            </a:r>
            <a:r>
              <a:rPr lang="cs-CZ" sz="1600" b="1" dirty="0"/>
              <a:t>metoda „6M“, </a:t>
            </a:r>
            <a:r>
              <a:rPr lang="cs-CZ" sz="1600" dirty="0"/>
              <a:t>která má název odvozený od šesti slov začínajících v angličtině na „M“. Jedná se o následující složky analýzy:</a:t>
            </a:r>
          </a:p>
          <a:p>
            <a:pPr marL="0" indent="0" algn="just">
              <a:buNone/>
            </a:pPr>
            <a:endParaRPr lang="cs-CZ" sz="1600" dirty="0"/>
          </a:p>
          <a:p>
            <a:pPr lvl="0" algn="just"/>
            <a:r>
              <a:rPr lang="cs-CZ" sz="1600" b="1" dirty="0"/>
              <a:t>Management – </a:t>
            </a:r>
            <a:r>
              <a:rPr lang="cs-CZ" sz="1600" dirty="0"/>
              <a:t>analýza jednotlivých aktivit řízení podniku;</a:t>
            </a:r>
          </a:p>
          <a:p>
            <a:pPr lvl="0" algn="just"/>
            <a:r>
              <a:rPr lang="cs-CZ" sz="1600" b="1" dirty="0" err="1"/>
              <a:t>Machines</a:t>
            </a:r>
            <a:r>
              <a:rPr lang="cs-CZ" sz="1600" b="1" dirty="0"/>
              <a:t> –</a:t>
            </a:r>
            <a:r>
              <a:rPr lang="cs-CZ" sz="1600" dirty="0"/>
              <a:t> analýzy technického vybavení podniku a využívaných technologií;</a:t>
            </a:r>
          </a:p>
          <a:p>
            <a:pPr lvl="0" algn="just"/>
            <a:r>
              <a:rPr lang="cs-CZ" sz="1600" b="1" dirty="0" err="1"/>
              <a:t>Men</a:t>
            </a:r>
            <a:r>
              <a:rPr lang="cs-CZ" sz="1600" b="1" dirty="0"/>
              <a:t> –</a:t>
            </a:r>
            <a:r>
              <a:rPr lang="cs-CZ" sz="1600" dirty="0"/>
              <a:t> rozbor zaměstnaneckého obsazení podniku kvantitativně i kvalitativně;</a:t>
            </a:r>
          </a:p>
          <a:p>
            <a:pPr lvl="0" algn="just"/>
            <a:r>
              <a:rPr lang="cs-CZ" sz="1600" b="1" dirty="0"/>
              <a:t>Market –</a:t>
            </a:r>
            <a:r>
              <a:rPr lang="cs-CZ" sz="1600" dirty="0"/>
              <a:t> analýza uplatnění produktů na trhu a zjištění jejich konkurenceschopnosti;</a:t>
            </a:r>
          </a:p>
          <a:p>
            <a:pPr lvl="0" algn="just"/>
            <a:r>
              <a:rPr lang="cs-CZ" sz="1600" b="1" dirty="0" err="1"/>
              <a:t>Materials</a:t>
            </a:r>
            <a:r>
              <a:rPr lang="cs-CZ" sz="1600" b="1" dirty="0"/>
              <a:t> –</a:t>
            </a:r>
            <a:r>
              <a:rPr lang="cs-CZ" sz="1600" dirty="0"/>
              <a:t> zhodnocení surovinových vstupů, jejich kvality a nahraditelnosti;</a:t>
            </a:r>
          </a:p>
          <a:p>
            <a:pPr algn="just"/>
            <a:r>
              <a:rPr lang="cs-CZ" sz="1600" b="1" dirty="0"/>
              <a:t>Money –</a:t>
            </a:r>
            <a:r>
              <a:rPr lang="cs-CZ" sz="1600" dirty="0"/>
              <a:t> analýza všech oblastí finančního hospodaření včetně návratnosti investic.</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Metoda 6M</a:t>
            </a:r>
          </a:p>
        </p:txBody>
      </p:sp>
    </p:spTree>
    <p:extLst>
      <p:ext uri="{BB962C8B-B14F-4D97-AF65-F5344CB8AC3E}">
        <p14:creationId xmlns:p14="http://schemas.microsoft.com/office/powerpoint/2010/main" val="210451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Metoda 6M</a:t>
            </a:r>
          </a:p>
        </p:txBody>
      </p:sp>
      <p:pic>
        <p:nvPicPr>
          <p:cNvPr id="6" name="Obrázek 5">
            <a:extLst>
              <a:ext uri="{FF2B5EF4-FFF2-40B4-BE49-F238E27FC236}">
                <a16:creationId xmlns:a16="http://schemas.microsoft.com/office/drawing/2014/main" id="{6AD6E485-D185-4653-833C-70C24A89152C}"/>
              </a:ext>
            </a:extLst>
          </p:cNvPr>
          <p:cNvPicPr>
            <a:picLocks noChangeAspect="1"/>
          </p:cNvPicPr>
          <p:nvPr/>
        </p:nvPicPr>
        <p:blipFill rotWithShape="1">
          <a:blip r:embed="rId2">
            <a:extLst>
              <a:ext uri="{28A0092B-C50C-407E-A947-70E740481C1C}">
                <a14:useLocalDpi xmlns:a14="http://schemas.microsoft.com/office/drawing/2010/main" val="0"/>
              </a:ext>
            </a:extLst>
          </a:blip>
          <a:srcRect t="13671" b="8000"/>
          <a:stretch/>
        </p:blipFill>
        <p:spPr>
          <a:xfrm>
            <a:off x="1143000" y="703189"/>
            <a:ext cx="6858000" cy="4028802"/>
          </a:xfrm>
          <a:prstGeom prst="rect">
            <a:avLst/>
          </a:prstGeom>
        </p:spPr>
      </p:pic>
    </p:spTree>
    <p:extLst>
      <p:ext uri="{BB962C8B-B14F-4D97-AF65-F5344CB8AC3E}">
        <p14:creationId xmlns:p14="http://schemas.microsoft.com/office/powerpoint/2010/main" val="3337874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Metoda 6M</a:t>
            </a:r>
          </a:p>
        </p:txBody>
      </p:sp>
      <p:pic>
        <p:nvPicPr>
          <p:cNvPr id="4" name="Obrázek 3">
            <a:extLst>
              <a:ext uri="{FF2B5EF4-FFF2-40B4-BE49-F238E27FC236}">
                <a16:creationId xmlns:a16="http://schemas.microsoft.com/office/drawing/2014/main" id="{74EAF436-5A2F-4B33-95DC-406535E28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767201"/>
            <a:ext cx="5184576" cy="3900777"/>
          </a:xfrm>
          <a:prstGeom prst="rect">
            <a:avLst/>
          </a:prstGeom>
        </p:spPr>
      </p:pic>
    </p:spTree>
    <p:extLst>
      <p:ext uri="{BB962C8B-B14F-4D97-AF65-F5344CB8AC3E}">
        <p14:creationId xmlns:p14="http://schemas.microsoft.com/office/powerpoint/2010/main" val="128356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Hodnocení zdrojů se používá pro zhodnocení situace podniku, jejích zdrojů a případného konkurenčního potenciálu nebo potenciálu zlepšení v dané oblasti nebo pro daný zdroj.</a:t>
            </a:r>
          </a:p>
          <a:p>
            <a:pPr algn="just"/>
            <a:r>
              <a:rPr lang="cs-CZ" sz="1600" dirty="0"/>
              <a:t>Pomocí metody VRIO se posuzují tyto zdroje:</a:t>
            </a:r>
          </a:p>
          <a:p>
            <a:pPr lvl="1" algn="just"/>
            <a:r>
              <a:rPr lang="cs-CZ" sz="1400" dirty="0"/>
              <a:t>Lidské zdroje</a:t>
            </a:r>
          </a:p>
          <a:p>
            <a:pPr lvl="1" algn="just"/>
            <a:r>
              <a:rPr lang="cs-CZ" sz="1400" dirty="0"/>
              <a:t>Finanční zdroje</a:t>
            </a:r>
          </a:p>
          <a:p>
            <a:pPr lvl="1" algn="just"/>
            <a:r>
              <a:rPr lang="cs-CZ" sz="1400" dirty="0"/>
              <a:t>Hmotné zdroje</a:t>
            </a:r>
          </a:p>
          <a:p>
            <a:pPr lvl="1" algn="just"/>
            <a:r>
              <a:rPr lang="cs-CZ" sz="1400" dirty="0"/>
              <a:t>Nehmotné zdroje</a:t>
            </a:r>
          </a:p>
          <a:p>
            <a:pPr algn="just"/>
            <a:r>
              <a:rPr lang="cs-CZ" sz="1600" dirty="0"/>
              <a:t>Jednotlivé zdroje jsou posuzovány z hlediska: </a:t>
            </a:r>
          </a:p>
          <a:p>
            <a:pPr lvl="1" algn="just"/>
            <a:r>
              <a:rPr lang="cs-CZ" sz="1400" b="1" dirty="0" err="1"/>
              <a:t>V</a:t>
            </a:r>
            <a:r>
              <a:rPr lang="cs-CZ" sz="1400" dirty="0" err="1"/>
              <a:t>alues</a:t>
            </a:r>
            <a:r>
              <a:rPr lang="cs-CZ" sz="1400" dirty="0"/>
              <a:t> – hodnota zdroje</a:t>
            </a:r>
          </a:p>
          <a:p>
            <a:pPr lvl="1" algn="just"/>
            <a:r>
              <a:rPr lang="cs-CZ" sz="1400" b="1" dirty="0" err="1"/>
              <a:t>R</a:t>
            </a:r>
            <a:r>
              <a:rPr lang="cs-CZ" sz="1400" dirty="0" err="1"/>
              <a:t>areness</a:t>
            </a:r>
            <a:r>
              <a:rPr lang="cs-CZ" sz="1400" dirty="0"/>
              <a:t> – vzácnost zdroje</a:t>
            </a:r>
          </a:p>
          <a:p>
            <a:pPr lvl="1" algn="just"/>
            <a:r>
              <a:rPr lang="cs-CZ" sz="1400" dirty="0" err="1"/>
              <a:t>Costly</a:t>
            </a:r>
            <a:r>
              <a:rPr lang="cs-CZ" sz="1400" dirty="0"/>
              <a:t> to </a:t>
            </a:r>
            <a:r>
              <a:rPr lang="cs-CZ" sz="1400" b="1" dirty="0" err="1"/>
              <a:t>I</a:t>
            </a:r>
            <a:r>
              <a:rPr lang="cs-CZ" sz="1400" dirty="0" err="1"/>
              <a:t>mitate</a:t>
            </a:r>
            <a:r>
              <a:rPr lang="cs-CZ" sz="1400" dirty="0"/>
              <a:t> – </a:t>
            </a:r>
            <a:r>
              <a:rPr lang="cs-CZ" sz="1400" dirty="0" err="1"/>
              <a:t>napodobitelnost</a:t>
            </a:r>
            <a:r>
              <a:rPr lang="cs-CZ" sz="1400" dirty="0"/>
              <a:t> zdroje</a:t>
            </a:r>
          </a:p>
          <a:p>
            <a:pPr lvl="1" algn="just"/>
            <a:r>
              <a:rPr lang="cs-CZ" sz="1400" b="1" dirty="0" err="1"/>
              <a:t>O</a:t>
            </a:r>
            <a:r>
              <a:rPr lang="cs-CZ" sz="1400" dirty="0" err="1"/>
              <a:t>rganization</a:t>
            </a:r>
            <a:r>
              <a:rPr lang="cs-CZ" sz="1400" dirty="0"/>
              <a:t> – schopnost organizovat zdroj</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Metoda VRIO</a:t>
            </a:r>
          </a:p>
        </p:txBody>
      </p:sp>
    </p:spTree>
    <p:extLst>
      <p:ext uri="{BB962C8B-B14F-4D97-AF65-F5344CB8AC3E}">
        <p14:creationId xmlns:p14="http://schemas.microsoft.com/office/powerpoint/2010/main" val="174522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Zdroje podniku</a:t>
            </a:r>
          </a:p>
        </p:txBody>
      </p:sp>
      <p:pic>
        <p:nvPicPr>
          <p:cNvPr id="5" name="Zástupný symbol pro obsah 3" descr="resource-based-view-model.png"/>
          <p:cNvPicPr>
            <a:picLocks noChangeAspect="1"/>
          </p:cNvPicPr>
          <p:nvPr/>
        </p:nvPicPr>
        <p:blipFill>
          <a:blip r:embed="rId2" cstate="print"/>
          <a:stretch>
            <a:fillRect/>
          </a:stretch>
        </p:blipFill>
        <p:spPr>
          <a:xfrm>
            <a:off x="1331640" y="810693"/>
            <a:ext cx="6264695" cy="3813792"/>
          </a:xfrm>
          <a:prstGeom prst="rect">
            <a:avLst/>
          </a:prstGeom>
        </p:spPr>
      </p:pic>
    </p:spTree>
    <p:extLst>
      <p:ext uri="{BB962C8B-B14F-4D97-AF65-F5344CB8AC3E}">
        <p14:creationId xmlns:p14="http://schemas.microsoft.com/office/powerpoint/2010/main" val="1276221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Aplikace metody VRIO</a:t>
            </a:r>
          </a:p>
        </p:txBody>
      </p:sp>
      <p:sp>
        <p:nvSpPr>
          <p:cNvPr id="5" name="Kosočtverec 4"/>
          <p:cNvSpPr/>
          <p:nvPr/>
        </p:nvSpPr>
        <p:spPr>
          <a:xfrm>
            <a:off x="1221147" y="1551324"/>
            <a:ext cx="864096" cy="864096"/>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a:t>
            </a:r>
          </a:p>
        </p:txBody>
      </p:sp>
      <p:sp>
        <p:nvSpPr>
          <p:cNvPr id="6" name="Kosočtverec 5"/>
          <p:cNvSpPr/>
          <p:nvPr/>
        </p:nvSpPr>
        <p:spPr>
          <a:xfrm>
            <a:off x="2773488" y="1553817"/>
            <a:ext cx="864096" cy="864096"/>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R</a:t>
            </a:r>
          </a:p>
        </p:txBody>
      </p:sp>
      <p:sp>
        <p:nvSpPr>
          <p:cNvPr id="7" name="Kosočtverec 6"/>
          <p:cNvSpPr/>
          <p:nvPr/>
        </p:nvSpPr>
        <p:spPr>
          <a:xfrm>
            <a:off x="4139952" y="1490352"/>
            <a:ext cx="972108" cy="950034"/>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I</a:t>
            </a:r>
          </a:p>
        </p:txBody>
      </p:sp>
      <p:sp>
        <p:nvSpPr>
          <p:cNvPr id="8" name="Kosočtverec 7"/>
          <p:cNvSpPr/>
          <p:nvPr/>
        </p:nvSpPr>
        <p:spPr>
          <a:xfrm>
            <a:off x="5530688" y="1456728"/>
            <a:ext cx="864096" cy="972108"/>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O</a:t>
            </a:r>
          </a:p>
        </p:txBody>
      </p:sp>
      <p:sp>
        <p:nvSpPr>
          <p:cNvPr id="9" name="Obdélník 8"/>
          <p:cNvSpPr/>
          <p:nvPr/>
        </p:nvSpPr>
        <p:spPr>
          <a:xfrm>
            <a:off x="6943310" y="1612774"/>
            <a:ext cx="1593854" cy="784548"/>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Dlouhodobá konkurenční výhoda</a:t>
            </a:r>
          </a:p>
        </p:txBody>
      </p:sp>
      <p:sp>
        <p:nvSpPr>
          <p:cNvPr id="11" name="Obdélník 10"/>
          <p:cNvSpPr/>
          <p:nvPr/>
        </p:nvSpPr>
        <p:spPr>
          <a:xfrm>
            <a:off x="1039687" y="2854481"/>
            <a:ext cx="1342892" cy="48605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nevýhoda</a:t>
            </a:r>
          </a:p>
        </p:txBody>
      </p:sp>
      <p:sp>
        <p:nvSpPr>
          <p:cNvPr id="12" name="Obdélník 11"/>
          <p:cNvSpPr/>
          <p:nvPr/>
        </p:nvSpPr>
        <p:spPr>
          <a:xfrm>
            <a:off x="2562368" y="2880451"/>
            <a:ext cx="1368015" cy="48605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parita</a:t>
            </a:r>
          </a:p>
        </p:txBody>
      </p:sp>
      <p:sp>
        <p:nvSpPr>
          <p:cNvPr id="13" name="Obdélník 12"/>
          <p:cNvSpPr/>
          <p:nvPr/>
        </p:nvSpPr>
        <p:spPr>
          <a:xfrm>
            <a:off x="4027981" y="2880451"/>
            <a:ext cx="1383123" cy="720638"/>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Dočasná konkurenční výhoda</a:t>
            </a:r>
          </a:p>
        </p:txBody>
      </p:sp>
      <p:sp>
        <p:nvSpPr>
          <p:cNvPr id="14" name="Obdélník 13"/>
          <p:cNvSpPr/>
          <p:nvPr/>
        </p:nvSpPr>
        <p:spPr>
          <a:xfrm>
            <a:off x="5508702" y="2866796"/>
            <a:ext cx="1351254" cy="713066"/>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Dočasná konkurenční výhoda</a:t>
            </a:r>
          </a:p>
        </p:txBody>
      </p:sp>
      <p:sp>
        <p:nvSpPr>
          <p:cNvPr id="15" name="Šipka dolů 14"/>
          <p:cNvSpPr/>
          <p:nvPr/>
        </p:nvSpPr>
        <p:spPr>
          <a:xfrm>
            <a:off x="1487594" y="2513390"/>
            <a:ext cx="223539"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lů 16"/>
          <p:cNvSpPr/>
          <p:nvPr/>
        </p:nvSpPr>
        <p:spPr>
          <a:xfrm>
            <a:off x="3147807" y="2497881"/>
            <a:ext cx="245064"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8" name="Šipka dolů 17"/>
          <p:cNvSpPr/>
          <p:nvPr/>
        </p:nvSpPr>
        <p:spPr>
          <a:xfrm>
            <a:off x="4564718" y="2513390"/>
            <a:ext cx="223305"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Šipka dolů 18"/>
          <p:cNvSpPr/>
          <p:nvPr/>
        </p:nvSpPr>
        <p:spPr>
          <a:xfrm>
            <a:off x="5872403" y="2513390"/>
            <a:ext cx="199681"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0" name="Šipka doprava 19"/>
          <p:cNvSpPr/>
          <p:nvPr/>
        </p:nvSpPr>
        <p:spPr>
          <a:xfrm>
            <a:off x="2187130" y="1923679"/>
            <a:ext cx="479610"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1" name="Šipka doprava 20"/>
          <p:cNvSpPr/>
          <p:nvPr/>
        </p:nvSpPr>
        <p:spPr>
          <a:xfrm>
            <a:off x="3744333" y="1897532"/>
            <a:ext cx="311880" cy="160303"/>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2" name="Šipka doprava 21"/>
          <p:cNvSpPr/>
          <p:nvPr/>
        </p:nvSpPr>
        <p:spPr>
          <a:xfrm>
            <a:off x="5166066" y="1923679"/>
            <a:ext cx="295992"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3" name="Šipka doprava 22"/>
          <p:cNvSpPr/>
          <p:nvPr/>
        </p:nvSpPr>
        <p:spPr>
          <a:xfrm flipV="1">
            <a:off x="6463414" y="1897531"/>
            <a:ext cx="396542" cy="16030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4068545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t>EFQM Model Excelence – sebehodnocení výkonnosti organizace na základě devíti kritérií.</a:t>
            </a:r>
          </a:p>
          <a:p>
            <a:r>
              <a:rPr lang="cs-CZ" sz="1400" dirty="0"/>
              <a:t>Účel modelu:</a:t>
            </a:r>
          </a:p>
          <a:p>
            <a:pPr lvl="1"/>
            <a:r>
              <a:rPr lang="cs-CZ" sz="1400" dirty="0"/>
              <a:t>Sebehodnocení – určení silných stránek – zlepšování</a:t>
            </a:r>
          </a:p>
          <a:p>
            <a:pPr lvl="1"/>
            <a:r>
              <a:rPr lang="cs-CZ" sz="1400" dirty="0"/>
              <a:t>Hledání směrů dalšího rozvoje a zdokonalování</a:t>
            </a:r>
          </a:p>
          <a:p>
            <a:pPr lvl="1"/>
            <a:r>
              <a:rPr lang="cs-CZ" sz="1400" dirty="0"/>
              <a:t>Oceňování podniků – Evropská cena za jakost</a:t>
            </a:r>
          </a:p>
          <a:p>
            <a:pPr lvl="1"/>
            <a:r>
              <a:rPr lang="cs-CZ" sz="1400" dirty="0"/>
              <a:t>Posuzování vývoje v čase</a:t>
            </a:r>
          </a:p>
          <a:p>
            <a:r>
              <a:rPr lang="cs-CZ" sz="1400" dirty="0"/>
              <a:t>Kritéria:</a:t>
            </a:r>
          </a:p>
          <a:p>
            <a:pPr lvl="1"/>
            <a:r>
              <a:rPr lang="cs-CZ" sz="1400" dirty="0"/>
              <a:t>Vedení</a:t>
            </a:r>
          </a:p>
          <a:p>
            <a:pPr lvl="1"/>
            <a:r>
              <a:rPr lang="cs-CZ" sz="1400" dirty="0"/>
              <a:t>Strategie a plánování</a:t>
            </a:r>
          </a:p>
          <a:p>
            <a:pPr lvl="1"/>
            <a:r>
              <a:rPr lang="cs-CZ" sz="1400" dirty="0"/>
              <a:t>Zaměstnanci</a:t>
            </a:r>
          </a:p>
          <a:p>
            <a:pPr lvl="1"/>
            <a:r>
              <a:rPr lang="cs-CZ" sz="1400" dirty="0"/>
              <a:t>Partnerství a zdroje</a:t>
            </a:r>
          </a:p>
          <a:p>
            <a:pPr lvl="1"/>
            <a:r>
              <a:rPr lang="cs-CZ" sz="1400" dirty="0"/>
              <a:t>Výsledky zákazníci</a:t>
            </a:r>
          </a:p>
          <a:p>
            <a:pPr lvl="1"/>
            <a:r>
              <a:rPr lang="cs-CZ" sz="1400" dirty="0"/>
              <a:t>Výsledky zaměstnanci</a:t>
            </a:r>
          </a:p>
          <a:p>
            <a:pPr lvl="1"/>
            <a:r>
              <a:rPr lang="cs-CZ" sz="1400" dirty="0"/>
              <a:t>Výsledky společnost</a:t>
            </a:r>
          </a:p>
          <a:p>
            <a:pPr lvl="1"/>
            <a:r>
              <a:rPr lang="cs-CZ" sz="1400" dirty="0"/>
              <a:t>Klíčové výsledky výkonnosti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Model EFQM</a:t>
            </a:r>
          </a:p>
        </p:txBody>
      </p:sp>
    </p:spTree>
    <p:extLst>
      <p:ext uri="{BB962C8B-B14F-4D97-AF65-F5344CB8AC3E}">
        <p14:creationId xmlns:p14="http://schemas.microsoft.com/office/powerpoint/2010/main" val="236221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Interní prostředí podniku, nazývané často jako mikroprostředí, z pohledu podnikatelského prostředí představují podle </a:t>
            </a:r>
            <a:r>
              <a:rPr lang="cs-CZ" sz="1600" dirty="0" err="1"/>
              <a:t>Kroona</a:t>
            </a:r>
            <a:r>
              <a:rPr lang="cs-CZ" sz="1600" dirty="0"/>
              <a:t> (1990, 67) schopnosti podniku, které by měla být zdůrazněny, vyzdviženy. </a:t>
            </a:r>
          </a:p>
          <a:p>
            <a:pPr algn="just"/>
            <a:r>
              <a:rPr lang="cs-CZ" sz="1600" dirty="0"/>
              <a:t>Interní prostředí podniku můžeme označit jako organizační úroveň podnikatelského prostředí, jelikož se týká čistě podniku jako organizace. </a:t>
            </a:r>
          </a:p>
          <a:p>
            <a:pPr algn="just"/>
            <a:r>
              <a:rPr lang="cs-CZ" sz="1600" dirty="0"/>
              <a:t>Faktory nebo také síly, které ovlivňují realizaci podnikatelských aktivit a směřují do prostředí podniku, můžeme rozdělit do dvou skupin, a to na faktory strategické a faktory organizační. Všechny tyto faktory jsou plně pod kontrolou podniku a zájmových skupin. </a:t>
            </a:r>
          </a:p>
          <a:p>
            <a:pPr algn="just"/>
            <a:r>
              <a:rPr lang="cs-CZ" sz="1600" dirty="0"/>
              <a:t>Samozřejmě, že významným a nepomíjitelný faktorem tohoto prostředí je finanční hospodaření podniku a celková ekonomika podniku. </a:t>
            </a:r>
          </a:p>
          <a:p>
            <a:pPr algn="just"/>
            <a:r>
              <a:rPr lang="cs-CZ" sz="1600" dirty="0"/>
              <a:t>Ke strategickým faktorům patří především strategie podniku, organizační struktura podniku a konkurenceschopnost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Interní prostředí podniku</a:t>
            </a:r>
          </a:p>
        </p:txBody>
      </p:sp>
    </p:spTree>
    <p:extLst>
      <p:ext uri="{BB962C8B-B14F-4D97-AF65-F5344CB8AC3E}">
        <p14:creationId xmlns:p14="http://schemas.microsoft.com/office/powerpoint/2010/main" val="253222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Model EFQM</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806649"/>
            <a:ext cx="6480720" cy="3781325"/>
          </a:xfrm>
          <a:prstGeom prst="rect">
            <a:avLst/>
          </a:prstGeom>
        </p:spPr>
      </p:pic>
    </p:spTree>
    <p:extLst>
      <p:ext uri="{BB962C8B-B14F-4D97-AF65-F5344CB8AC3E}">
        <p14:creationId xmlns:p14="http://schemas.microsoft.com/office/powerpoint/2010/main" val="3822688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CAF společný hodnotící rámec – zjednodušená verze EFQM určená pro organizace veřejného sektoru.</a:t>
            </a:r>
          </a:p>
          <a:p>
            <a:pPr>
              <a:buNone/>
            </a:pPr>
            <a:endParaRPr lang="cs-CZ" sz="1600" dirty="0"/>
          </a:p>
          <a:p>
            <a:r>
              <a:rPr lang="cs-CZ" sz="1600" dirty="0"/>
              <a:t>Cíle modelu:</a:t>
            </a:r>
          </a:p>
          <a:p>
            <a:pPr lvl="1"/>
            <a:r>
              <a:rPr lang="cs-CZ" sz="1600" dirty="0"/>
              <a:t>Seznámit veřejnou správu s principy TQM</a:t>
            </a:r>
          </a:p>
          <a:p>
            <a:pPr lvl="1"/>
            <a:r>
              <a:rPr lang="cs-CZ" sz="1600" dirty="0"/>
              <a:t>Usnadňovat sebehodnocení organizace veřejného sektoru</a:t>
            </a:r>
          </a:p>
          <a:p>
            <a:pPr lvl="1"/>
            <a:r>
              <a:rPr lang="cs-CZ" sz="1600" dirty="0"/>
              <a:t>Působit jako most pro různé modely řízení kvality</a:t>
            </a:r>
          </a:p>
          <a:p>
            <a:pPr lvl="1"/>
            <a:r>
              <a:rPr lang="cs-CZ" sz="1600" dirty="0"/>
              <a:t>Usnadnit srovnání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Model CAF</a:t>
            </a:r>
          </a:p>
        </p:txBody>
      </p:sp>
    </p:spTree>
    <p:extLst>
      <p:ext uri="{BB962C8B-B14F-4D97-AF65-F5344CB8AC3E}">
        <p14:creationId xmlns:p14="http://schemas.microsoft.com/office/powerpoint/2010/main" val="39830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Velmi významná z pohledu interní analýzy je </a:t>
            </a:r>
            <a:r>
              <a:rPr lang="cs-CZ" sz="1600" b="1" dirty="0"/>
              <a:t>finanční analýza. </a:t>
            </a:r>
            <a:r>
              <a:rPr lang="cs-CZ" sz="1600" dirty="0"/>
              <a:t>Finanční analýza slouží k:</a:t>
            </a:r>
          </a:p>
          <a:p>
            <a:pPr lvl="1"/>
            <a:r>
              <a:rPr lang="cs-CZ" sz="1400" dirty="0"/>
              <a:t>Rozhodování managementu </a:t>
            </a:r>
          </a:p>
          <a:p>
            <a:pPr lvl="1"/>
            <a:r>
              <a:rPr lang="cs-CZ" sz="1400" dirty="0"/>
              <a:t>Spojení s účetnictvím a finančním řízením podniku</a:t>
            </a:r>
          </a:p>
          <a:p>
            <a:pPr lvl="1"/>
            <a:r>
              <a:rPr lang="cs-CZ" sz="1400" dirty="0"/>
              <a:t>Poznat finanční zdraví podniku</a:t>
            </a:r>
          </a:p>
          <a:p>
            <a:pPr lvl="1"/>
            <a:r>
              <a:rPr lang="cs-CZ" sz="1400" dirty="0"/>
              <a:t>Identifikace slabin vedoucích k možným problémům</a:t>
            </a:r>
          </a:p>
          <a:p>
            <a:pPr lvl="1"/>
            <a:r>
              <a:rPr lang="cs-CZ" sz="1400" dirty="0"/>
              <a:t>Komplexní posouzení majetkové a finanční situace podniku</a:t>
            </a:r>
          </a:p>
          <a:p>
            <a:pPr lvl="1"/>
            <a:r>
              <a:rPr lang="cs-CZ" sz="1400" dirty="0"/>
              <a:t>Zhodnocení finanční situace podniku</a:t>
            </a:r>
          </a:p>
          <a:p>
            <a:pPr marL="457200" lvl="1" indent="0">
              <a:buNone/>
            </a:pPr>
            <a:endParaRPr lang="cs-CZ" sz="1400" dirty="0"/>
          </a:p>
          <a:p>
            <a:pPr algn="just"/>
            <a:r>
              <a:rPr lang="cs-CZ" sz="1600" b="1" dirty="0"/>
              <a:t>Finanční analýza </a:t>
            </a:r>
            <a:r>
              <a:rPr lang="cs-CZ" sz="1600" dirty="0"/>
              <a:t>kde sledujeme především následující základní oblasti:</a:t>
            </a:r>
          </a:p>
          <a:p>
            <a:pPr lvl="1" algn="just"/>
            <a:r>
              <a:rPr lang="cs-CZ" sz="1400" b="1" dirty="0"/>
              <a:t>oblast finanční stability - (</a:t>
            </a:r>
            <a:r>
              <a:rPr lang="cs-CZ" sz="1400" dirty="0"/>
              <a:t>ukazatelé zadluženosti a dluhové schopnosti podniku);</a:t>
            </a:r>
          </a:p>
          <a:p>
            <a:pPr lvl="1" algn="just"/>
            <a:r>
              <a:rPr lang="cs-CZ" sz="1400" b="1" dirty="0"/>
              <a:t>oblast rentability – </a:t>
            </a:r>
            <a:r>
              <a:rPr lang="cs-CZ" sz="1400" dirty="0"/>
              <a:t>získání informovanosti o vývoji ziskovosti podniku;</a:t>
            </a:r>
          </a:p>
          <a:p>
            <a:pPr lvl="1" algn="just"/>
            <a:r>
              <a:rPr lang="cs-CZ" sz="1400" b="1" dirty="0"/>
              <a:t>oblast řízení aktiv – </a:t>
            </a:r>
            <a:r>
              <a:rPr lang="cs-CZ" sz="1400" dirty="0"/>
              <a:t>poskytnutí přehledu o efektivnosti hospodaření podniku se svými aktivy;</a:t>
            </a:r>
          </a:p>
          <a:p>
            <a:pPr lvl="1" algn="just"/>
            <a:r>
              <a:rPr lang="cs-CZ" sz="1400" b="1" dirty="0"/>
              <a:t>oblast tržní hodnoty podniku – </a:t>
            </a:r>
            <a:r>
              <a:rPr lang="cs-CZ" sz="1400" dirty="0"/>
              <a:t>přehled o tržním ocenění podniku a jeho vývoji.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Finanční analýza</a:t>
            </a:r>
          </a:p>
        </p:txBody>
      </p:sp>
    </p:spTree>
    <p:extLst>
      <p:ext uri="{BB962C8B-B14F-4D97-AF65-F5344CB8AC3E}">
        <p14:creationId xmlns:p14="http://schemas.microsoft.com/office/powerpoint/2010/main" val="364225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Elementární metody FA</a:t>
            </a:r>
          </a:p>
          <a:p>
            <a:pPr lvl="1"/>
            <a:r>
              <a:rPr lang="cs-CZ" sz="1600" i="1" dirty="0"/>
              <a:t>Analýza absolutních ukazatelů </a:t>
            </a:r>
            <a:r>
              <a:rPr lang="cs-CZ" sz="1600" dirty="0"/>
              <a:t>– horizontální analýza, vertikální analýza</a:t>
            </a:r>
          </a:p>
          <a:p>
            <a:pPr lvl="1"/>
            <a:r>
              <a:rPr lang="cs-CZ" sz="1600" i="1" dirty="0"/>
              <a:t>Analýza poměrových ukazatelů </a:t>
            </a:r>
            <a:r>
              <a:rPr lang="cs-CZ" sz="1600" dirty="0"/>
              <a:t>– rentability, aktivity, zadluženosti, likvidity</a:t>
            </a:r>
          </a:p>
          <a:p>
            <a:pPr lvl="1">
              <a:buNone/>
            </a:pPr>
            <a:endParaRPr lang="cs-CZ" sz="1600" dirty="0"/>
          </a:p>
          <a:p>
            <a:r>
              <a:rPr lang="cs-CZ" sz="1600" b="1" dirty="0"/>
              <a:t>Analýza soustavy ukazatelů</a:t>
            </a:r>
          </a:p>
          <a:p>
            <a:pPr lvl="1"/>
            <a:r>
              <a:rPr lang="cs-CZ" sz="1600" i="1" dirty="0"/>
              <a:t>Soustavy hierarchicky uspořádaných ukazatelů – </a:t>
            </a:r>
            <a:r>
              <a:rPr lang="cs-CZ" sz="1600" dirty="0" err="1"/>
              <a:t>Du</a:t>
            </a:r>
            <a:r>
              <a:rPr lang="cs-CZ" sz="1600" dirty="0"/>
              <a:t> Pont pyramidový  rozklad</a:t>
            </a:r>
          </a:p>
          <a:p>
            <a:pPr lvl="1"/>
            <a:r>
              <a:rPr lang="cs-CZ" sz="1600" i="1" dirty="0"/>
              <a:t>Bankrotní (predikční) modely </a:t>
            </a:r>
            <a:r>
              <a:rPr lang="cs-CZ" sz="1600" dirty="0"/>
              <a:t>– </a:t>
            </a:r>
            <a:r>
              <a:rPr lang="cs-CZ" sz="1600" dirty="0" err="1"/>
              <a:t>Altamonovo</a:t>
            </a:r>
            <a:r>
              <a:rPr lang="cs-CZ" sz="1600" dirty="0"/>
              <a:t> Z-skóre, </a:t>
            </a:r>
            <a:r>
              <a:rPr lang="cs-CZ" sz="1600" dirty="0" err="1"/>
              <a:t>Tafflerův</a:t>
            </a:r>
            <a:r>
              <a:rPr lang="cs-CZ" sz="1600" dirty="0"/>
              <a:t> model, model IN Index důvěryhodnosti, </a:t>
            </a:r>
            <a:r>
              <a:rPr lang="cs-CZ" sz="1600" dirty="0" err="1"/>
              <a:t>Beermanova</a:t>
            </a:r>
            <a:r>
              <a:rPr lang="cs-CZ" sz="1600" dirty="0"/>
              <a:t> diskriminační funkce</a:t>
            </a:r>
          </a:p>
          <a:p>
            <a:pPr lvl="1"/>
            <a:r>
              <a:rPr lang="cs-CZ" sz="1600" i="1" dirty="0"/>
              <a:t>Bonitní (diagnostické) modely </a:t>
            </a:r>
            <a:r>
              <a:rPr lang="cs-CZ" sz="1600" dirty="0"/>
              <a:t>– </a:t>
            </a:r>
            <a:r>
              <a:rPr lang="cs-CZ" sz="1600" dirty="0" err="1"/>
              <a:t>Tamariho</a:t>
            </a:r>
            <a:r>
              <a:rPr lang="cs-CZ" sz="1600" dirty="0"/>
              <a:t> model, </a:t>
            </a:r>
            <a:r>
              <a:rPr lang="cs-CZ" sz="1600" dirty="0" err="1"/>
              <a:t>Kralickův</a:t>
            </a:r>
            <a:r>
              <a:rPr lang="cs-CZ" sz="1600" dirty="0"/>
              <a:t> </a:t>
            </a:r>
            <a:r>
              <a:rPr lang="cs-CZ" sz="1600" dirty="0" err="1"/>
              <a:t>Quicktest</a:t>
            </a:r>
            <a:endParaRPr lang="cs-CZ" sz="1600" dirty="0"/>
          </a:p>
          <a:p>
            <a:pPr marL="0" lv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Metody finanční analýzy</a:t>
            </a:r>
          </a:p>
        </p:txBody>
      </p:sp>
    </p:spTree>
    <p:extLst>
      <p:ext uri="{BB962C8B-B14F-4D97-AF65-F5344CB8AC3E}">
        <p14:creationId xmlns:p14="http://schemas.microsoft.com/office/powerpoint/2010/main" val="28522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SWOT analýza</a:t>
            </a:r>
            <a:r>
              <a:rPr lang="cs-CZ" sz="1600" dirty="0"/>
              <a:t> představuje univerzální analytickou metodu, která sleduje:</a:t>
            </a:r>
          </a:p>
          <a:p>
            <a:pPr algn="just"/>
            <a:r>
              <a:rPr lang="cs-CZ" sz="1600" dirty="0"/>
              <a:t>silné (</a:t>
            </a:r>
            <a:r>
              <a:rPr lang="cs-CZ" sz="1600" dirty="0" err="1"/>
              <a:t>strengths</a:t>
            </a:r>
            <a:r>
              <a:rPr lang="cs-CZ" sz="1600" dirty="0"/>
              <a:t>) a slabé (</a:t>
            </a:r>
            <a:r>
              <a:rPr lang="cs-CZ" sz="1600" dirty="0" err="1"/>
              <a:t>weaknesses</a:t>
            </a:r>
            <a:r>
              <a:rPr lang="cs-CZ" sz="1600" dirty="0"/>
              <a:t>) stránky podniku jako charakteristiky vnitřních poměrů </a:t>
            </a:r>
          </a:p>
          <a:p>
            <a:pPr algn="just"/>
            <a:r>
              <a:rPr lang="cs-CZ" sz="1600" dirty="0"/>
              <a:t>charakteristiku okolí podniku v podobě příležitostí (</a:t>
            </a:r>
            <a:r>
              <a:rPr lang="cs-CZ" sz="1600" dirty="0" err="1"/>
              <a:t>opportunities</a:t>
            </a:r>
            <a:r>
              <a:rPr lang="cs-CZ" sz="1600" dirty="0"/>
              <a:t>) a hrozeb (</a:t>
            </a:r>
            <a:r>
              <a:rPr lang="cs-CZ" sz="1600" dirty="0" err="1"/>
              <a:t>threates</a:t>
            </a:r>
            <a:r>
              <a:rPr lang="cs-CZ" sz="1600" dirty="0"/>
              <a:t>).</a:t>
            </a:r>
          </a:p>
          <a:p>
            <a:pPr marL="0" lvl="0" indent="0" algn="just">
              <a:buNone/>
            </a:pPr>
            <a:endParaRPr lang="cs-CZ" sz="1600" dirty="0"/>
          </a:p>
          <a:p>
            <a:pPr algn="just"/>
            <a:r>
              <a:rPr lang="cs-CZ" sz="1600" dirty="0"/>
              <a:t>Základní filosofická myšlenka této metody je v tom, že všechny jevy a procesy ovlivňující podnik mohou působit jak pozitivně (posun žádoucím směrem) tak negativně (oddálení od směru, kterým lze dosáhnout cíle).</a:t>
            </a:r>
          </a:p>
          <a:p>
            <a:pPr algn="just"/>
            <a:r>
              <a:rPr lang="cs-CZ" sz="1600" dirty="0"/>
              <a:t>Její podstatou je identifikovat klíčové silné a slabé stránky </a:t>
            </a:r>
            <a:r>
              <a:rPr lang="cs-CZ" sz="1600" b="1" dirty="0"/>
              <a:t>uvnitř</a:t>
            </a:r>
            <a:r>
              <a:rPr lang="cs-CZ" sz="1600" dirty="0"/>
              <a:t>, tedy v čem je organizace (nebo její část) dobrá a v čem špatná. Stejně tak je důležité znát klíčové příležitosti a hrozby, které se nacházejí </a:t>
            </a:r>
            <a:r>
              <a:rPr lang="cs-CZ" sz="1600" b="1" dirty="0"/>
              <a:t>vně</a:t>
            </a:r>
            <a:r>
              <a:rPr lang="cs-CZ" sz="1600" dirty="0"/>
              <a:t>, v okolí podniku.</a:t>
            </a:r>
          </a:p>
          <a:p>
            <a:pPr algn="just"/>
            <a:r>
              <a:rPr lang="cs-CZ" sz="1600" dirty="0"/>
              <a:t>Autorem SWOT analýzy je Albert </a:t>
            </a:r>
            <a:r>
              <a:rPr lang="cs-CZ" sz="1600" dirty="0" err="1"/>
              <a:t>Humphrey</a:t>
            </a:r>
            <a:r>
              <a:rPr lang="cs-CZ" sz="1600" dirty="0"/>
              <a:t>, který ji navrhl v šedesátých letech 20. století.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SWOT analýza</a:t>
            </a:r>
          </a:p>
        </p:txBody>
      </p:sp>
    </p:spTree>
    <p:extLst>
      <p:ext uri="{BB962C8B-B14F-4D97-AF65-F5344CB8AC3E}">
        <p14:creationId xmlns:p14="http://schemas.microsoft.com/office/powerpoint/2010/main" val="24223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Produktové (portfoliové) metody slouží k hodnocení portfolia nabízených produktů, značek, produktových řad apod. </a:t>
            </a:r>
          </a:p>
          <a:p>
            <a:pPr algn="just"/>
            <a:r>
              <a:rPr lang="cs-CZ" sz="1600" dirty="0"/>
              <a:t>Cílem těchto metod je zhodnocení jednotlivých produktů z pohledu finančního a investičního a rozhodnutí o budoucích investicích/</a:t>
            </a:r>
            <a:r>
              <a:rPr lang="cs-CZ" sz="1600" dirty="0" err="1"/>
              <a:t>neinvesticích</a:t>
            </a:r>
            <a:r>
              <a:rPr lang="cs-CZ" sz="1600" dirty="0"/>
              <a:t> do jednotlivých produktů nebo značek.</a:t>
            </a:r>
          </a:p>
          <a:p>
            <a:pPr algn="just"/>
            <a:endParaRPr lang="cs-CZ" sz="1600" dirty="0"/>
          </a:p>
          <a:p>
            <a:pPr marL="0" indent="0" algn="just">
              <a:buNone/>
            </a:pPr>
            <a:r>
              <a:rPr lang="cs-CZ" sz="1600" dirty="0"/>
              <a:t>K produktovým (</a:t>
            </a:r>
            <a:r>
              <a:rPr lang="cs-CZ" sz="1600" dirty="0" err="1"/>
              <a:t>portofliovým</a:t>
            </a:r>
            <a:r>
              <a:rPr lang="cs-CZ" sz="1600" dirty="0"/>
              <a:t>) metodám bývají zařazovány nejčastěji tyto metody:</a:t>
            </a:r>
          </a:p>
          <a:p>
            <a:pPr algn="just"/>
            <a:r>
              <a:rPr lang="cs-CZ" sz="1600" dirty="0" err="1"/>
              <a:t>Druckerova</a:t>
            </a:r>
            <a:r>
              <a:rPr lang="cs-CZ" sz="1600" dirty="0"/>
              <a:t> klasifikace produktů</a:t>
            </a:r>
          </a:p>
          <a:p>
            <a:pPr algn="just"/>
            <a:r>
              <a:rPr lang="cs-CZ" sz="1600" dirty="0"/>
              <a:t>ABC analýza</a:t>
            </a:r>
          </a:p>
          <a:p>
            <a:pPr algn="just"/>
            <a:r>
              <a:rPr lang="cs-CZ" sz="1600" dirty="0"/>
              <a:t>BCG matice</a:t>
            </a:r>
          </a:p>
          <a:p>
            <a:pPr algn="just"/>
            <a:r>
              <a:rPr lang="cs-CZ" sz="1600" dirty="0"/>
              <a:t>GE matice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Produktové (portfoliové) analytické metody</a:t>
            </a:r>
          </a:p>
        </p:txBody>
      </p:sp>
    </p:spTree>
    <p:extLst>
      <p:ext uri="{BB962C8B-B14F-4D97-AF65-F5344CB8AC3E}">
        <p14:creationId xmlns:p14="http://schemas.microsoft.com/office/powerpoint/2010/main" val="329074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945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a:buNone/>
            </a:pPr>
            <a:r>
              <a:rPr lang="cs-CZ" sz="1400" b="1" dirty="0"/>
              <a:t>Produkty snadno hodnotitelné </a:t>
            </a:r>
            <a:endParaRPr lang="cs-CZ" sz="1400" dirty="0"/>
          </a:p>
          <a:p>
            <a:r>
              <a:rPr lang="cs-CZ" sz="1400" dirty="0"/>
              <a:t>Dnešní živitelé mají nejvýznamnější podíl na produkci a zajišťují většinu podnikového zisku, nacházejí se v etapě zralosti. </a:t>
            </a:r>
          </a:p>
          <a:p>
            <a:r>
              <a:rPr lang="cs-CZ" sz="1400" dirty="0"/>
              <a:t>Zítřejší živitelé jsou už v současné době úspěšné, ale ještě nedosáhli hlavního růstu. </a:t>
            </a:r>
          </a:p>
          <a:p>
            <a:r>
              <a:rPr lang="cs-CZ" sz="1400" dirty="0"/>
              <a:t>Výnosné speciality jsou produkty s úzkým zaměřením přinášejícím vysoký zisk. </a:t>
            </a:r>
          </a:p>
          <a:p>
            <a:r>
              <a:rPr lang="cs-CZ" sz="1400" dirty="0"/>
              <a:t>Vývojové produkty jsou produkty v etapě vývoje nebo zavádění. </a:t>
            </a:r>
          </a:p>
          <a:p>
            <a:r>
              <a:rPr lang="cs-CZ" sz="1400" dirty="0"/>
              <a:t>Nezdary jsou produkty, o které nemá trh zájem. </a:t>
            </a:r>
          </a:p>
          <a:p>
            <a:pPr marL="109728" indent="0">
              <a:buNone/>
            </a:pPr>
            <a:r>
              <a:rPr lang="cs-CZ" sz="1400" b="1" dirty="0"/>
              <a:t>Problémové produkty </a:t>
            </a:r>
            <a:endParaRPr lang="cs-CZ" sz="1400" dirty="0"/>
          </a:p>
          <a:p>
            <a:r>
              <a:rPr lang="cs-CZ" sz="1400" dirty="0"/>
              <a:t>Včerejší živitelé jsou produkty s vysokým podílem na trhu a s malým přínosem zisku, náklady na jejich udržení jsou vysoké. </a:t>
            </a:r>
          </a:p>
          <a:p>
            <a:r>
              <a:rPr lang="cs-CZ" sz="1400" dirty="0"/>
              <a:t>Produkty vyžadující rekonstrukci jsou zajímavé produkty s určitým nedostatkem. </a:t>
            </a:r>
          </a:p>
          <a:p>
            <a:r>
              <a:rPr lang="cs-CZ" sz="1400" dirty="0" err="1"/>
              <a:t>Přespecializovaný</a:t>
            </a:r>
            <a:r>
              <a:rPr lang="cs-CZ" sz="1400" dirty="0"/>
              <a:t> produkt je produkt uspokojující speciální potřeby zvláštních zákazníků. </a:t>
            </a:r>
          </a:p>
          <a:p>
            <a:r>
              <a:rPr lang="cs-CZ" sz="1400" dirty="0"/>
              <a:t>Neoprávněná specialita je specialita, o kterou nikdo nemá zájem a zákazník nechce za ni platit. </a:t>
            </a:r>
          </a:p>
          <a:p>
            <a:r>
              <a:rPr lang="cs-CZ" sz="1400" dirty="0"/>
              <a:t>Ego – investice jsou vedením prosazené produkty, které nebyly úspěšné. </a:t>
            </a:r>
          </a:p>
          <a:p>
            <a:r>
              <a:rPr lang="cs-CZ" sz="1400" dirty="0"/>
              <a:t>Popelky jsou produkty, které mohou na trhu uspět, ale nedostaly příležitost se uplatnit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err="1"/>
              <a:t>Druckerova</a:t>
            </a:r>
            <a:r>
              <a:rPr lang="cs-CZ" dirty="0"/>
              <a:t> klasifikace produktů</a:t>
            </a:r>
          </a:p>
        </p:txBody>
      </p:sp>
    </p:spTree>
    <p:extLst>
      <p:ext uri="{BB962C8B-B14F-4D97-AF65-F5344CB8AC3E}">
        <p14:creationId xmlns:p14="http://schemas.microsoft.com/office/powerpoint/2010/main" val="33493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ABC analýza </a:t>
            </a:r>
            <a:r>
              <a:rPr lang="cs-CZ" sz="1600" dirty="0"/>
              <a:t>(nebo také P – Q analýza, </a:t>
            </a:r>
            <a:r>
              <a:rPr lang="cs-CZ" sz="1600" dirty="0" err="1"/>
              <a:t>Paretto</a:t>
            </a:r>
            <a:r>
              <a:rPr lang="cs-CZ" sz="1600" dirty="0"/>
              <a:t> analýza) klasifikuje produkty podle míry jejich příspěvku na celkovém zisku. Tato metoda vychází z </a:t>
            </a:r>
            <a:r>
              <a:rPr lang="cs-CZ" sz="1600" dirty="0" err="1"/>
              <a:t>Parettova</a:t>
            </a:r>
            <a:r>
              <a:rPr lang="cs-CZ" sz="1600" dirty="0"/>
              <a:t> principu 80/20. Jednotlivé produkty dělí do tří skupin:</a:t>
            </a:r>
          </a:p>
          <a:p>
            <a:pPr algn="just"/>
            <a:endParaRPr lang="cs-CZ" sz="1600" dirty="0"/>
          </a:p>
          <a:p>
            <a:pPr algn="just"/>
            <a:r>
              <a:rPr lang="cs-CZ" sz="1600" dirty="0"/>
              <a:t>Produkty typu A – produkty velmi důležité, tvoří asi 15% sortimentu a podílejí se na zisku až 80% </a:t>
            </a:r>
          </a:p>
          <a:p>
            <a:pPr algn="just"/>
            <a:endParaRPr lang="cs-CZ" sz="1600" dirty="0"/>
          </a:p>
          <a:p>
            <a:pPr algn="just"/>
            <a:r>
              <a:rPr lang="cs-CZ" sz="1600" dirty="0"/>
              <a:t>Produkty typu B – produkty důležité, tvoří asi 20% sortimentu a podílejí se na zisku 20%</a:t>
            </a:r>
          </a:p>
          <a:p>
            <a:pPr algn="just"/>
            <a:endParaRPr lang="cs-CZ" sz="1600" dirty="0"/>
          </a:p>
          <a:p>
            <a:pPr algn="just"/>
            <a:r>
              <a:rPr lang="cs-CZ" sz="1600" dirty="0"/>
              <a:t>Produkty typu C – produkt méně důležité, tvoří asi 70% sortimentu a podílejí se na zisku asi 15 %.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ABC analýza</a:t>
            </a:r>
          </a:p>
        </p:txBody>
      </p:sp>
    </p:spTree>
    <p:extLst>
      <p:ext uri="{BB962C8B-B14F-4D97-AF65-F5344CB8AC3E}">
        <p14:creationId xmlns:p14="http://schemas.microsoft.com/office/powerpoint/2010/main" val="13708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ABC analýza</a:t>
            </a:r>
          </a:p>
        </p:txBody>
      </p:sp>
      <p:pic>
        <p:nvPicPr>
          <p:cNvPr id="4" name="Obrázek 3"/>
          <p:cNvPicPr>
            <a:picLocks noChangeAspect="1"/>
          </p:cNvPicPr>
          <p:nvPr/>
        </p:nvPicPr>
        <p:blipFill>
          <a:blip r:embed="rId2"/>
          <a:stretch>
            <a:fillRect/>
          </a:stretch>
        </p:blipFill>
        <p:spPr>
          <a:xfrm>
            <a:off x="683569" y="843558"/>
            <a:ext cx="6864994" cy="3888432"/>
          </a:xfrm>
          <a:prstGeom prst="rect">
            <a:avLst/>
          </a:prstGeom>
        </p:spPr>
      </p:pic>
    </p:spTree>
    <p:extLst>
      <p:ext uri="{BB962C8B-B14F-4D97-AF65-F5344CB8AC3E}">
        <p14:creationId xmlns:p14="http://schemas.microsoft.com/office/powerpoint/2010/main" val="3220605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BCG matice </a:t>
            </a:r>
            <a:r>
              <a:rPr lang="cs-CZ" sz="1600" dirty="0"/>
              <a:t>(matice společnosti Boston </a:t>
            </a:r>
            <a:r>
              <a:rPr lang="cs-CZ" sz="1600" dirty="0" err="1"/>
              <a:t>Consulting</a:t>
            </a:r>
            <a:r>
              <a:rPr lang="cs-CZ" sz="1600" dirty="0"/>
              <a:t> Group) rozděluje produkty do čtyř základních kategorií na základě:</a:t>
            </a:r>
          </a:p>
          <a:p>
            <a:pPr lvl="1" algn="just"/>
            <a:r>
              <a:rPr lang="cs-CZ" sz="1600" i="1" dirty="0"/>
              <a:t>relativního podílu na trhu </a:t>
            </a:r>
            <a:r>
              <a:rPr lang="cs-CZ" sz="1600" dirty="0"/>
              <a:t>(udává poměr tržeb podniku k tržbám nejvýznamnějšího konkurenta v odvětví, hranice mezi nízkým a vysokým podílem je 1)</a:t>
            </a:r>
            <a:endParaRPr lang="cs-CZ" sz="1600" i="1" dirty="0"/>
          </a:p>
          <a:p>
            <a:pPr lvl="1" algn="just"/>
            <a:r>
              <a:rPr lang="cs-CZ" sz="1600" i="1" dirty="0"/>
              <a:t>tempa růstu trhu </a:t>
            </a:r>
            <a:r>
              <a:rPr lang="cs-CZ" sz="1600" dirty="0"/>
              <a:t>(měří v ročních přírůstcích tržby z prodeje daného produktu, hranice mezi nízkým a vysokým tempem je 10%)</a:t>
            </a:r>
          </a:p>
          <a:p>
            <a:pPr algn="just"/>
            <a:r>
              <a:rPr lang="cs-CZ" sz="1600" dirty="0"/>
              <a:t>Matice podává přehled o prodejnosti produktů, úspěšnosti jednotlivých závodů – divizí nebo o podnikatelské vhodnosti jednotlivých územních celků (regionů, států). Lze rozhodnout o jejich osudu, neboť z jejich postavení (názvu) je zřejmé, které lze vyřadit a které produkty, závody, územní celky je možné podržet v portfoliu, případně je rozvíjet.</a:t>
            </a:r>
          </a:p>
          <a:p>
            <a:pPr algn="just"/>
            <a:r>
              <a:rPr lang="cs-CZ" sz="1600" dirty="0"/>
              <a:t>Tento model se používá pro dlouhodobé plánování investiční činnosti na 5 a více let s cílem optimalizace tvorby zisku ze sortimentu jako celku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BCG matice</a:t>
            </a:r>
          </a:p>
        </p:txBody>
      </p:sp>
    </p:spTree>
    <p:extLst>
      <p:ext uri="{BB962C8B-B14F-4D97-AF65-F5344CB8AC3E}">
        <p14:creationId xmlns:p14="http://schemas.microsoft.com/office/powerpoint/2010/main" val="15392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Prvky interního prostředí podniku</a:t>
            </a:r>
          </a:p>
        </p:txBody>
      </p:sp>
      <p:sp>
        <p:nvSpPr>
          <p:cNvPr id="5" name="Obdélník 4"/>
          <p:cNvSpPr/>
          <p:nvPr/>
        </p:nvSpPr>
        <p:spPr>
          <a:xfrm>
            <a:off x="827584" y="987574"/>
            <a:ext cx="1566174"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Zdroje</a:t>
            </a:r>
          </a:p>
        </p:txBody>
      </p:sp>
      <p:sp>
        <p:nvSpPr>
          <p:cNvPr id="6" name="Obdélník 5"/>
          <p:cNvSpPr/>
          <p:nvPr/>
        </p:nvSpPr>
        <p:spPr>
          <a:xfrm>
            <a:off x="832580" y="2237626"/>
            <a:ext cx="162018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Klíčové kompetence</a:t>
            </a:r>
          </a:p>
        </p:txBody>
      </p:sp>
      <p:sp>
        <p:nvSpPr>
          <p:cNvPr id="7" name="Obdélník 6"/>
          <p:cNvSpPr/>
          <p:nvPr/>
        </p:nvSpPr>
        <p:spPr>
          <a:xfrm>
            <a:off x="827584" y="3546611"/>
            <a:ext cx="16201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Schopnosti</a:t>
            </a:r>
          </a:p>
        </p:txBody>
      </p:sp>
      <p:sp>
        <p:nvSpPr>
          <p:cNvPr id="8" name="Obdélník 7"/>
          <p:cNvSpPr/>
          <p:nvPr/>
        </p:nvSpPr>
        <p:spPr>
          <a:xfrm>
            <a:off x="3295950" y="2296560"/>
            <a:ext cx="1134126"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Aktivity </a:t>
            </a:r>
          </a:p>
        </p:txBody>
      </p:sp>
      <p:sp>
        <p:nvSpPr>
          <p:cNvPr id="9" name="Obdélník 8"/>
          <p:cNvSpPr/>
          <p:nvPr/>
        </p:nvSpPr>
        <p:spPr>
          <a:xfrm>
            <a:off x="4860032" y="2296560"/>
            <a:ext cx="1368152"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výhoda</a:t>
            </a:r>
          </a:p>
        </p:txBody>
      </p:sp>
      <p:sp>
        <p:nvSpPr>
          <p:cNvPr id="11" name="Obdélník 10"/>
          <p:cNvSpPr/>
          <p:nvPr/>
        </p:nvSpPr>
        <p:spPr>
          <a:xfrm>
            <a:off x="6732240" y="2296560"/>
            <a:ext cx="108012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Výkon </a:t>
            </a:r>
          </a:p>
        </p:txBody>
      </p:sp>
      <p:sp>
        <p:nvSpPr>
          <p:cNvPr id="12" name="Šipka dolů 11"/>
          <p:cNvSpPr/>
          <p:nvPr/>
        </p:nvSpPr>
        <p:spPr>
          <a:xfrm>
            <a:off x="1602212" y="1757697"/>
            <a:ext cx="139625" cy="432679"/>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Šipka nahoru 12"/>
          <p:cNvSpPr/>
          <p:nvPr/>
        </p:nvSpPr>
        <p:spPr>
          <a:xfrm flipH="1">
            <a:off x="1602212" y="2998638"/>
            <a:ext cx="139625" cy="489039"/>
          </a:xfrm>
          <a:prstGeom prst="up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Šipka doprava 13"/>
          <p:cNvSpPr/>
          <p:nvPr/>
        </p:nvSpPr>
        <p:spPr>
          <a:xfrm>
            <a:off x="2655806" y="2613310"/>
            <a:ext cx="548042"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Šipka doprava 14"/>
          <p:cNvSpPr/>
          <p:nvPr/>
        </p:nvSpPr>
        <p:spPr>
          <a:xfrm>
            <a:off x="4464005" y="2604106"/>
            <a:ext cx="339796"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prava 16"/>
          <p:cNvSpPr/>
          <p:nvPr/>
        </p:nvSpPr>
        <p:spPr>
          <a:xfrm flipV="1">
            <a:off x="6296613" y="2604106"/>
            <a:ext cx="367197" cy="16526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2320992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BCG matice</a:t>
            </a:r>
          </a:p>
        </p:txBody>
      </p:sp>
      <p:pic>
        <p:nvPicPr>
          <p:cNvPr id="8" name="Obrázek 7"/>
          <p:cNvPicPr>
            <a:picLocks noChangeAspect="1"/>
          </p:cNvPicPr>
          <p:nvPr/>
        </p:nvPicPr>
        <p:blipFill>
          <a:blip r:embed="rId2"/>
          <a:stretch>
            <a:fillRect/>
          </a:stretch>
        </p:blipFill>
        <p:spPr>
          <a:xfrm>
            <a:off x="611560" y="1131590"/>
            <a:ext cx="7056784" cy="3312368"/>
          </a:xfrm>
          <a:prstGeom prst="rect">
            <a:avLst/>
          </a:prstGeom>
        </p:spPr>
      </p:pic>
    </p:spTree>
    <p:extLst>
      <p:ext uri="{BB962C8B-B14F-4D97-AF65-F5344CB8AC3E}">
        <p14:creationId xmlns:p14="http://schemas.microsoft.com/office/powerpoint/2010/main" val="4053345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Dojné krávy</a:t>
            </a:r>
            <a:r>
              <a:rPr lang="cs-CZ" sz="1600" dirty="0"/>
              <a:t> jsou takové produkty, podnikové divize nebo územní celky, které mají vysoký podíl na pomalu rostoucích trzích a produkují stálý hotovostní tok.</a:t>
            </a:r>
          </a:p>
          <a:p>
            <a:pPr lvl="0" algn="just"/>
            <a:r>
              <a:rPr lang="cs-CZ" sz="1600" b="1" dirty="0"/>
              <a:t>Hvězdy - </a:t>
            </a:r>
            <a:r>
              <a:rPr lang="cs-CZ" sz="1600" dirty="0"/>
              <a:t>mají vysoký relativní podíl na rychle rostoucích trzích, ale vyžadují stálou finanční dotaci, aby získaly silnou pozici na trhu. Tím by bylo dosaženo možnosti v budoucnu mít vysoké zisky.</a:t>
            </a:r>
          </a:p>
          <a:p>
            <a:pPr lvl="0" algn="just"/>
            <a:r>
              <a:rPr lang="cs-CZ" sz="1600" b="1" dirty="0"/>
              <a:t>Otazníky (</a:t>
            </a:r>
            <a:r>
              <a:rPr lang="cs-CZ" sz="1600" dirty="0"/>
              <a:t>někdy označované jako </a:t>
            </a:r>
            <a:r>
              <a:rPr lang="cs-CZ" sz="1600" b="1" dirty="0"/>
              <a:t>divoké kočky</a:t>
            </a:r>
            <a:r>
              <a:rPr lang="cs-CZ" sz="1600" dirty="0"/>
              <a:t>) jsou charakteristické nízkým relativním uplatněním na rychle rostoucím trhu (nebo v rámci zisku podniku) a vyžadují pro svůj růst stálou finanční dotaci. Přitom není přesně jasno, zda budou, či nebudou přínosem.</a:t>
            </a:r>
          </a:p>
          <a:p>
            <a:pPr algn="just"/>
            <a:r>
              <a:rPr lang="cs-CZ" sz="1600" b="1" dirty="0"/>
              <a:t>Psi (</a:t>
            </a:r>
            <a:r>
              <a:rPr lang="cs-CZ" sz="1600" dirty="0"/>
              <a:t>někdy označovaní jako </a:t>
            </a:r>
            <a:r>
              <a:rPr lang="cs-CZ" sz="1600" b="1" dirty="0"/>
              <a:t>bídní psi</a:t>
            </a:r>
            <a:r>
              <a:rPr lang="cs-CZ" sz="1600" dirty="0"/>
              <a:t>) jsou charakterizováni slabou soutěžní pozici, ztrátou případně nízce rostoucími přínosy, bez perspektivy. Při jejích ponechání v rámci podnikových aktivit se mohou stát finanční pastí kvůli své slabosti.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BCG matice – typy produktů</a:t>
            </a:r>
          </a:p>
        </p:txBody>
      </p:sp>
    </p:spTree>
    <p:extLst>
      <p:ext uri="{BB962C8B-B14F-4D97-AF65-F5344CB8AC3E}">
        <p14:creationId xmlns:p14="http://schemas.microsoft.com/office/powerpoint/2010/main" val="87278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GE matice je matice multikriteriálního charakteru.</a:t>
            </a:r>
          </a:p>
          <a:p>
            <a:pPr lvl="0" algn="just"/>
            <a:r>
              <a:rPr lang="cs-CZ" sz="1600" dirty="0"/>
              <a:t>GE matice zhodnocuje produkty na základě souhrnných faktorů atraktivnosti trhu a konkurenční pozice. </a:t>
            </a:r>
            <a:r>
              <a:rPr lang="cs-CZ" sz="1600" i="1" dirty="0"/>
              <a:t>Faktor atraktivnosti trhu </a:t>
            </a:r>
            <a:r>
              <a:rPr lang="cs-CZ" sz="1600" dirty="0"/>
              <a:t>je vyjádřen dílčími faktory jako jsou tržní růst, velikost trhu, kvalita trhu, náročnost a dostupnost trhů, situace v okolí firmy a další. </a:t>
            </a:r>
            <a:r>
              <a:rPr lang="cs-CZ" sz="1600" i="1" dirty="0"/>
              <a:t>Faktor konkurenční pozice </a:t>
            </a:r>
            <a:r>
              <a:rPr lang="cs-CZ" sz="1600" dirty="0"/>
              <a:t>je vyjádřen faktory relativní tržní podíl, relativní výrobní kapacita, relativní schopnost managementu, relativní vývojový potenciál a další.</a:t>
            </a:r>
          </a:p>
          <a:p>
            <a:pPr lvl="0" algn="just"/>
            <a:r>
              <a:rPr lang="cs-CZ" sz="1600" dirty="0"/>
              <a:t>Určitou modifikací matice GE je </a:t>
            </a:r>
            <a:r>
              <a:rPr lang="cs-CZ" sz="1600" dirty="0" err="1"/>
              <a:t>Hofferova</a:t>
            </a:r>
            <a:r>
              <a:rPr lang="cs-CZ" sz="1600" dirty="0"/>
              <a:t> matice, která srovnává pozici podniku na trhu s vývojovým stádiem produktu této firmy. </a:t>
            </a:r>
          </a:p>
          <a:p>
            <a:pPr lvl="0" algn="just"/>
            <a:r>
              <a:rPr lang="cs-CZ" sz="1600" dirty="0"/>
              <a:t>Naopak Patel – Youngová matice využívá srovnání mezi konkurenční pozicí podniku a vývojovým stadiem oboru (zralosti oboru). Tato matice nám snadno umožňuje stanovit strategii podniku a tak usměrnit podnikovou aktivitu v daném oboru potřebným směrem.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GE matice (Matice General Electric)</a:t>
            </a:r>
          </a:p>
        </p:txBody>
      </p:sp>
    </p:spTree>
    <p:extLst>
      <p:ext uri="{BB962C8B-B14F-4D97-AF65-F5344CB8AC3E}">
        <p14:creationId xmlns:p14="http://schemas.microsoft.com/office/powerpoint/2010/main" val="383967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GE matice (Matice General </a:t>
            </a:r>
            <a:r>
              <a:rPr lang="cs-CZ" dirty="0" err="1"/>
              <a:t>Electrics</a:t>
            </a:r>
            <a:r>
              <a:rPr lang="cs-CZ" dirty="0"/>
              <a:t>)</a:t>
            </a:r>
          </a:p>
        </p:txBody>
      </p:sp>
      <p:pic>
        <p:nvPicPr>
          <p:cNvPr id="14" name="Obrázek 13"/>
          <p:cNvPicPr>
            <a:picLocks noChangeAspect="1"/>
          </p:cNvPicPr>
          <p:nvPr/>
        </p:nvPicPr>
        <p:blipFill>
          <a:blip r:embed="rId2"/>
          <a:stretch>
            <a:fillRect/>
          </a:stretch>
        </p:blipFill>
        <p:spPr>
          <a:xfrm>
            <a:off x="1187624" y="816387"/>
            <a:ext cx="5616624" cy="3826545"/>
          </a:xfrm>
          <a:prstGeom prst="rect">
            <a:avLst/>
          </a:prstGeom>
        </p:spPr>
      </p:pic>
    </p:spTree>
    <p:extLst>
      <p:ext uri="{BB962C8B-B14F-4D97-AF65-F5344CB8AC3E}">
        <p14:creationId xmlns:p14="http://schemas.microsoft.com/office/powerpoint/2010/main" val="2299976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t>Dimenzi atraktivita trhu</a:t>
            </a:r>
            <a:r>
              <a:rPr lang="cs-CZ" sz="1600" dirty="0"/>
              <a:t> tvoří tyto faktory:</a:t>
            </a:r>
          </a:p>
          <a:p>
            <a:pPr lvl="0"/>
            <a:r>
              <a:rPr lang="cs-CZ" sz="1600" dirty="0"/>
              <a:t>velikost trhu a míra jeho růstu;</a:t>
            </a:r>
          </a:p>
          <a:p>
            <a:pPr lvl="0"/>
            <a:r>
              <a:rPr lang="cs-CZ" sz="1600" dirty="0"/>
              <a:t>očekávané a historické ziskové marže dosahované ve sledovaném odvětví;</a:t>
            </a:r>
          </a:p>
          <a:p>
            <a:pPr lvl="0"/>
            <a:r>
              <a:rPr lang="cs-CZ" sz="1600" dirty="0"/>
              <a:t>intenzita konkurence a charakter odběratelů (možnost vzniku úspor z rozsahu);</a:t>
            </a:r>
          </a:p>
          <a:p>
            <a:pPr lvl="0"/>
            <a:r>
              <a:rPr lang="cs-CZ" sz="1600" dirty="0"/>
              <a:t>bariéry vstupu do odvětví a výstupu z něj;</a:t>
            </a:r>
          </a:p>
          <a:p>
            <a:pPr lvl="0"/>
            <a:r>
              <a:rPr lang="cs-CZ" sz="1600" dirty="0"/>
              <a:t>požadavky na technologii a s ní spojený potřebný kapitál;</a:t>
            </a:r>
          </a:p>
          <a:p>
            <a:pPr lvl="0"/>
            <a:r>
              <a:rPr lang="cs-CZ" sz="1600" dirty="0"/>
              <a:t>příležitosti a ohrožení, která jsou spojena s daným odvětvím.</a:t>
            </a:r>
          </a:p>
          <a:p>
            <a:pPr marL="0" indent="0">
              <a:buNone/>
            </a:pPr>
            <a:r>
              <a:rPr lang="cs-CZ" sz="1600" b="1" dirty="0"/>
              <a:t>Dimenzi konkurenční pozice podniku (síla podniku) </a:t>
            </a:r>
            <a:r>
              <a:rPr lang="cs-CZ" sz="1600" dirty="0"/>
              <a:t>tvoří následující faktory:</a:t>
            </a:r>
          </a:p>
          <a:p>
            <a:pPr lvl="0"/>
            <a:r>
              <a:rPr lang="cs-CZ" sz="1600" dirty="0"/>
              <a:t>relativní podíl podniku na trhu;</a:t>
            </a:r>
          </a:p>
          <a:p>
            <a:pPr lvl="0"/>
            <a:r>
              <a:rPr lang="cs-CZ" sz="1600" dirty="0"/>
              <a:t>zisková marže podniku ve srovnání s konkurenty;</a:t>
            </a:r>
          </a:p>
          <a:p>
            <a:pPr lvl="0"/>
            <a:r>
              <a:rPr lang="cs-CZ" sz="1600" dirty="0"/>
              <a:t>schopnost podniku konkurovat v ceně a kvalitě;</a:t>
            </a:r>
          </a:p>
          <a:p>
            <a:pPr lvl="0"/>
            <a:r>
              <a:rPr lang="cs-CZ" sz="1600" dirty="0"/>
              <a:t>znalost trhu, zákazníků a technologické možnosti reagovat na jejich požadavky;</a:t>
            </a:r>
          </a:p>
          <a:p>
            <a:pPr lvl="0"/>
            <a:r>
              <a:rPr lang="cs-CZ" sz="1600" dirty="0"/>
              <a:t>kvalita podnikového managementu.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GE matice - dimenze</a:t>
            </a:r>
          </a:p>
        </p:txBody>
      </p:sp>
    </p:spTree>
    <p:extLst>
      <p:ext uri="{BB962C8B-B14F-4D97-AF65-F5344CB8AC3E}">
        <p14:creationId xmlns:p14="http://schemas.microsoft.com/office/powerpoint/2010/main" val="408893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16167"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1 – chráněné postavení, chránit a udržovat pozice</a:t>
            </a:r>
          </a:p>
          <a:p>
            <a:pPr lvl="0" algn="just"/>
            <a:r>
              <a:rPr lang="cs-CZ" sz="1600" dirty="0"/>
              <a:t>2 – investovat a budovat, investovat výběrově do rozvoje</a:t>
            </a:r>
          </a:p>
          <a:p>
            <a:pPr lvl="0" algn="just"/>
            <a:r>
              <a:rPr lang="cs-CZ" sz="1600" dirty="0"/>
              <a:t>3 – budovat selektivně, investovat uváženě</a:t>
            </a:r>
          </a:p>
          <a:p>
            <a:pPr lvl="0" algn="just"/>
            <a:r>
              <a:rPr lang="cs-CZ" sz="1600" dirty="0"/>
              <a:t>4 – budovat selektivně, investovat selektivně</a:t>
            </a:r>
          </a:p>
          <a:p>
            <a:pPr lvl="0" algn="just"/>
            <a:r>
              <a:rPr lang="cs-CZ" sz="1600" dirty="0"/>
              <a:t>5 – výběrovost/aktivity směřovat k výnosům, výběrově investovat</a:t>
            </a:r>
          </a:p>
          <a:p>
            <a:pPr lvl="0" algn="just"/>
            <a:r>
              <a:rPr lang="cs-CZ" sz="1600" dirty="0"/>
              <a:t>6 – omezeně expandovat nebo sklízet, omezit rozvoj</a:t>
            </a:r>
          </a:p>
          <a:p>
            <a:pPr lvl="0" algn="just"/>
            <a:r>
              <a:rPr lang="cs-CZ" sz="1600" dirty="0"/>
              <a:t>7 – chránit a znovu se soustředit, chránit a přehodnocovat</a:t>
            </a:r>
          </a:p>
          <a:p>
            <a:pPr lvl="0" algn="just"/>
            <a:r>
              <a:rPr lang="cs-CZ" sz="1600" dirty="0"/>
              <a:t>8 – směřovat k výnosům, omezit rozvoj</a:t>
            </a:r>
          </a:p>
          <a:p>
            <a:pPr lvl="0" algn="just"/>
            <a:r>
              <a:rPr lang="cs-CZ" sz="1600" dirty="0"/>
              <a:t>9 – zbavovat se, sklízet</a:t>
            </a:r>
          </a:p>
          <a:p>
            <a:pPr marL="0" indent="0" algn="just">
              <a:buNone/>
            </a:pPr>
            <a:r>
              <a:rPr lang="cs-CZ" sz="1600" dirty="0"/>
              <a:t>Model vymezuje tři </a:t>
            </a:r>
            <a:r>
              <a:rPr lang="cs-CZ" sz="1600" b="1" i="1" dirty="0"/>
              <a:t>základní oblasti z pohledu výhodnosti investování</a:t>
            </a:r>
            <a:r>
              <a:rPr lang="cs-CZ" sz="1600" dirty="0"/>
              <a:t>:</a:t>
            </a:r>
          </a:p>
          <a:p>
            <a:pPr lvl="0" algn="just"/>
            <a:r>
              <a:rPr lang="cs-CZ" sz="1600" dirty="0"/>
              <a:t>Pole 1, 2, 4 jsou z pohledu dalších </a:t>
            </a:r>
            <a:r>
              <a:rPr lang="cs-CZ" sz="1600" i="1" dirty="0"/>
              <a:t>investic výhodné a mají zelenou</a:t>
            </a:r>
            <a:r>
              <a:rPr lang="cs-CZ" sz="1600" dirty="0"/>
              <a:t>. Trh je atraktivní a podnik má dostatek zdrojů pro získání výhodné postavení.</a:t>
            </a:r>
          </a:p>
          <a:p>
            <a:pPr lvl="0" algn="just"/>
            <a:r>
              <a:rPr lang="cs-CZ" sz="1600" dirty="0"/>
              <a:t>Pole 6, 8, 9 jsou z pohledu </a:t>
            </a:r>
            <a:r>
              <a:rPr lang="cs-CZ" sz="1600" i="1" dirty="0"/>
              <a:t>investic nevýhodné a spíše investice omezit</a:t>
            </a:r>
            <a:r>
              <a:rPr lang="cs-CZ" sz="1600" dirty="0"/>
              <a:t>.</a:t>
            </a:r>
          </a:p>
          <a:p>
            <a:pPr lvl="0" algn="just"/>
            <a:r>
              <a:rPr lang="cs-CZ" sz="1600" dirty="0"/>
              <a:t>Pole 3, 5, 7 tvoří produkty, u kterých se musí </a:t>
            </a:r>
            <a:r>
              <a:rPr lang="cs-CZ" sz="1600" i="1" dirty="0"/>
              <a:t>pečlivě zvážit míra investic</a:t>
            </a:r>
            <a:r>
              <a:rPr lang="cs-CZ" sz="1600" dirty="0"/>
              <a:t>.</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GE matice – jednotlivá pole</a:t>
            </a:r>
          </a:p>
        </p:txBody>
      </p:sp>
    </p:spTree>
    <p:extLst>
      <p:ext uri="{BB962C8B-B14F-4D97-AF65-F5344CB8AC3E}">
        <p14:creationId xmlns:p14="http://schemas.microsoft.com/office/powerpoint/2010/main" val="74901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Syntetické metody</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193377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Syntetické metody propojují vliv faktorů externího prostředí a vliv faktorů interní prostředí podniku. Cílem těchto metod je nalézt optimální směr činnosti podniku tak, aby podnik respektoval prostředí, ve kterém působí, a zároveň zdroje, které má k dispozici.</a:t>
            </a:r>
          </a:p>
          <a:p>
            <a:endParaRPr lang="cs-CZ" sz="1600" dirty="0"/>
          </a:p>
          <a:p>
            <a:r>
              <a:rPr lang="cs-CZ" sz="1600" dirty="0"/>
              <a:t>Konfrontační SWOT analýza</a:t>
            </a:r>
          </a:p>
          <a:p>
            <a:r>
              <a:rPr lang="cs-CZ" sz="1600" dirty="0"/>
              <a:t>Matice IFE, EFE, IE</a:t>
            </a:r>
          </a:p>
          <a:p>
            <a:r>
              <a:rPr lang="cs-CZ" sz="1600" dirty="0"/>
              <a:t>Matice QSPM</a:t>
            </a:r>
          </a:p>
          <a:p>
            <a:r>
              <a:rPr lang="cs-CZ" sz="1600" dirty="0"/>
              <a:t>SPACE analýza</a:t>
            </a:r>
          </a:p>
          <a:p>
            <a:r>
              <a:rPr lang="cs-CZ" sz="1600" dirty="0"/>
              <a:t>Dynamická strategická rozvaha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Metody syntetického charakteru</a:t>
            </a:r>
          </a:p>
        </p:txBody>
      </p:sp>
    </p:spTree>
    <p:extLst>
      <p:ext uri="{BB962C8B-B14F-4D97-AF65-F5344CB8AC3E}">
        <p14:creationId xmlns:p14="http://schemas.microsoft.com/office/powerpoint/2010/main" val="245632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SWOT analýza</a:t>
            </a:r>
            <a:r>
              <a:rPr lang="cs-CZ" sz="1600" dirty="0"/>
              <a:t> představuje analýzu, která sleduje silné (</a:t>
            </a:r>
            <a:r>
              <a:rPr lang="cs-CZ" sz="1600" dirty="0" err="1"/>
              <a:t>strengths</a:t>
            </a:r>
            <a:r>
              <a:rPr lang="cs-CZ" sz="1600" dirty="0"/>
              <a:t>) a slabé (</a:t>
            </a:r>
            <a:r>
              <a:rPr lang="cs-CZ" sz="1600" dirty="0" err="1"/>
              <a:t>weaknesses</a:t>
            </a:r>
            <a:r>
              <a:rPr lang="cs-CZ" sz="1600" dirty="0"/>
              <a:t>) stránky podniku jako charakteristiky vnitřních poměrů a charakteristiku okolí podniku v podobě příležitostí (</a:t>
            </a:r>
            <a:r>
              <a:rPr lang="cs-CZ" sz="1600" dirty="0" err="1"/>
              <a:t>opportunities</a:t>
            </a:r>
            <a:r>
              <a:rPr lang="cs-CZ" sz="1600" dirty="0"/>
              <a:t>) a hrozeb (</a:t>
            </a:r>
            <a:r>
              <a:rPr lang="cs-CZ" sz="1600" dirty="0" err="1"/>
              <a:t>threates</a:t>
            </a:r>
            <a:r>
              <a:rPr lang="cs-CZ" sz="1600" dirty="0"/>
              <a:t>). </a:t>
            </a:r>
          </a:p>
          <a:p>
            <a:pPr algn="just"/>
            <a:r>
              <a:rPr lang="cs-CZ" sz="1600" dirty="0"/>
              <a:t>Konfrontací a kombinací těchto čtyř hodnocených faktorů je možno zobrazit čtyři základní strategické směry, které se stávají základem zvolené podnikové strategie. </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a:t>Konfrontační SWOT analýza (TOWS, WOTS matice) </a:t>
            </a:r>
          </a:p>
        </p:txBody>
      </p:sp>
      <p:pic>
        <p:nvPicPr>
          <p:cNvPr id="5" name="Obrázek 4" descr="SWOT.jpg"/>
          <p:cNvPicPr/>
          <p:nvPr/>
        </p:nvPicPr>
        <p:blipFill>
          <a:blip r:embed="rId2" cstate="print"/>
          <a:stretch>
            <a:fillRect/>
          </a:stretch>
        </p:blipFill>
        <p:spPr>
          <a:xfrm>
            <a:off x="1187624" y="2571750"/>
            <a:ext cx="6048672" cy="2016224"/>
          </a:xfrm>
          <a:prstGeom prst="rect">
            <a:avLst/>
          </a:prstGeom>
        </p:spPr>
      </p:pic>
    </p:spTree>
    <p:extLst>
      <p:ext uri="{BB962C8B-B14F-4D97-AF65-F5344CB8AC3E}">
        <p14:creationId xmlns:p14="http://schemas.microsoft.com/office/powerpoint/2010/main" val="126475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Strategie WO – MINI-MAXI – „hledání“, </a:t>
            </a:r>
            <a:r>
              <a:rPr lang="cs-CZ" sz="1600" dirty="0"/>
              <a:t>která sleduje překonání slabých stránek prostřednictvím maximálního využití příležitostí. Tato strategie přitom představuje výrazné změny v chování podniku.</a:t>
            </a:r>
          </a:p>
          <a:p>
            <a:pPr lvl="0" algn="just"/>
            <a:endParaRPr lang="cs-CZ" sz="1600" dirty="0"/>
          </a:p>
          <a:p>
            <a:pPr lvl="0" algn="just"/>
            <a:r>
              <a:rPr lang="cs-CZ" sz="1600" b="1" dirty="0"/>
              <a:t>Strategie SO – MAXI-MAXI – „využití“ </a:t>
            </a:r>
            <a:r>
              <a:rPr lang="cs-CZ" sz="1600" dirty="0"/>
              <a:t>je ofenzivní strategie, agresivně růstově orientovaná která představuje postup z pozice síly, neboť podnik je dostatečně silný k využití příležitostí. </a:t>
            </a:r>
          </a:p>
          <a:p>
            <a:pPr lvl="0" algn="just"/>
            <a:endParaRPr lang="cs-CZ" sz="1600" dirty="0"/>
          </a:p>
          <a:p>
            <a:pPr lvl="0" algn="just"/>
            <a:r>
              <a:rPr lang="cs-CZ" sz="1600" b="1" dirty="0"/>
              <a:t>Strategie ST – MAXI-MINI – „konfrontace“ </a:t>
            </a:r>
            <a:r>
              <a:rPr lang="cs-CZ" sz="1600" dirty="0"/>
              <a:t>představuje potřebu včas určit hrozby a přeměnit je využitím silných stránek v příležitosti nebo jejich vliv na podnik zmírnit.</a:t>
            </a:r>
          </a:p>
          <a:p>
            <a:pPr lvl="0" algn="just"/>
            <a:endParaRPr lang="cs-CZ" sz="1600" dirty="0"/>
          </a:p>
          <a:p>
            <a:pPr lvl="0" algn="just"/>
            <a:r>
              <a:rPr lang="cs-CZ" sz="1600" b="1" dirty="0"/>
              <a:t>Strategie WT – MINI-MINI – „vyhýbání“ – </a:t>
            </a:r>
            <a:r>
              <a:rPr lang="cs-CZ" sz="1600" dirty="0"/>
              <a:t>má vždy charakter defenzivní, vycházející z realizace kompromisů a opuštění určitých pozic.</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a:t>Strategické přístupy konfrontační SWOT analýzy</a:t>
            </a:r>
          </a:p>
        </p:txBody>
      </p:sp>
    </p:spTree>
    <p:extLst>
      <p:ext uri="{BB962C8B-B14F-4D97-AF65-F5344CB8AC3E}">
        <p14:creationId xmlns:p14="http://schemas.microsoft.com/office/powerpoint/2010/main" val="26582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Hmotné zdroje </a:t>
            </a:r>
            <a:r>
              <a:rPr lang="cs-CZ" sz="1600" dirty="0"/>
              <a:t>(viditelné, fyzické atributy)</a:t>
            </a:r>
          </a:p>
          <a:p>
            <a:pPr lvl="1"/>
            <a:r>
              <a:rPr lang="cs-CZ" sz="1600" dirty="0"/>
              <a:t>Kapitál</a:t>
            </a:r>
          </a:p>
          <a:p>
            <a:pPr lvl="1"/>
            <a:r>
              <a:rPr lang="cs-CZ" sz="1600" dirty="0"/>
              <a:t>Lidé,</a:t>
            </a:r>
          </a:p>
          <a:p>
            <a:pPr lvl="1"/>
            <a:r>
              <a:rPr lang="cs-CZ" sz="1600" dirty="0"/>
              <a:t>Budovy, stroje, zařízení…</a:t>
            </a:r>
          </a:p>
          <a:p>
            <a:pPr lvl="1"/>
            <a:endParaRPr lang="cs-CZ" sz="1600" dirty="0"/>
          </a:p>
          <a:p>
            <a:r>
              <a:rPr lang="cs-CZ" sz="1600" b="1" dirty="0"/>
              <a:t>Nehmotné zdroje </a:t>
            </a:r>
            <a:r>
              <a:rPr lang="cs-CZ" sz="1600" dirty="0"/>
              <a:t>(neviditelné, bez fyzických atributů)</a:t>
            </a:r>
          </a:p>
          <a:p>
            <a:pPr lvl="1"/>
            <a:r>
              <a:rPr lang="cs-CZ" sz="1600" dirty="0"/>
              <a:t>Podniková kultura</a:t>
            </a:r>
          </a:p>
          <a:p>
            <a:pPr lvl="1"/>
            <a:r>
              <a:rPr lang="cs-CZ" sz="1600" dirty="0"/>
              <a:t>Know-how</a:t>
            </a:r>
          </a:p>
          <a:p>
            <a:pPr lvl="1"/>
            <a:r>
              <a:rPr lang="cs-CZ" sz="1600" dirty="0"/>
              <a:t>Znalosti</a:t>
            </a:r>
          </a:p>
          <a:p>
            <a:pPr lvl="1"/>
            <a:r>
              <a:rPr lang="cs-CZ" sz="1600" dirty="0"/>
              <a:t>Reputace</a:t>
            </a:r>
          </a:p>
          <a:p>
            <a:pPr lvl="1"/>
            <a:r>
              <a:rPr lang="cs-CZ" sz="1600" dirty="0"/>
              <a:t>Duševní vlastnictví (patenty, značky, design…)…</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Zdroje podniku</a:t>
            </a:r>
          </a:p>
        </p:txBody>
      </p:sp>
    </p:spTree>
    <p:extLst>
      <p:ext uri="{BB962C8B-B14F-4D97-AF65-F5344CB8AC3E}">
        <p14:creationId xmlns:p14="http://schemas.microsoft.com/office/powerpoint/2010/main" val="104398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Může být silně </a:t>
            </a:r>
            <a:r>
              <a:rPr lang="cs-CZ" sz="1600" b="1" dirty="0"/>
              <a:t>subjektivní</a:t>
            </a:r>
            <a:r>
              <a:rPr lang="cs-CZ" sz="1600" dirty="0"/>
              <a:t> ovlivněna svým tvůrcem. Proto je vhodné využít při její tvorbě kolektivní přístup. </a:t>
            </a:r>
          </a:p>
          <a:p>
            <a:pPr lvl="0" algn="just"/>
            <a:r>
              <a:rPr lang="cs-CZ" sz="1600" dirty="0"/>
              <a:t>Plně </a:t>
            </a:r>
            <a:r>
              <a:rPr lang="cs-CZ" sz="1600" b="1" dirty="0"/>
              <a:t>nerespektuje proměnlivost</a:t>
            </a:r>
            <a:r>
              <a:rPr lang="cs-CZ" sz="1600" dirty="0"/>
              <a:t> současného světa. V tomto případě je nutno chápat rozdělení na kladné a záporné vlivy jako záležitost proměnlivou a proto rozdělení na „dobré, příznivé vlivy“ a „zlé, méně příznivé vlivy“ může být přechodné. </a:t>
            </a:r>
          </a:p>
          <a:p>
            <a:pPr lvl="0" algn="just"/>
            <a:r>
              <a:rPr lang="cs-CZ" sz="1600" dirty="0"/>
              <a:t>Je </a:t>
            </a:r>
            <a:r>
              <a:rPr lang="cs-CZ" sz="1600" b="1" dirty="0"/>
              <a:t>statická</a:t>
            </a:r>
            <a:r>
              <a:rPr lang="cs-CZ" sz="1600" dirty="0"/>
              <a:t> neboť podává informace na klady a zápory dneška, případně, které přicházejí ze včerejška. Při tvorbě strategie je však nutno uvažovat o budoucnosti a v tomto směru není progresivní.</a:t>
            </a:r>
          </a:p>
          <a:p>
            <a:pPr lvl="0" algn="just"/>
            <a:r>
              <a:rPr lang="cs-CZ" sz="1600" dirty="0"/>
              <a:t>Je ji možno považovat za </a:t>
            </a:r>
            <a:r>
              <a:rPr lang="cs-CZ" sz="1600" b="1" dirty="0"/>
              <a:t>konservativní </a:t>
            </a:r>
            <a:r>
              <a:rPr lang="cs-CZ" sz="1600" dirty="0"/>
              <a:t>(málo dynamickou), neboť vychází z toho, co v přítomnosti existuje a to se snaží zlepšit, zdokonalit, případně využít nebo odstranit. Primárně však nehledá nová řešení nebo hlubší inovaci řešitelských přístupů.</a:t>
            </a:r>
          </a:p>
          <a:p>
            <a:pPr marL="0" lvl="0" indent="0" algn="just">
              <a:buNone/>
            </a:pP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a:t>Problémy spojené s využitím SWOT analýzy</a:t>
            </a:r>
          </a:p>
        </p:txBody>
      </p:sp>
    </p:spTree>
    <p:extLst>
      <p:ext uri="{BB962C8B-B14F-4D97-AF65-F5344CB8AC3E}">
        <p14:creationId xmlns:p14="http://schemas.microsoft.com/office/powerpoint/2010/main" val="372932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Matice IFE </a:t>
            </a:r>
            <a:r>
              <a:rPr lang="cs-CZ" sz="1600" dirty="0"/>
              <a:t>se zaměřuje na hodnocení faktorů interního prostředí společnosti. </a:t>
            </a:r>
          </a:p>
          <a:p>
            <a:pPr algn="just"/>
            <a:r>
              <a:rPr lang="cs-CZ" sz="1600" dirty="0"/>
              <a:t>Při sestavování Matice IFE můžeme pracovat se stejnými faktory jako v případě SWOT analýzy.</a:t>
            </a:r>
          </a:p>
          <a:p>
            <a:pPr algn="just"/>
            <a:r>
              <a:rPr lang="cs-CZ" sz="1600" dirty="0"/>
              <a:t>K sestavení matice IFE je potřeba nejdříve přiřadit jednotlivým faktorům váhu (odpovídající významu daného faktoru) v rozsahu 0,0 – 1,0. Čím faktor získá vyšší váhu, tím je jeho význam vyšší. </a:t>
            </a:r>
          </a:p>
          <a:p>
            <a:pPr algn="just"/>
            <a:r>
              <a:rPr lang="cs-CZ" sz="1600" dirty="0"/>
              <a:t>Poté je potřeba jednotlivé faktory ohodnotit pomocí čtyř stupňů: 4 (významná silná stránka), 3 (méně důležitá silná stránka), 2 (méně důležitá slabá stránka), 1 (významná slabá stránka). </a:t>
            </a:r>
          </a:p>
          <a:p>
            <a:pPr algn="just"/>
            <a:r>
              <a:rPr lang="cs-CZ" sz="1600" dirty="0"/>
              <a:t>Konečné hodnocení je realizováno na základě součinu váhy a vlivu, čímž vzniká celkové vážené hodnocení interních faktorů.</a:t>
            </a:r>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256584" cy="507703"/>
          </a:xfrm>
        </p:spPr>
        <p:txBody>
          <a:bodyPr/>
          <a:lstStyle/>
          <a:p>
            <a:r>
              <a:rPr lang="cs-CZ" dirty="0"/>
              <a:t>Matice IFE (</a:t>
            </a:r>
            <a:r>
              <a:rPr lang="cs-CZ" dirty="0" err="1"/>
              <a:t>Internal</a:t>
            </a:r>
            <a:r>
              <a:rPr lang="cs-CZ" dirty="0"/>
              <a:t> </a:t>
            </a:r>
            <a:r>
              <a:rPr lang="cs-CZ" dirty="0" err="1"/>
              <a:t>Forces</a:t>
            </a:r>
            <a:r>
              <a:rPr lang="cs-CZ" dirty="0"/>
              <a:t> </a:t>
            </a:r>
            <a:r>
              <a:rPr lang="cs-CZ" dirty="0" err="1"/>
              <a:t>Evaluation</a:t>
            </a:r>
            <a:r>
              <a:rPr lang="cs-CZ" dirty="0"/>
              <a:t>)</a:t>
            </a:r>
          </a:p>
        </p:txBody>
      </p:sp>
    </p:spTree>
    <p:extLst>
      <p:ext uri="{BB962C8B-B14F-4D97-AF65-F5344CB8AC3E}">
        <p14:creationId xmlns:p14="http://schemas.microsoft.com/office/powerpoint/2010/main" val="119004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Příklad matice IFE</a:t>
            </a:r>
          </a:p>
        </p:txBody>
      </p:sp>
      <p:graphicFrame>
        <p:nvGraphicFramePr>
          <p:cNvPr id="2" name="Tabulka 1"/>
          <p:cNvGraphicFramePr>
            <a:graphicFrameLocks noGrp="1"/>
          </p:cNvGraphicFramePr>
          <p:nvPr>
            <p:extLst/>
          </p:nvPr>
        </p:nvGraphicFramePr>
        <p:xfrm>
          <a:off x="467544" y="806421"/>
          <a:ext cx="7059430" cy="3974066"/>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3098144064"/>
                    </a:ext>
                  </a:extLst>
                </a:gridCol>
                <a:gridCol w="2736304">
                  <a:extLst>
                    <a:ext uri="{9D8B030D-6E8A-4147-A177-3AD203B41FA5}">
                      <a16:colId xmlns:a16="http://schemas.microsoft.com/office/drawing/2014/main" val="2014639790"/>
                    </a:ext>
                  </a:extLst>
                </a:gridCol>
                <a:gridCol w="648072">
                  <a:extLst>
                    <a:ext uri="{9D8B030D-6E8A-4147-A177-3AD203B41FA5}">
                      <a16:colId xmlns:a16="http://schemas.microsoft.com/office/drawing/2014/main" val="3782781230"/>
                    </a:ext>
                  </a:extLst>
                </a:gridCol>
                <a:gridCol w="504056">
                  <a:extLst>
                    <a:ext uri="{9D8B030D-6E8A-4147-A177-3AD203B41FA5}">
                      <a16:colId xmlns:a16="http://schemas.microsoft.com/office/drawing/2014/main" val="1842474383"/>
                    </a:ext>
                  </a:extLst>
                </a:gridCol>
                <a:gridCol w="2522926">
                  <a:extLst>
                    <a:ext uri="{9D8B030D-6E8A-4147-A177-3AD203B41FA5}">
                      <a16:colId xmlns:a16="http://schemas.microsoft.com/office/drawing/2014/main" val="2621898215"/>
                    </a:ext>
                  </a:extLst>
                </a:gridCol>
              </a:tblGrid>
              <a:tr h="300789">
                <a:tc>
                  <a:txBody>
                    <a:bodyPr/>
                    <a:lstStyle/>
                    <a:p>
                      <a:pPr algn="just">
                        <a:lnSpc>
                          <a:spcPct val="150000"/>
                        </a:lnSpc>
                        <a:spcAft>
                          <a:spcPts val="0"/>
                        </a:spcAft>
                      </a:pPr>
                      <a:r>
                        <a:rPr lang="cs-CZ" sz="1400" dirty="0">
                          <a:solidFill>
                            <a:srgbClr val="000000"/>
                          </a:solidFill>
                          <a:effectLst/>
                        </a:rPr>
                        <a:t>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váha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vliv</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výsledné hodnocení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400550885"/>
                  </a:ext>
                </a:extLst>
              </a:tr>
              <a:tr h="300789">
                <a:tc rowSpan="4">
                  <a:txBody>
                    <a:bodyPr/>
                    <a:lstStyle/>
                    <a:p>
                      <a:pPr marL="71755" marR="71755" algn="ctr">
                        <a:lnSpc>
                          <a:spcPct val="150000"/>
                        </a:lnSpc>
                        <a:spcAft>
                          <a:spcPts val="0"/>
                        </a:spcAft>
                      </a:pPr>
                      <a:r>
                        <a:rPr lang="cs-CZ" sz="1400">
                          <a:solidFill>
                            <a:srgbClr val="000000"/>
                          </a:solidFill>
                          <a:effectLst/>
                        </a:rPr>
                        <a:t>Silné stránky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Moderní prostředí</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0,05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390541125"/>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Výše školného</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0,8</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4244748763"/>
                  </a:ext>
                </a:extLst>
              </a:tr>
              <a:tr h="300789">
                <a:tc vMerge="1">
                  <a:txBody>
                    <a:bodyPr/>
                    <a:lstStyle/>
                    <a:p>
                      <a:endParaRPr lang="cs-CZ"/>
                    </a:p>
                  </a:txBody>
                  <a:tcPr/>
                </a:tc>
                <a:tc>
                  <a:txBody>
                    <a:bodyPr/>
                    <a:lstStyle/>
                    <a:p>
                      <a:pPr algn="just">
                        <a:lnSpc>
                          <a:spcPct val="150000"/>
                        </a:lnSpc>
                        <a:spcAft>
                          <a:spcPts val="0"/>
                        </a:spcAft>
                      </a:pPr>
                      <a:r>
                        <a:rPr lang="cs-CZ" sz="1400" dirty="0">
                          <a:solidFill>
                            <a:srgbClr val="000000"/>
                          </a:solidFill>
                          <a:effectLst/>
                        </a:rPr>
                        <a:t>Marketing školy</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620694184"/>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Spolupráce se školami</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3</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0,15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938188011"/>
                  </a:ext>
                </a:extLst>
              </a:tr>
              <a:tr h="300789">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silné stránky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0,4</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1,55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095980806"/>
                  </a:ext>
                </a:extLst>
              </a:tr>
              <a:tr h="300789">
                <a:tc rowSpan="4">
                  <a:txBody>
                    <a:bodyPr/>
                    <a:lstStyle/>
                    <a:p>
                      <a:pPr marL="71755" marR="71755" algn="ctr">
                        <a:lnSpc>
                          <a:spcPct val="150000"/>
                        </a:lnSpc>
                        <a:spcAft>
                          <a:spcPts val="0"/>
                        </a:spcAft>
                      </a:pPr>
                      <a:r>
                        <a:rPr lang="cs-CZ" sz="1400">
                          <a:solidFill>
                            <a:srgbClr val="000000"/>
                          </a:solidFill>
                          <a:effectLst/>
                        </a:rPr>
                        <a:t>Slabé stránky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Fluktuace zaměstnanců</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853517244"/>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Jméno školy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392686"/>
                  </a:ext>
                </a:extLst>
              </a:tr>
              <a:tr h="33565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Neexistence magisterského studia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993008322"/>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Všeobecná profilace</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0,1</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85263128"/>
                  </a:ext>
                </a:extLst>
              </a:tr>
              <a:tr h="306749">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slabé stránky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0,6</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0,75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2245022"/>
                  </a:ext>
                </a:extLst>
              </a:tr>
              <a:tr h="438011">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Celkové váženého hodnocení</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1,0</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2,3</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210821910"/>
                  </a:ext>
                </a:extLst>
              </a:tr>
            </a:tbl>
          </a:graphicData>
        </a:graphic>
      </p:graphicFrame>
    </p:spTree>
    <p:extLst>
      <p:ext uri="{BB962C8B-B14F-4D97-AF65-F5344CB8AC3E}">
        <p14:creationId xmlns:p14="http://schemas.microsoft.com/office/powerpoint/2010/main" val="3476619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Zjištěné celkové vážené ohodnocení hodnotí interní pozici podniku vůči strategickému záměru. </a:t>
            </a:r>
          </a:p>
          <a:p>
            <a:pPr algn="just"/>
            <a:r>
              <a:rPr lang="cs-CZ" sz="1600" dirty="0"/>
              <a:t>Silné interní pozici s vysokou nadějností splnění strategického záměru odpovídá ohodnocení 4. </a:t>
            </a:r>
          </a:p>
          <a:p>
            <a:pPr algn="just"/>
            <a:r>
              <a:rPr lang="cs-CZ" sz="1600" dirty="0"/>
              <a:t>Slabou interní pozici vůči ambicím strategického záměru charakterizuje ohodnocení 1 a průměrné interní síle podniku odpovídá ohodnocení 2,5.</a:t>
            </a:r>
          </a:p>
          <a:p>
            <a:pPr algn="just"/>
            <a:r>
              <a:rPr lang="cs-CZ" sz="1600" dirty="0"/>
              <a:t>Silná pozice znamená, že strategický záměr se může opřít o velmi silné interní prostředí, slabá interní pozice naopak znamená, že firma není připravena strategický záměr v celé šíři realizovat, resp. vzhledem k podstupovanému riziku je výhodnější zaměřit strategii primárně na posílení interního prostředí.</a:t>
            </a:r>
          </a:p>
          <a:p>
            <a:pPr marL="0" indent="0" algn="just">
              <a:buNone/>
            </a:pPr>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256584" cy="507703"/>
          </a:xfrm>
        </p:spPr>
        <p:txBody>
          <a:bodyPr/>
          <a:lstStyle/>
          <a:p>
            <a:r>
              <a:rPr lang="cs-CZ" dirty="0"/>
              <a:t>Matice IFE (</a:t>
            </a:r>
            <a:r>
              <a:rPr lang="cs-CZ" dirty="0" err="1"/>
              <a:t>Internal</a:t>
            </a:r>
            <a:r>
              <a:rPr lang="cs-CZ" dirty="0"/>
              <a:t> </a:t>
            </a:r>
            <a:r>
              <a:rPr lang="cs-CZ" dirty="0" err="1"/>
              <a:t>Forces</a:t>
            </a:r>
            <a:r>
              <a:rPr lang="cs-CZ" dirty="0"/>
              <a:t> </a:t>
            </a:r>
            <a:r>
              <a:rPr lang="cs-CZ" dirty="0" err="1"/>
              <a:t>Evaluation</a:t>
            </a:r>
            <a:r>
              <a:rPr lang="cs-CZ" dirty="0"/>
              <a:t>)</a:t>
            </a:r>
          </a:p>
        </p:txBody>
      </p:sp>
    </p:spTree>
    <p:extLst>
      <p:ext uri="{BB962C8B-B14F-4D97-AF65-F5344CB8AC3E}">
        <p14:creationId xmlns:p14="http://schemas.microsoft.com/office/powerpoint/2010/main" val="41252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Matice EFE </a:t>
            </a:r>
            <a:r>
              <a:rPr lang="cs-CZ" sz="1600" dirty="0"/>
              <a:t>se zabývá hodnocením externího prostředí podniku, tzn. hodnocením vlivu makroprostředí a tržního prostředí. </a:t>
            </a:r>
          </a:p>
          <a:p>
            <a:pPr algn="just"/>
            <a:r>
              <a:rPr lang="cs-CZ" sz="1600" dirty="0"/>
              <a:t>Při sestavování Matice EFE, stejně jako u Matice IFE, můžeme pracovat se stejnými faktory jako v případě SWOT analýzy.</a:t>
            </a:r>
          </a:p>
          <a:p>
            <a:pPr algn="just"/>
            <a:r>
              <a:rPr lang="cs-CZ" sz="1600" dirty="0"/>
              <a:t>Při sestavování matice EFE se postupuje obdobně jako u matice IFE s tím rozdílem, že stupně vlivu jsou následující: 4 (nejvyšší), 3 (nadprůměrný), 2 (střední), 1 (nízký). </a:t>
            </a:r>
          </a:p>
          <a:p>
            <a:pPr algn="just"/>
            <a:r>
              <a:rPr lang="cs-CZ" sz="1600" dirty="0"/>
              <a:t>K sestavení matice EFE je potřeba nejdříve přiřadit jednotlivým faktorům váhu (odpovídající významu daného faktoru) v rozsahu 0,0 – 1,0. Čím faktor získá vyšší váhu, tím je jeho význam vyšší. </a:t>
            </a:r>
          </a:p>
          <a:p>
            <a:pPr algn="just"/>
            <a:r>
              <a:rPr lang="cs-CZ" sz="1600" dirty="0"/>
              <a:t>Konečné hodnocení je realizováno na základě součinu váhy a vlivu, čímž vzniká celkové vážené hodnocení interních faktorů.</a:t>
            </a:r>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a:t>Matice EFE (</a:t>
            </a:r>
            <a:r>
              <a:rPr lang="cs-CZ" dirty="0" err="1"/>
              <a:t>External</a:t>
            </a:r>
            <a:r>
              <a:rPr lang="cs-CZ" dirty="0"/>
              <a:t> </a:t>
            </a:r>
            <a:r>
              <a:rPr lang="cs-CZ" dirty="0" err="1"/>
              <a:t>Forces</a:t>
            </a:r>
            <a:r>
              <a:rPr lang="cs-CZ" dirty="0"/>
              <a:t> </a:t>
            </a:r>
            <a:r>
              <a:rPr lang="cs-CZ" dirty="0" err="1"/>
              <a:t>Evaluation</a:t>
            </a:r>
            <a:r>
              <a:rPr lang="cs-CZ" dirty="0"/>
              <a:t>)</a:t>
            </a:r>
          </a:p>
        </p:txBody>
      </p:sp>
    </p:spTree>
    <p:extLst>
      <p:ext uri="{BB962C8B-B14F-4D97-AF65-F5344CB8AC3E}">
        <p14:creationId xmlns:p14="http://schemas.microsoft.com/office/powerpoint/2010/main" val="399336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Příklad matice EFE</a:t>
            </a:r>
          </a:p>
        </p:txBody>
      </p:sp>
      <p:graphicFrame>
        <p:nvGraphicFramePr>
          <p:cNvPr id="2" name="Tabulka 1"/>
          <p:cNvGraphicFramePr>
            <a:graphicFrameLocks noGrp="1"/>
          </p:cNvGraphicFramePr>
          <p:nvPr>
            <p:extLst/>
          </p:nvPr>
        </p:nvGraphicFramePr>
        <p:xfrm>
          <a:off x="323528" y="729859"/>
          <a:ext cx="7272808" cy="3887405"/>
        </p:xfrm>
        <a:graphic>
          <a:graphicData uri="http://schemas.openxmlformats.org/drawingml/2006/table">
            <a:tbl>
              <a:tblPr firstRow="1" firstCol="1" bandRow="1">
                <a:tableStyleId>{5C22544A-7EE6-4342-B048-85BDC9FD1C3A}</a:tableStyleId>
              </a:tblPr>
              <a:tblGrid>
                <a:gridCol w="467061">
                  <a:extLst>
                    <a:ext uri="{9D8B030D-6E8A-4147-A177-3AD203B41FA5}">
                      <a16:colId xmlns:a16="http://schemas.microsoft.com/office/drawing/2014/main" val="2899910249"/>
                    </a:ext>
                  </a:extLst>
                </a:gridCol>
                <a:gridCol w="3383249">
                  <a:extLst>
                    <a:ext uri="{9D8B030D-6E8A-4147-A177-3AD203B41FA5}">
                      <a16:colId xmlns:a16="http://schemas.microsoft.com/office/drawing/2014/main" val="1054888841"/>
                    </a:ext>
                  </a:extLst>
                </a:gridCol>
                <a:gridCol w="641719">
                  <a:extLst>
                    <a:ext uri="{9D8B030D-6E8A-4147-A177-3AD203B41FA5}">
                      <a16:colId xmlns:a16="http://schemas.microsoft.com/office/drawing/2014/main" val="975214974"/>
                    </a:ext>
                  </a:extLst>
                </a:gridCol>
                <a:gridCol w="427812">
                  <a:extLst>
                    <a:ext uri="{9D8B030D-6E8A-4147-A177-3AD203B41FA5}">
                      <a16:colId xmlns:a16="http://schemas.microsoft.com/office/drawing/2014/main" val="1568946811"/>
                    </a:ext>
                  </a:extLst>
                </a:gridCol>
                <a:gridCol w="2352967">
                  <a:extLst>
                    <a:ext uri="{9D8B030D-6E8A-4147-A177-3AD203B41FA5}">
                      <a16:colId xmlns:a16="http://schemas.microsoft.com/office/drawing/2014/main" val="2436808786"/>
                    </a:ext>
                  </a:extLst>
                </a:gridCol>
              </a:tblGrid>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váha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vliv</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výsledné hodnocení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119567780"/>
                  </a:ext>
                </a:extLst>
              </a:tr>
              <a:tr h="305415">
                <a:tc rowSpan="4">
                  <a:txBody>
                    <a:bodyPr/>
                    <a:lstStyle/>
                    <a:p>
                      <a:pPr marL="71755" marR="71755" algn="ctr">
                        <a:lnSpc>
                          <a:spcPct val="150000"/>
                        </a:lnSpc>
                        <a:spcAft>
                          <a:spcPts val="0"/>
                        </a:spcAft>
                      </a:pPr>
                      <a:r>
                        <a:rPr lang="cs-CZ" sz="1400" dirty="0">
                          <a:solidFill>
                            <a:srgbClr val="000000"/>
                          </a:solidFill>
                          <a:effectLst/>
                        </a:rPr>
                        <a:t>Příležitosti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Pozice školy v regionu</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0,3</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511130453"/>
                  </a:ext>
                </a:extLst>
              </a:tr>
              <a:tr h="36696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Poptávka po vysokoškolském vzdělání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504233389"/>
                  </a:ext>
                </a:extLst>
              </a:tr>
              <a:tr h="288032">
                <a:tc vMerge="1">
                  <a:txBody>
                    <a:bodyPr/>
                    <a:lstStyle/>
                    <a:p>
                      <a:endParaRPr lang="cs-CZ"/>
                    </a:p>
                  </a:txBody>
                  <a:tcPr/>
                </a:tc>
                <a:tc>
                  <a:txBody>
                    <a:bodyPr/>
                    <a:lstStyle/>
                    <a:p>
                      <a:pPr algn="just">
                        <a:lnSpc>
                          <a:spcPct val="150000"/>
                        </a:lnSpc>
                        <a:spcAft>
                          <a:spcPts val="0"/>
                        </a:spcAft>
                      </a:pPr>
                      <a:r>
                        <a:rPr lang="cs-CZ" sz="1400" dirty="0">
                          <a:solidFill>
                            <a:srgbClr val="000000"/>
                          </a:solidFill>
                          <a:effectLst/>
                        </a:rPr>
                        <a:t>Zlepšení ekonomické situace obyvatelstva</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877625072"/>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Možnost zapojení do projektů a grantů</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540852875"/>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příležitosti</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0,35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0,75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980024177"/>
                  </a:ext>
                </a:extLst>
              </a:tr>
              <a:tr h="305415">
                <a:tc rowSpan="4">
                  <a:txBody>
                    <a:bodyPr/>
                    <a:lstStyle/>
                    <a:p>
                      <a:pPr marL="71755" marR="71755" algn="ctr">
                        <a:lnSpc>
                          <a:spcPct val="150000"/>
                        </a:lnSpc>
                        <a:spcAft>
                          <a:spcPts val="0"/>
                        </a:spcAft>
                      </a:pPr>
                      <a:r>
                        <a:rPr lang="cs-CZ" sz="1400">
                          <a:solidFill>
                            <a:srgbClr val="000000"/>
                          </a:solidFill>
                          <a:effectLst/>
                        </a:rPr>
                        <a:t>Hrozby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Nezájem o vysokoškolské vzdělání</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13244459"/>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Zesílení konkurenčního tlaku</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0,8</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4035502919"/>
                  </a:ext>
                </a:extLst>
              </a:tr>
              <a:tr h="290508">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Zhoršení ekonomické situace obyvatelstva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916816132"/>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Zpřísnění legislativy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0,3</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760190879"/>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hrozby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0,65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2,4</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063382556"/>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Celkové váženého hodnocení</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a:solidFill>
                            <a:srgbClr val="000000"/>
                          </a:solidFill>
                          <a:effectLst/>
                        </a:rPr>
                        <a:t>1,0</a:t>
                      </a:r>
                      <a:endParaRPr lang="cs-CZ"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a:solidFill>
                            <a:srgbClr val="000000"/>
                          </a:solidFill>
                          <a:effectLst/>
                        </a:rPr>
                        <a:t> </a:t>
                      </a:r>
                      <a:endParaRPr lang="cs-CZ"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3,15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345797859"/>
                  </a:ext>
                </a:extLst>
              </a:tr>
            </a:tbl>
          </a:graphicData>
        </a:graphic>
      </p:graphicFrame>
    </p:spTree>
    <p:extLst>
      <p:ext uri="{BB962C8B-B14F-4D97-AF65-F5344CB8AC3E}">
        <p14:creationId xmlns:p14="http://schemas.microsoft.com/office/powerpoint/2010/main" val="1392802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Smyslem matice hodnocení faktorů externí analýzy - EFE je dle Fotra a kolektivu </a:t>
            </a:r>
          </a:p>
          <a:p>
            <a:pPr algn="just"/>
            <a:r>
              <a:rPr lang="cs-CZ" sz="1600" dirty="0"/>
              <a:t>(2012, s. 41) vybrat z poznaných příležitostí a hrozeb takové faktory externího prostředí, které mají zásadní vliv na strategický záměr daného podniku a jejichž působení je shodné s časovým horizontem strategického plánu. Většinou jsou identifikované faktory považovány za rizikové faktory, a to buď s kladným, nebo záporným vlivem na strategický záměr. </a:t>
            </a:r>
          </a:p>
          <a:p>
            <a:pPr algn="just"/>
            <a:r>
              <a:rPr lang="cs-CZ" sz="1600" dirty="0"/>
              <a:t>Celkové vážené ohodnocení ukazuje celkovou citlivost strategického záměru firmy na externí prostředí. Největší citlivost indikuje ohodnocení 4, nízkou citlivost představuje 1, střední citlivost pak ohodnocení 2,5. </a:t>
            </a:r>
          </a:p>
          <a:p>
            <a:pPr algn="just"/>
            <a:r>
              <a:rPr lang="cs-CZ" sz="1600" dirty="0"/>
              <a:t>Dosažené ohodnocení informuje firmu, zda je vhodné věnovat úsilí práci se </a:t>
            </a:r>
          </a:p>
          <a:p>
            <a:pPr algn="just"/>
            <a:r>
              <a:rPr lang="cs-CZ" sz="1600" dirty="0"/>
              <a:t>scénáři (při vysoké citlivosti) nebo se spoléhat více na trendy ověřené v minulém období podnikatelské aktivity firmy bez významných odchylek od jeho základní verze (při nízké citlivosti).</a:t>
            </a:r>
          </a:p>
          <a:p>
            <a:pPr marL="0" indent="0" algn="just">
              <a:buNone/>
            </a:pPr>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a:t>Matice EFE (</a:t>
            </a:r>
            <a:r>
              <a:rPr lang="cs-CZ" dirty="0" err="1"/>
              <a:t>External</a:t>
            </a:r>
            <a:r>
              <a:rPr lang="cs-CZ" dirty="0"/>
              <a:t> </a:t>
            </a:r>
            <a:r>
              <a:rPr lang="cs-CZ" dirty="0" err="1"/>
              <a:t>Forces</a:t>
            </a:r>
            <a:r>
              <a:rPr lang="cs-CZ" dirty="0"/>
              <a:t> </a:t>
            </a:r>
            <a:r>
              <a:rPr lang="cs-CZ" dirty="0" err="1"/>
              <a:t>Evaluation</a:t>
            </a:r>
            <a:r>
              <a:rPr lang="cs-CZ" dirty="0"/>
              <a:t>)</a:t>
            </a:r>
          </a:p>
        </p:txBody>
      </p:sp>
    </p:spTree>
    <p:extLst>
      <p:ext uri="{BB962C8B-B14F-4D97-AF65-F5344CB8AC3E}">
        <p14:creationId xmlns:p14="http://schemas.microsoft.com/office/powerpoint/2010/main" val="368451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Matice IE = matice hodnocení interních a externích faktorů slouží k tomu, aby pomocí ní byla zvolena správná strategie, které bude vycházet a respektovat faktory zjištěné během analýzy prostředí.</a:t>
            </a:r>
          </a:p>
          <a:p>
            <a:pPr algn="just"/>
            <a:endParaRPr lang="cs-CZ" sz="1600" dirty="0"/>
          </a:p>
          <a:p>
            <a:pPr algn="just"/>
            <a:r>
              <a:rPr lang="cs-CZ" sz="1600" dirty="0"/>
              <a:t>Po zanesení hodnot z matic IFE a EFE můžeme vidět výslednou pozici konkrétního podniku v Matici IE</a:t>
            </a:r>
            <a:r>
              <a:rPr lang="cs-CZ" sz="1600" b="1" dirty="0"/>
              <a:t>. </a:t>
            </a:r>
          </a:p>
          <a:p>
            <a:pPr algn="just"/>
            <a:endParaRPr lang="cs-CZ" sz="1600" b="1" dirty="0"/>
          </a:p>
          <a:p>
            <a:pPr algn="just"/>
            <a:r>
              <a:rPr lang="cs-CZ" sz="1600" dirty="0"/>
              <a:t>Graf matice je sestaven z devíti dílčích polí, ze kterých vychází rozdělení strategií do 3 skupin:</a:t>
            </a:r>
          </a:p>
          <a:p>
            <a:pPr lvl="1" algn="just"/>
            <a:r>
              <a:rPr lang="cs-CZ" sz="1600" dirty="0"/>
              <a:t>Oblasti I, II, IV - „Stavěj a zajišťuj růst“</a:t>
            </a:r>
          </a:p>
          <a:p>
            <a:pPr lvl="1" algn="just"/>
            <a:r>
              <a:rPr lang="cs-CZ" sz="1600" dirty="0"/>
              <a:t>Oblasti III, V, VII - „Udržuj a potvrzuj“</a:t>
            </a:r>
          </a:p>
          <a:p>
            <a:pPr lvl="1" algn="just"/>
            <a:r>
              <a:rPr lang="cs-CZ" sz="1600" dirty="0"/>
              <a:t>Oblasti VI, VIII, IX - „Sklízej a zbavuj se“.</a:t>
            </a:r>
          </a:p>
          <a:p>
            <a:pPr lvl="1" algn="just"/>
            <a:endParaRPr lang="cs-CZ" sz="1600" dirty="0"/>
          </a:p>
          <a:p>
            <a:pPr lvl="1" algn="just"/>
            <a:endParaRPr lang="cs-CZ" sz="1600" dirty="0"/>
          </a:p>
          <a:p>
            <a:pPr marL="0" indent="0" algn="just">
              <a:buNone/>
            </a:pPr>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a:t>Matice IE</a:t>
            </a:r>
          </a:p>
        </p:txBody>
      </p:sp>
    </p:spTree>
    <p:extLst>
      <p:ext uri="{BB962C8B-B14F-4D97-AF65-F5344CB8AC3E}">
        <p14:creationId xmlns:p14="http://schemas.microsoft.com/office/powerpoint/2010/main" val="47369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Příklad matice IE</a:t>
            </a:r>
          </a:p>
        </p:txBody>
      </p:sp>
      <p:graphicFrame>
        <p:nvGraphicFramePr>
          <p:cNvPr id="2" name="Tabulka 1"/>
          <p:cNvGraphicFramePr>
            <a:graphicFrameLocks noGrp="1"/>
          </p:cNvGraphicFramePr>
          <p:nvPr>
            <p:extLst/>
          </p:nvPr>
        </p:nvGraphicFramePr>
        <p:xfrm>
          <a:off x="1331640" y="1074390"/>
          <a:ext cx="5238007" cy="3657600"/>
        </p:xfrm>
        <a:graphic>
          <a:graphicData uri="http://schemas.openxmlformats.org/drawingml/2006/table">
            <a:tbl>
              <a:tblPr firstRow="1" firstCol="1" bandRow="1">
                <a:tableStyleId>{5C22544A-7EE6-4342-B048-85BDC9FD1C3A}</a:tableStyleId>
              </a:tblPr>
              <a:tblGrid>
                <a:gridCol w="512573">
                  <a:extLst>
                    <a:ext uri="{9D8B030D-6E8A-4147-A177-3AD203B41FA5}">
                      <a16:colId xmlns:a16="http://schemas.microsoft.com/office/drawing/2014/main" val="218726871"/>
                    </a:ext>
                  </a:extLst>
                </a:gridCol>
                <a:gridCol w="855580">
                  <a:extLst>
                    <a:ext uri="{9D8B030D-6E8A-4147-A177-3AD203B41FA5}">
                      <a16:colId xmlns:a16="http://schemas.microsoft.com/office/drawing/2014/main" val="2602515409"/>
                    </a:ext>
                  </a:extLst>
                </a:gridCol>
                <a:gridCol w="483822">
                  <a:extLst>
                    <a:ext uri="{9D8B030D-6E8A-4147-A177-3AD203B41FA5}">
                      <a16:colId xmlns:a16="http://schemas.microsoft.com/office/drawing/2014/main" val="2373902903"/>
                    </a:ext>
                  </a:extLst>
                </a:gridCol>
                <a:gridCol w="888459">
                  <a:extLst>
                    <a:ext uri="{9D8B030D-6E8A-4147-A177-3AD203B41FA5}">
                      <a16:colId xmlns:a16="http://schemas.microsoft.com/office/drawing/2014/main" val="1585402834"/>
                    </a:ext>
                  </a:extLst>
                </a:gridCol>
                <a:gridCol w="888459">
                  <a:extLst>
                    <a:ext uri="{9D8B030D-6E8A-4147-A177-3AD203B41FA5}">
                      <a16:colId xmlns:a16="http://schemas.microsoft.com/office/drawing/2014/main" val="79627727"/>
                    </a:ext>
                  </a:extLst>
                </a:gridCol>
                <a:gridCol w="831711">
                  <a:extLst>
                    <a:ext uri="{9D8B030D-6E8A-4147-A177-3AD203B41FA5}">
                      <a16:colId xmlns:a16="http://schemas.microsoft.com/office/drawing/2014/main" val="2180186061"/>
                    </a:ext>
                  </a:extLst>
                </a:gridCol>
                <a:gridCol w="777403">
                  <a:extLst>
                    <a:ext uri="{9D8B030D-6E8A-4147-A177-3AD203B41FA5}">
                      <a16:colId xmlns:a16="http://schemas.microsoft.com/office/drawing/2014/main" val="2922485545"/>
                    </a:ext>
                  </a:extLst>
                </a:gridCol>
              </a:tblGrid>
              <a:tr h="0">
                <a:tc rowSpan="7">
                  <a:txBody>
                    <a:bodyPr/>
                    <a:lstStyle/>
                    <a:p>
                      <a:pPr marL="329565" marR="71755" algn="ctr">
                        <a:lnSpc>
                          <a:spcPct val="150000"/>
                        </a:lnSpc>
                        <a:spcAft>
                          <a:spcPts val="0"/>
                        </a:spcAft>
                      </a:pPr>
                      <a:r>
                        <a:rPr lang="cs-CZ" sz="1600">
                          <a:solidFill>
                            <a:srgbClr val="000000"/>
                          </a:solidFill>
                          <a:effectLst/>
                        </a:rPr>
                        <a:t>Externí hodnocení (EFE)</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b="0" dirty="0">
                          <a:solidFill>
                            <a:srgbClr val="000000"/>
                          </a:solidFill>
                          <a:effectLst/>
                        </a:rPr>
                        <a:t>4</a:t>
                      </a:r>
                      <a:endParaRPr lang="cs-CZ"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939624043"/>
                  </a:ext>
                </a:extLst>
              </a:tr>
              <a:tr h="0">
                <a:tc vMerge="1">
                  <a:txBody>
                    <a:bodyPr/>
                    <a:lstStyle/>
                    <a:p>
                      <a:endParaRPr lang="cs-CZ"/>
                    </a:p>
                  </a:txBody>
                  <a:tcPr/>
                </a:tc>
                <a:tc>
                  <a:txBody>
                    <a:bodyPr/>
                    <a:lstStyle/>
                    <a:p>
                      <a:pPr algn="r">
                        <a:lnSpc>
                          <a:spcPct val="150000"/>
                        </a:lnSpc>
                        <a:spcAft>
                          <a:spcPts val="0"/>
                        </a:spcAft>
                      </a:pPr>
                      <a:r>
                        <a:rPr lang="cs-CZ" sz="1600" dirty="0">
                          <a:solidFill>
                            <a:srgbClr val="000000"/>
                          </a:solidFill>
                          <a:effectLst/>
                        </a:rPr>
                        <a:t>vysoké</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dirty="0">
                          <a:solidFill>
                            <a:srgbClr val="000000"/>
                          </a:solidFill>
                          <a:effectLst/>
                        </a:rPr>
                        <a:t> </a:t>
                      </a:r>
                    </a:p>
                    <a:p>
                      <a:pPr algn="r">
                        <a:lnSpc>
                          <a:spcPct val="150000"/>
                        </a:lnSpc>
                        <a:spcAft>
                          <a:spcPts val="0"/>
                        </a:spcAft>
                      </a:pPr>
                      <a:r>
                        <a:rPr lang="cs-CZ" sz="1600" dirty="0">
                          <a:solidFill>
                            <a:srgbClr val="000000"/>
                          </a:solidFill>
                          <a:effectLst/>
                        </a:rPr>
                        <a:t>3</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III</a:t>
                      </a:r>
                    </a:p>
                    <a:p>
                      <a:pPr algn="ctr">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404912699"/>
                  </a:ext>
                </a:extLst>
              </a:tr>
              <a:tr h="0">
                <a:tc vMerge="1">
                  <a:txBody>
                    <a:bodyPr/>
                    <a:lstStyle/>
                    <a:p>
                      <a:endParaRPr lang="cs-CZ"/>
                    </a:p>
                  </a:txBody>
                  <a:tcPr/>
                </a:tc>
                <a:tc>
                  <a:txBody>
                    <a:bodyPr/>
                    <a:lstStyle/>
                    <a:p>
                      <a:pPr algn="r">
                        <a:lnSpc>
                          <a:spcPct val="150000"/>
                        </a:lnSpc>
                        <a:spcAft>
                          <a:spcPts val="0"/>
                        </a:spcAft>
                      </a:pPr>
                      <a:r>
                        <a:rPr lang="cs-CZ" sz="1600">
                          <a:solidFill>
                            <a:srgbClr val="000000"/>
                          </a:solidFill>
                          <a:effectLst/>
                        </a:rPr>
                        <a:t>střední</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a:solidFill>
                            <a:srgbClr val="000000"/>
                          </a:solidFill>
                          <a:effectLst/>
                        </a:rPr>
                        <a:t>2</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IV</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p>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391354288"/>
                  </a:ext>
                </a:extLst>
              </a:tr>
              <a:tr h="0">
                <a:tc vMerge="1">
                  <a:txBody>
                    <a:bodyPr/>
                    <a:lstStyle/>
                    <a:p>
                      <a:endParaRPr lang="cs-CZ"/>
                    </a:p>
                  </a:txBody>
                  <a:tcPr/>
                </a:tc>
                <a:tc>
                  <a:txBody>
                    <a:bodyPr/>
                    <a:lstStyle/>
                    <a:p>
                      <a:pPr algn="r">
                        <a:lnSpc>
                          <a:spcPct val="150000"/>
                        </a:lnSpc>
                        <a:spcAft>
                          <a:spcPts val="0"/>
                        </a:spcAft>
                      </a:pPr>
                      <a:r>
                        <a:rPr lang="cs-CZ" sz="1600">
                          <a:solidFill>
                            <a:srgbClr val="000000"/>
                          </a:solidFill>
                          <a:effectLst/>
                        </a:rPr>
                        <a:t>nízké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dirty="0">
                          <a:solidFill>
                            <a:srgbClr val="000000"/>
                          </a:solidFill>
                          <a:effectLst/>
                        </a:rPr>
                        <a:t>1</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VII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VIII</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IX</a:t>
                      </a:r>
                    </a:p>
                    <a:p>
                      <a:pPr algn="ctr">
                        <a:lnSpc>
                          <a:spcPct val="150000"/>
                        </a:lnSpc>
                        <a:spcAft>
                          <a:spcPts val="0"/>
                        </a:spcAft>
                      </a:pPr>
                      <a:r>
                        <a:rPr lang="cs-CZ" sz="1600" dirty="0">
                          <a:solidFill>
                            <a:srgbClr val="000000"/>
                          </a:solidFill>
                          <a:effectLst/>
                        </a:rPr>
                        <a:t> </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50279825"/>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4</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3</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2</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1</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637506500"/>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silné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střední</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slabé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90760053"/>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gridSpan="4">
                  <a:txBody>
                    <a:bodyPr/>
                    <a:lstStyle/>
                    <a:p>
                      <a:pPr algn="ctr">
                        <a:lnSpc>
                          <a:spcPct val="150000"/>
                        </a:lnSpc>
                        <a:spcAft>
                          <a:spcPts val="0"/>
                        </a:spcAft>
                      </a:pPr>
                      <a:r>
                        <a:rPr lang="cs-CZ" sz="1600" b="1" dirty="0">
                          <a:solidFill>
                            <a:srgbClr val="000000"/>
                          </a:solidFill>
                          <a:effectLst/>
                        </a:rPr>
                        <a:t>Interní hodnocení (IFE)</a:t>
                      </a:r>
                      <a:endParaRPr lang="cs-CZ"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29695654"/>
                  </a:ext>
                </a:extLst>
              </a:tr>
            </a:tbl>
          </a:graphicData>
        </a:graphic>
      </p:graphicFrame>
      <p:cxnSp>
        <p:nvCxnSpPr>
          <p:cNvPr id="6" name="AutoShape 2"/>
          <p:cNvCxnSpPr>
            <a:cxnSpLocks noChangeShapeType="1"/>
          </p:cNvCxnSpPr>
          <p:nvPr/>
        </p:nvCxnSpPr>
        <p:spPr bwMode="auto">
          <a:xfrm flipV="1">
            <a:off x="4781743" y="2147070"/>
            <a:ext cx="5576" cy="1432792"/>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7" name="AutoShape 4"/>
          <p:cNvCxnSpPr>
            <a:cxnSpLocks noChangeShapeType="1"/>
          </p:cNvCxnSpPr>
          <p:nvPr/>
        </p:nvCxnSpPr>
        <p:spPr bwMode="auto">
          <a:xfrm>
            <a:off x="3182293" y="2067694"/>
            <a:ext cx="153670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8" name="AutoShape 5"/>
          <p:cNvSpPr>
            <a:spLocks noChangeArrowheads="1"/>
          </p:cNvSpPr>
          <p:nvPr/>
        </p:nvSpPr>
        <p:spPr bwMode="auto">
          <a:xfrm>
            <a:off x="4707131" y="1988319"/>
            <a:ext cx="149225" cy="158750"/>
          </a:xfrm>
          <a:prstGeom prst="star5">
            <a:avLst/>
          </a:prstGeom>
          <a:solidFill>
            <a:schemeClr val="tx1">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endParaRPr lang="cs-CZ" sz="1600">
              <a:solidFill>
                <a:srgbClr val="000000"/>
              </a:solidFill>
            </a:endParaRPr>
          </a:p>
        </p:txBody>
      </p:sp>
    </p:spTree>
    <p:extLst>
      <p:ext uri="{BB962C8B-B14F-4D97-AF65-F5344CB8AC3E}">
        <p14:creationId xmlns:p14="http://schemas.microsoft.com/office/powerpoint/2010/main" val="1521230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K vymezení vhodné strategické pozice pro podnik a jeho činnosti je využívána </a:t>
            </a:r>
            <a:r>
              <a:rPr lang="cs-CZ" sz="1600" b="1" dirty="0"/>
              <a:t>metoda SPACE analýzy (</a:t>
            </a:r>
            <a:r>
              <a:rPr lang="cs-CZ" sz="1600" dirty="0" err="1"/>
              <a:t>Strategic</a:t>
            </a:r>
            <a:r>
              <a:rPr lang="cs-CZ" sz="1600" dirty="0"/>
              <a:t> </a:t>
            </a:r>
            <a:r>
              <a:rPr lang="cs-CZ" sz="1600" dirty="0" err="1"/>
              <a:t>Position</a:t>
            </a:r>
            <a:r>
              <a:rPr lang="cs-CZ" sz="1600" dirty="0"/>
              <a:t> and </a:t>
            </a:r>
            <a:r>
              <a:rPr lang="cs-CZ" sz="1600" dirty="0" err="1"/>
              <a:t>Action</a:t>
            </a:r>
            <a:r>
              <a:rPr lang="cs-CZ" sz="1600" dirty="0"/>
              <a:t> </a:t>
            </a:r>
            <a:r>
              <a:rPr lang="cs-CZ" sz="1600" dirty="0" err="1"/>
              <a:t>Evaluation</a:t>
            </a:r>
            <a:r>
              <a:rPr lang="cs-CZ" sz="1600" dirty="0"/>
              <a:t>). </a:t>
            </a:r>
          </a:p>
          <a:p>
            <a:pPr algn="just"/>
            <a:endParaRPr lang="cs-CZ" sz="1600" dirty="0"/>
          </a:p>
          <a:p>
            <a:pPr marL="0" indent="0" algn="just">
              <a:buNone/>
            </a:pPr>
            <a:r>
              <a:rPr lang="cs-CZ" sz="1600" dirty="0"/>
              <a:t>Srovnává dvě základní oblasti, jimiž jsou:</a:t>
            </a:r>
          </a:p>
          <a:p>
            <a:pPr algn="just"/>
            <a:r>
              <a:rPr lang="cs-CZ" sz="1600" b="1" dirty="0"/>
              <a:t>oblasti vnitřních sil podniku (</a:t>
            </a:r>
            <a:r>
              <a:rPr lang="cs-CZ" sz="1600" dirty="0"/>
              <a:t>ukazatelé „finanční síla podniku“, „konkurenční výhody podniku“) </a:t>
            </a:r>
          </a:p>
          <a:p>
            <a:pPr algn="just"/>
            <a:r>
              <a:rPr lang="cs-CZ" sz="1600" b="1" dirty="0"/>
              <a:t>oblasti vnějšího prostředí podniku </a:t>
            </a:r>
            <a:r>
              <a:rPr lang="cs-CZ" sz="1600" dirty="0"/>
              <a:t>kam patří ukazatelé „síla odvětví“ a „stabilita prostředí“. </a:t>
            </a:r>
          </a:p>
          <a:p>
            <a:pPr algn="just"/>
            <a:endParaRPr lang="cs-CZ" sz="1600" dirty="0"/>
          </a:p>
          <a:p>
            <a:pPr algn="just"/>
            <a:r>
              <a:rPr lang="cs-CZ" sz="1600" dirty="0"/>
              <a:t>V rámci SPACE analýzy jsou zjištěné hodnoty jednotlivých ukazatelů zhodnoceny body a zobrazeny v grafu, který má rozmezí hodnot od +6 do -6 na obou osách </a:t>
            </a:r>
            <a:r>
              <a:rPr lang="cs-CZ" sz="1600" b="1" dirty="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SPACE analýza</a:t>
            </a:r>
          </a:p>
        </p:txBody>
      </p:sp>
    </p:spTree>
    <p:extLst>
      <p:ext uri="{BB962C8B-B14F-4D97-AF65-F5344CB8AC3E}">
        <p14:creationId xmlns:p14="http://schemas.microsoft.com/office/powerpoint/2010/main" val="123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500" dirty="0"/>
              <a:t>Klíčova kompetence (</a:t>
            </a:r>
            <a:r>
              <a:rPr lang="cs-CZ" sz="1500" dirty="0" err="1"/>
              <a:t>core</a:t>
            </a:r>
            <a:r>
              <a:rPr lang="cs-CZ" sz="1500" dirty="0"/>
              <a:t> </a:t>
            </a:r>
            <a:r>
              <a:rPr lang="cs-CZ" sz="1500" dirty="0" err="1"/>
              <a:t>competence</a:t>
            </a:r>
            <a:r>
              <a:rPr lang="cs-CZ" sz="1500" dirty="0"/>
              <a:t>) je schopnost, aktivum nebo technologie, které přinášejí hodnotu zákazníkům, podporují růst podniku a odlišují podnik od jejich současných i budoucích konkurentů. </a:t>
            </a:r>
          </a:p>
          <a:p>
            <a:pPr algn="just"/>
            <a:r>
              <a:rPr lang="cs-CZ" sz="1500" dirty="0"/>
              <a:t>Klíčové kompetence vedou k získání a udržení konkurenční výhody na trhu. </a:t>
            </a:r>
          </a:p>
          <a:p>
            <a:pPr algn="just"/>
            <a:r>
              <a:rPr lang="cs-CZ" sz="1500" dirty="0"/>
              <a:t>Klíčovou kompetencí tedy může být něco, co je přínosné pro zákazníky, přičemž zákazníci tento přínos vnímají a oceňují. </a:t>
            </a:r>
          </a:p>
          <a:p>
            <a:pPr algn="just"/>
            <a:r>
              <a:rPr lang="cs-CZ" sz="1500" dirty="0"/>
              <a:t>Může to být například unikátní technologie, která dokáže produkt zhotovit v mimořádné kvalitě, nebo mimořádně levně. </a:t>
            </a:r>
          </a:p>
          <a:p>
            <a:pPr algn="just"/>
            <a:r>
              <a:rPr lang="cs-CZ" sz="1500" dirty="0"/>
              <a:t>Důležité je, že klíčová kompetence je v jistém smyslu unikátní a z ní pramenící přínosy jsou pro zákazníky odlišitelné od toho, co jim nabízí konkurence. </a:t>
            </a:r>
          </a:p>
          <a:p>
            <a:pPr algn="just"/>
            <a:r>
              <a:rPr lang="cs-CZ" sz="1500" dirty="0"/>
              <a:t>Výsledkem vhodně uplatněné klíčové kompetence bude konkurenční výhoda podniku.</a:t>
            </a:r>
          </a:p>
          <a:p>
            <a:pPr algn="just"/>
            <a:r>
              <a:rPr lang="cs-CZ" sz="1500" b="1" dirty="0"/>
              <a:t>Požadavky na klíčové kompetence</a:t>
            </a:r>
          </a:p>
          <a:p>
            <a:pPr lvl="1" algn="just"/>
            <a:r>
              <a:rPr lang="cs-CZ" sz="1500" dirty="0"/>
              <a:t>Relevance a důležitost pro rozhodování zákazníka</a:t>
            </a:r>
          </a:p>
          <a:p>
            <a:pPr lvl="1" algn="just"/>
            <a:r>
              <a:rPr lang="cs-CZ" sz="1500" dirty="0"/>
              <a:t>Obtížná </a:t>
            </a:r>
            <a:r>
              <a:rPr lang="cs-CZ" sz="1500" dirty="0" err="1"/>
              <a:t>napodobitelnost</a:t>
            </a:r>
            <a:endParaRPr lang="cs-CZ" sz="1500" dirty="0"/>
          </a:p>
          <a:p>
            <a:pPr lvl="1" algn="just"/>
            <a:r>
              <a:rPr lang="cs-CZ" sz="1500" dirty="0"/>
              <a:t>Možnosti využití ideálně na více trzích</a:t>
            </a:r>
          </a:p>
          <a:p>
            <a:pPr algn="just"/>
            <a:endParaRPr lang="cs-CZ" sz="1500" dirty="0"/>
          </a:p>
          <a:p>
            <a:pPr algn="just"/>
            <a:endParaRPr lang="cs-CZ" sz="15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Kompetence podniku </a:t>
            </a:r>
          </a:p>
        </p:txBody>
      </p:sp>
    </p:spTree>
    <p:extLst>
      <p:ext uri="{BB962C8B-B14F-4D97-AF65-F5344CB8AC3E}">
        <p14:creationId xmlns:p14="http://schemas.microsoft.com/office/powerpoint/2010/main" val="343605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Význam </a:t>
            </a:r>
            <a:r>
              <a:rPr lang="cs-CZ" sz="1600" b="1" dirty="0"/>
              <a:t>stability prostředí</a:t>
            </a:r>
            <a:r>
              <a:rPr lang="cs-CZ" sz="1600" b="1" i="1" dirty="0"/>
              <a:t> </a:t>
            </a:r>
            <a:r>
              <a:rPr lang="cs-CZ" sz="1600" dirty="0"/>
              <a:t>je nutno spojovat s </a:t>
            </a:r>
            <a:r>
              <a:rPr lang="cs-CZ" sz="1600" b="1" dirty="0"/>
              <a:t>flexibilitou podniku</a:t>
            </a:r>
            <a:r>
              <a:rPr lang="cs-CZ" sz="1600" dirty="0"/>
              <a:t>, kde v době vysoké turbulence podnikatelského prostředí musí podnik reagovat pružně a rychle na rozhodující změny. </a:t>
            </a:r>
          </a:p>
          <a:p>
            <a:pPr algn="just"/>
            <a:endParaRPr lang="cs-CZ" sz="1600" dirty="0"/>
          </a:p>
          <a:p>
            <a:pPr algn="just"/>
            <a:r>
              <a:rPr lang="cs-CZ" sz="1600" dirty="0"/>
              <a:t>Naopak </a:t>
            </a:r>
            <a:r>
              <a:rPr lang="cs-CZ" sz="1600" b="1" dirty="0"/>
              <a:t>síla odvětví</a:t>
            </a:r>
            <a:r>
              <a:rPr lang="cs-CZ" sz="1600" dirty="0"/>
              <a:t> signalizuje nejen významnost této oblasti, ale i optimální využití zdrojů, růst a tím i přitažlivost pro investování. </a:t>
            </a:r>
          </a:p>
          <a:p>
            <a:pPr algn="just"/>
            <a:endParaRPr lang="cs-CZ" sz="1600" dirty="0"/>
          </a:p>
          <a:p>
            <a:pPr algn="just"/>
            <a:r>
              <a:rPr lang="cs-CZ" sz="1600" dirty="0"/>
              <a:t>Současně finanční</a:t>
            </a:r>
            <a:r>
              <a:rPr lang="cs-CZ" sz="1600" b="1" dirty="0"/>
              <a:t> síla podniku</a:t>
            </a:r>
            <a:r>
              <a:rPr lang="cs-CZ" sz="1600" dirty="0"/>
              <a:t> představuje faktor důležitý za nestabilních situací, kdy potřebná finanční síla může umožnit podniku přejít do jiného odvětví nebo finančně agresivní akcí oslabit konkurenty ve vlastním odvětví. </a:t>
            </a:r>
          </a:p>
          <a:p>
            <a:pPr algn="just"/>
            <a:endParaRPr lang="cs-CZ" sz="1600" dirty="0"/>
          </a:p>
          <a:p>
            <a:pPr algn="just"/>
            <a:r>
              <a:rPr lang="cs-CZ" sz="1600" dirty="0"/>
              <a:t>Ukazatel </a:t>
            </a:r>
            <a:r>
              <a:rPr lang="cs-CZ" sz="1600" b="1" dirty="0"/>
              <a:t>konkurenční výhoda </a:t>
            </a:r>
            <a:r>
              <a:rPr lang="cs-CZ" sz="1600" dirty="0"/>
              <a:t>slouží k zdůraznění síly podniku v boji o zákazníka a vytváří jedinečnou příležitost pro uplatnění svých produktů</a:t>
            </a:r>
            <a:r>
              <a:rPr lang="cs-CZ" sz="1600" b="1" dirty="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Ukazatelé SPACE analýzy</a:t>
            </a:r>
          </a:p>
        </p:txBody>
      </p:sp>
    </p:spTree>
    <p:extLst>
      <p:ext uri="{BB962C8B-B14F-4D97-AF65-F5344CB8AC3E}">
        <p14:creationId xmlns:p14="http://schemas.microsoft.com/office/powerpoint/2010/main" val="35698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810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Agresivní strategie – </a:t>
            </a:r>
            <a:r>
              <a:rPr lang="cs-CZ" sz="1600" dirty="0"/>
              <a:t>typická pro atraktivní a relativně stabilní odvětví, ve kterém má podnik konkurenční výhodu, které je schopen využít. Tato strategie umožňuje podniku posílit vlastní postavení na trhu, soustředit zdroje na produkty, které mají vysokou konkurenceschopnost.</a:t>
            </a:r>
          </a:p>
          <a:p>
            <a:pPr algn="just"/>
            <a:r>
              <a:rPr lang="cs-CZ" sz="1600" b="1" dirty="0"/>
              <a:t>Konkurenční strategie, </a:t>
            </a:r>
            <a:r>
              <a:rPr lang="cs-CZ" sz="1600" dirty="0"/>
              <a:t>která</a:t>
            </a:r>
            <a:r>
              <a:rPr lang="cs-CZ" sz="1600" b="1" dirty="0"/>
              <a:t> </a:t>
            </a:r>
            <a:r>
              <a:rPr lang="cs-CZ" sz="1600" dirty="0"/>
              <a:t>je využitelná pro atraktivní, ale nestabilní prostředí, kdy kritickým faktorem je finanční síla podniku. Podnik by měl hledat možnosti, jak upevnit a posílit svou finanční pozici, vylepšovat své produkty, zavádět inovace, snižovat náklady.</a:t>
            </a:r>
          </a:p>
          <a:p>
            <a:pPr algn="just"/>
            <a:r>
              <a:rPr lang="cs-CZ" sz="1600" b="1" dirty="0"/>
              <a:t>Konservativní strategie – </a:t>
            </a:r>
            <a:r>
              <a:rPr lang="cs-CZ" sz="1600" dirty="0"/>
              <a:t>typická pro stabilní odvětví s nízkou mírou růstu při potřebné finanční stabilitě podniku. Kritickým faktorem této strategie je konkurenceschopnost výrobků..</a:t>
            </a:r>
          </a:p>
          <a:p>
            <a:pPr algn="just"/>
            <a:r>
              <a:rPr lang="cs-CZ" sz="1600" b="1" dirty="0"/>
              <a:t>Defenzivní pozice</a:t>
            </a:r>
            <a:r>
              <a:rPr lang="cs-CZ" sz="1600" dirty="0"/>
              <a:t> má převážně záchranný charakter a je typická pro neatraktivní odvětví, ve kterých se podnik nemá vhodné výrobky odolné vůči konkurenci ani potřebnou finanční sílu. Podnik by se měl proto připravovat na odchod z daného odvětví, snížit výrobní kapacity a orientovat se na jiné aktivity, které mu kvalifikace pracovníků a zdroje dovolují.</a:t>
            </a:r>
            <a:r>
              <a:rPr lang="cs-CZ" sz="1600" b="1" dirty="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Strategické směry SPACE analýzy</a:t>
            </a:r>
          </a:p>
        </p:txBody>
      </p:sp>
    </p:spTree>
    <p:extLst>
      <p:ext uri="{BB962C8B-B14F-4D97-AF65-F5344CB8AC3E}">
        <p14:creationId xmlns:p14="http://schemas.microsoft.com/office/powerpoint/2010/main" val="366139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Zobrazení SPACE analýzy</a:t>
            </a:r>
          </a:p>
        </p:txBody>
      </p:sp>
      <p:pic>
        <p:nvPicPr>
          <p:cNvPr id="5" name="Obrázek 4" descr="space.png"/>
          <p:cNvPicPr/>
          <p:nvPr/>
        </p:nvPicPr>
        <p:blipFill>
          <a:blip r:embed="rId2" cstate="print"/>
          <a:stretch>
            <a:fillRect/>
          </a:stretch>
        </p:blipFill>
        <p:spPr>
          <a:xfrm>
            <a:off x="1403648" y="828674"/>
            <a:ext cx="5233372" cy="3759299"/>
          </a:xfrm>
          <a:prstGeom prst="rect">
            <a:avLst/>
          </a:prstGeom>
        </p:spPr>
      </p:pic>
    </p:spTree>
    <p:extLst>
      <p:ext uri="{BB962C8B-B14F-4D97-AF65-F5344CB8AC3E}">
        <p14:creationId xmlns:p14="http://schemas.microsoft.com/office/powerpoint/2010/main" val="1825692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Tato matice slouží k vyhodnocení jednotlivých strategií, tedy možných variant spadajících do daných strategií.</a:t>
            </a:r>
          </a:p>
          <a:p>
            <a:pPr algn="just"/>
            <a:r>
              <a:rPr lang="cs-CZ" sz="1600" dirty="0"/>
              <a:t>Matice QSPM je založena na informacích získaných z analýzy prostředí, konkrétně navazuje na výstupy analýzy prostředí tedy na analýzy EFE a IFE. </a:t>
            </a:r>
          </a:p>
          <a:p>
            <a:pPr algn="just"/>
            <a:r>
              <a:rPr lang="cs-CZ" sz="1600" dirty="0"/>
              <a:t>V rámci matice QSPM se stanovuje vliv/atraktivnost každého faktoru</a:t>
            </a:r>
          </a:p>
          <a:p>
            <a:pPr algn="just"/>
            <a:r>
              <a:rPr lang="cs-CZ" sz="1600" dirty="0"/>
              <a:t>Vliv se označuje AS (</a:t>
            </a:r>
            <a:r>
              <a:rPr lang="cs-CZ" sz="1600" dirty="0" err="1"/>
              <a:t>Attractiveness</a:t>
            </a:r>
            <a:r>
              <a:rPr lang="cs-CZ" sz="1600" dirty="0"/>
              <a:t> </a:t>
            </a:r>
            <a:r>
              <a:rPr lang="cs-CZ" sz="1600" dirty="0" err="1"/>
              <a:t>Scores</a:t>
            </a:r>
            <a:r>
              <a:rPr lang="cs-CZ" sz="1600" dirty="0"/>
              <a:t>) a je hodnocen následovně: 1 – málo atraktivní, 2 – více atraktivní, 3 – průměrně atraktivní, 4 – velice atraktivní.</a:t>
            </a:r>
          </a:p>
          <a:p>
            <a:pPr algn="just"/>
            <a:r>
              <a:rPr lang="cs-CZ" sz="1600" dirty="0"/>
              <a:t>Dále je vypočítán celkový koeficient vlivu TAS (</a:t>
            </a:r>
            <a:r>
              <a:rPr lang="cs-CZ" sz="1600" dirty="0" err="1"/>
              <a:t>Total</a:t>
            </a:r>
            <a:r>
              <a:rPr lang="cs-CZ" sz="1600" dirty="0"/>
              <a:t> </a:t>
            </a:r>
            <a:r>
              <a:rPr lang="cs-CZ" sz="1600" dirty="0" err="1"/>
              <a:t>Attractiveness</a:t>
            </a:r>
            <a:r>
              <a:rPr lang="cs-CZ" sz="1600" dirty="0"/>
              <a:t> </a:t>
            </a:r>
            <a:r>
              <a:rPr lang="cs-CZ" sz="1600" dirty="0" err="1"/>
              <a:t>Scores</a:t>
            </a:r>
            <a:r>
              <a:rPr lang="cs-CZ" sz="1600" dirty="0"/>
              <a:t>), který je součinem váhy a atraktivnosti daného faktoru na zvolenou strategii. Na konec je sestavena suma TAS pro jednotlivé varianty strategií a jako doporučená se zvolí ta s největší hodnotou  </a:t>
            </a:r>
          </a:p>
          <a:p>
            <a:pPr algn="just"/>
            <a:endParaRPr lang="cs-CZ" sz="1600" dirty="0"/>
          </a:p>
          <a:p>
            <a:pPr algn="just"/>
            <a:endParaRPr lang="cs-CZ" sz="1600" dirty="0"/>
          </a:p>
          <a:p>
            <a:pPr marL="678942" lvl="1" algn="just">
              <a:buFont typeface="Arial" panose="020B0604020202020204" pitchFamily="34" charset="0"/>
              <a:buChar char="•"/>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a:t>Matice QSPM (</a:t>
            </a:r>
            <a:r>
              <a:rPr lang="cs-CZ" dirty="0" err="1"/>
              <a:t>Quantitative</a:t>
            </a:r>
            <a:r>
              <a:rPr lang="cs-CZ" dirty="0"/>
              <a:t> </a:t>
            </a:r>
            <a:r>
              <a:rPr lang="cs-CZ" dirty="0" err="1"/>
              <a:t>Strategic</a:t>
            </a:r>
            <a:r>
              <a:rPr lang="cs-CZ" dirty="0"/>
              <a:t> </a:t>
            </a:r>
            <a:r>
              <a:rPr lang="cs-CZ" dirty="0" err="1"/>
              <a:t>Plannning</a:t>
            </a:r>
            <a:r>
              <a:rPr lang="cs-CZ" dirty="0"/>
              <a:t> Matrix </a:t>
            </a:r>
          </a:p>
        </p:txBody>
      </p:sp>
    </p:spTree>
    <p:extLst>
      <p:ext uri="{BB962C8B-B14F-4D97-AF65-F5344CB8AC3E}">
        <p14:creationId xmlns:p14="http://schemas.microsoft.com/office/powerpoint/2010/main" val="214919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indent="-357188" algn="just">
              <a:buNone/>
            </a:pPr>
            <a:r>
              <a:rPr lang="cs-CZ" sz="1600" dirty="0"/>
              <a:t>1. 	Výčet všech faktorů zvolených do analýzy vnitřního a vnějšího prostředí.</a:t>
            </a:r>
          </a:p>
          <a:p>
            <a:pPr marL="357188" indent="-357188" algn="just">
              <a:buNone/>
            </a:pPr>
            <a:r>
              <a:rPr lang="cs-CZ" sz="1600" dirty="0"/>
              <a:t>2.	Přiřazení vah, které byly stanoveny při sestavování IFE a EFE analýz.</a:t>
            </a:r>
          </a:p>
          <a:p>
            <a:pPr marL="357188" indent="-357188" algn="just">
              <a:buNone/>
            </a:pPr>
            <a:r>
              <a:rPr lang="cs-CZ" sz="1600" dirty="0"/>
              <a:t>3. 	Stanovení jednotlivých strategických variant.</a:t>
            </a:r>
          </a:p>
          <a:p>
            <a:pPr marL="357188" indent="-357188" algn="just">
              <a:buNone/>
            </a:pPr>
            <a:r>
              <a:rPr lang="cs-CZ" sz="1600" dirty="0"/>
              <a:t>4. 	Stanovení koeficientu důležitosti (atraktivity) zvlášť pro každý faktor s návazností na dané strategické varianty</a:t>
            </a:r>
          </a:p>
          <a:p>
            <a:pPr marL="357188" indent="-357188" algn="just">
              <a:buNone/>
            </a:pPr>
            <a:r>
              <a:rPr lang="cs-CZ" sz="1600" dirty="0"/>
              <a:t>5. 	Stanovení celkové důležitosti faktorů, vynásobením váhy a koeficientem důležitosti.</a:t>
            </a:r>
          </a:p>
          <a:p>
            <a:pPr marL="357188" indent="-357188" algn="just">
              <a:buAutoNum type="arabicPeriod" startAt="6"/>
            </a:pPr>
            <a:r>
              <a:rPr lang="cs-CZ" sz="1600" dirty="0"/>
              <a:t>Vyhodnocení každé varianty strategie, jako sumy celkových důležitostí faktorů.</a:t>
            </a:r>
          </a:p>
          <a:p>
            <a:pPr marL="357188" indent="-357188" algn="just">
              <a:buAutoNum type="arabicPeriod" startAt="6"/>
            </a:pPr>
            <a:endParaRPr lang="cs-CZ" sz="1600" dirty="0"/>
          </a:p>
          <a:p>
            <a:pPr algn="just"/>
            <a:r>
              <a:rPr lang="cs-CZ" sz="1600" dirty="0"/>
              <a:t>Varianta s nejvyšší celkovým hodnocením bude mít nejlepší uplatnění pro vnější i vnitřní prostředí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Matice QSPM - postup</a:t>
            </a:r>
          </a:p>
        </p:txBody>
      </p:sp>
    </p:spTree>
    <p:extLst>
      <p:ext uri="{BB962C8B-B14F-4D97-AF65-F5344CB8AC3E}">
        <p14:creationId xmlns:p14="http://schemas.microsoft.com/office/powerpoint/2010/main" val="152531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Příklad matice QSPM</a:t>
            </a:r>
          </a:p>
        </p:txBody>
      </p:sp>
      <p:graphicFrame>
        <p:nvGraphicFramePr>
          <p:cNvPr id="2" name="Tabulka 1"/>
          <p:cNvGraphicFramePr>
            <a:graphicFrameLocks noGrp="1"/>
          </p:cNvGraphicFramePr>
          <p:nvPr>
            <p:extLst/>
          </p:nvPr>
        </p:nvGraphicFramePr>
        <p:xfrm>
          <a:off x="107504" y="696976"/>
          <a:ext cx="7776864" cy="4241934"/>
        </p:xfrm>
        <a:graphic>
          <a:graphicData uri="http://schemas.openxmlformats.org/drawingml/2006/table">
            <a:tbl>
              <a:tblPr firstRow="1" firstCol="1" bandRow="1">
                <a:tableStyleId>{5C22544A-7EE6-4342-B048-85BDC9FD1C3A}</a:tableStyleId>
              </a:tblPr>
              <a:tblGrid>
                <a:gridCol w="686193">
                  <a:extLst>
                    <a:ext uri="{9D8B030D-6E8A-4147-A177-3AD203B41FA5}">
                      <a16:colId xmlns:a16="http://schemas.microsoft.com/office/drawing/2014/main" val="2185009743"/>
                    </a:ext>
                  </a:extLst>
                </a:gridCol>
                <a:gridCol w="3049752">
                  <a:extLst>
                    <a:ext uri="{9D8B030D-6E8A-4147-A177-3AD203B41FA5}">
                      <a16:colId xmlns:a16="http://schemas.microsoft.com/office/drawing/2014/main" val="987183047"/>
                    </a:ext>
                  </a:extLst>
                </a:gridCol>
                <a:gridCol w="609950">
                  <a:extLst>
                    <a:ext uri="{9D8B030D-6E8A-4147-A177-3AD203B41FA5}">
                      <a16:colId xmlns:a16="http://schemas.microsoft.com/office/drawing/2014/main" val="547096423"/>
                    </a:ext>
                  </a:extLst>
                </a:gridCol>
                <a:gridCol w="381219">
                  <a:extLst>
                    <a:ext uri="{9D8B030D-6E8A-4147-A177-3AD203B41FA5}">
                      <a16:colId xmlns:a16="http://schemas.microsoft.com/office/drawing/2014/main" val="172611114"/>
                    </a:ext>
                  </a:extLst>
                </a:gridCol>
                <a:gridCol w="673486">
                  <a:extLst>
                    <a:ext uri="{9D8B030D-6E8A-4147-A177-3AD203B41FA5}">
                      <a16:colId xmlns:a16="http://schemas.microsoft.com/office/drawing/2014/main" val="1303985582"/>
                    </a:ext>
                  </a:extLst>
                </a:gridCol>
                <a:gridCol w="504056">
                  <a:extLst>
                    <a:ext uri="{9D8B030D-6E8A-4147-A177-3AD203B41FA5}">
                      <a16:colId xmlns:a16="http://schemas.microsoft.com/office/drawing/2014/main" val="2050304764"/>
                    </a:ext>
                  </a:extLst>
                </a:gridCol>
                <a:gridCol w="576064">
                  <a:extLst>
                    <a:ext uri="{9D8B030D-6E8A-4147-A177-3AD203B41FA5}">
                      <a16:colId xmlns:a16="http://schemas.microsoft.com/office/drawing/2014/main" val="3809847338"/>
                    </a:ext>
                  </a:extLst>
                </a:gridCol>
                <a:gridCol w="504056">
                  <a:extLst>
                    <a:ext uri="{9D8B030D-6E8A-4147-A177-3AD203B41FA5}">
                      <a16:colId xmlns:a16="http://schemas.microsoft.com/office/drawing/2014/main" val="1618101812"/>
                    </a:ext>
                  </a:extLst>
                </a:gridCol>
                <a:gridCol w="792088">
                  <a:extLst>
                    <a:ext uri="{9D8B030D-6E8A-4147-A177-3AD203B41FA5}">
                      <a16:colId xmlns:a16="http://schemas.microsoft.com/office/drawing/2014/main" val="443038248"/>
                    </a:ext>
                  </a:extLst>
                </a:gridCol>
              </a:tblGrid>
              <a:tr h="337887">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rPr>
                        <a:t> </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gridSpan="2">
                  <a:txBody>
                    <a:bodyPr/>
                    <a:lstStyle/>
                    <a:p>
                      <a:pPr algn="ctr">
                        <a:lnSpc>
                          <a:spcPct val="100000"/>
                        </a:lnSpc>
                        <a:spcAft>
                          <a:spcPts val="0"/>
                        </a:spcAft>
                      </a:pPr>
                      <a:r>
                        <a:rPr lang="cs-CZ" sz="1300">
                          <a:effectLst/>
                        </a:rPr>
                        <a:t>Penetrace trhu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gridSpan="2">
                  <a:txBody>
                    <a:bodyPr/>
                    <a:lstStyle/>
                    <a:p>
                      <a:pPr algn="ctr">
                        <a:lnSpc>
                          <a:spcPct val="100000"/>
                        </a:lnSpc>
                        <a:spcAft>
                          <a:spcPts val="0"/>
                        </a:spcAft>
                      </a:pPr>
                      <a:r>
                        <a:rPr lang="cs-CZ" sz="1300">
                          <a:effectLst/>
                        </a:rPr>
                        <a:t>Rozvoj trhu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gridSpan="2">
                  <a:txBody>
                    <a:bodyPr/>
                    <a:lstStyle/>
                    <a:p>
                      <a:pPr algn="ctr">
                        <a:lnSpc>
                          <a:spcPct val="100000"/>
                        </a:lnSpc>
                        <a:spcAft>
                          <a:spcPts val="0"/>
                        </a:spcAft>
                      </a:pPr>
                      <a:r>
                        <a:rPr lang="cs-CZ" sz="1300">
                          <a:effectLst/>
                        </a:rPr>
                        <a:t>Rozvoj produktu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extLst>
                  <a:ext uri="{0D108BD9-81ED-4DB2-BD59-A6C34878D82A}">
                    <a16:rowId xmlns:a16="http://schemas.microsoft.com/office/drawing/2014/main" val="694333471"/>
                  </a:ext>
                </a:extLst>
              </a:tr>
              <a:tr h="168944">
                <a:tc>
                  <a:txBody>
                    <a:bodyPr/>
                    <a:lstStyle/>
                    <a:p>
                      <a:pPr algn="just">
                        <a:lnSpc>
                          <a:spcPct val="100000"/>
                        </a:lnSpc>
                        <a:spcAft>
                          <a:spcPts val="0"/>
                        </a:spcAft>
                      </a:pPr>
                      <a:r>
                        <a:rPr lang="cs-CZ" sz="1300" dirty="0">
                          <a:effectLst/>
                        </a:rPr>
                        <a:t> </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váha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latin typeface="+mn-lt"/>
                          <a:ea typeface="+mn-ea"/>
                          <a:cs typeface="+mn-cs"/>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latin typeface="Times New Roman" panose="02020603050405020304" pitchFamily="18" charset="0"/>
                          <a:ea typeface="Times New Roman" panose="02020603050405020304" pitchFamily="18" charset="0"/>
                          <a:cs typeface="Times New Roman" panose="02020603050405020304" pitchFamily="18" charset="0"/>
                        </a:rPr>
                        <a:t>TAS</a:t>
                      </a:r>
                    </a:p>
                  </a:txBody>
                  <a:tcPr marL="37072" marR="37072" marT="0" marB="0"/>
                </a:tc>
                <a:tc>
                  <a:txBody>
                    <a:bodyPr/>
                    <a:lstStyle/>
                    <a:p>
                      <a:pPr algn="just">
                        <a:lnSpc>
                          <a:spcPct val="100000"/>
                        </a:lnSpc>
                        <a:spcAft>
                          <a:spcPts val="0"/>
                        </a:spcAft>
                      </a:pPr>
                      <a:r>
                        <a:rPr lang="cs-CZ" sz="1300" dirty="0">
                          <a:effectLst/>
                          <a:latin typeface="Times New Roman" panose="02020603050405020304" pitchFamily="18" charset="0"/>
                          <a:ea typeface="Times New Roman" panose="02020603050405020304" pitchFamily="18" charset="0"/>
                          <a:cs typeface="Times New Roman" panose="02020603050405020304" pitchFamily="18" charset="0"/>
                        </a:rPr>
                        <a:t>AS</a:t>
                      </a:r>
                    </a:p>
                  </a:txBody>
                  <a:tcPr marL="37072" marR="37072" marT="0" marB="0"/>
                </a:tc>
                <a:tc>
                  <a:txBody>
                    <a:bodyPr/>
                    <a:lstStyle/>
                    <a:p>
                      <a:pPr algn="just">
                        <a:lnSpc>
                          <a:spcPct val="100000"/>
                        </a:lnSpc>
                        <a:spcAft>
                          <a:spcPts val="0"/>
                        </a:spcAft>
                      </a:pPr>
                      <a:r>
                        <a:rPr lang="cs-CZ" sz="1300" dirty="0">
                          <a:effectLst/>
                          <a:latin typeface="Times New Roman" panose="02020603050405020304" pitchFamily="18" charset="0"/>
                          <a:ea typeface="Times New Roman" panose="02020603050405020304" pitchFamily="18" charset="0"/>
                          <a:cs typeface="Times New Roman" panose="02020603050405020304" pitchFamily="18" charset="0"/>
                        </a:rPr>
                        <a:t>TAS</a:t>
                      </a:r>
                    </a:p>
                  </a:txBody>
                  <a:tcPr marL="37072" marR="37072" marT="0" marB="0"/>
                </a:tc>
                <a:tc>
                  <a:txBody>
                    <a:bodyPr/>
                    <a:lstStyle/>
                    <a:p>
                      <a:pPr algn="just">
                        <a:lnSpc>
                          <a:spcPct val="100000"/>
                        </a:lnSpc>
                        <a:spcAft>
                          <a:spcPts val="0"/>
                        </a:spcAft>
                      </a:pPr>
                      <a:r>
                        <a:rPr lang="cs-CZ" sz="1300" dirty="0">
                          <a:effectLst/>
                          <a:latin typeface="Times New Roman" panose="02020603050405020304" pitchFamily="18" charset="0"/>
                          <a:ea typeface="Times New Roman" panose="02020603050405020304" pitchFamily="18" charset="0"/>
                          <a:cs typeface="Times New Roman" panose="02020603050405020304" pitchFamily="18" charset="0"/>
                        </a:rPr>
                        <a:t>AS</a:t>
                      </a:r>
                    </a:p>
                  </a:txBody>
                  <a:tcPr marL="37072" marR="37072" marT="0" marB="0"/>
                </a:tc>
                <a:tc>
                  <a:txBody>
                    <a:bodyPr/>
                    <a:lstStyle/>
                    <a:p>
                      <a:pPr algn="just">
                        <a:lnSpc>
                          <a:spcPct val="100000"/>
                        </a:lnSpc>
                        <a:spcAft>
                          <a:spcPts val="0"/>
                        </a:spcAft>
                      </a:pPr>
                      <a:r>
                        <a:rPr lang="cs-CZ" sz="1300" dirty="0">
                          <a:effectLst/>
                          <a:latin typeface="Times New Roman" panose="02020603050405020304" pitchFamily="18" charset="0"/>
                          <a:ea typeface="Times New Roman" panose="02020603050405020304" pitchFamily="18" charset="0"/>
                          <a:cs typeface="Times New Roman" panose="02020603050405020304" pitchFamily="18" charset="0"/>
                        </a:rPr>
                        <a:t>TAS</a:t>
                      </a:r>
                    </a:p>
                  </a:txBody>
                  <a:tcPr marL="37072" marR="37072" marT="0" marB="0"/>
                </a:tc>
                <a:extLst>
                  <a:ext uri="{0D108BD9-81ED-4DB2-BD59-A6C34878D82A}">
                    <a16:rowId xmlns:a16="http://schemas.microsoft.com/office/drawing/2014/main" val="3936976116"/>
                  </a:ext>
                </a:extLst>
              </a:tr>
              <a:tr h="168944">
                <a:tc rowSpan="4">
                  <a:txBody>
                    <a:bodyPr/>
                    <a:lstStyle/>
                    <a:p>
                      <a:pPr marL="71755" marR="71755" algn="ctr">
                        <a:lnSpc>
                          <a:spcPct val="100000"/>
                        </a:lnSpc>
                        <a:spcAft>
                          <a:spcPts val="0"/>
                        </a:spcAft>
                      </a:pPr>
                      <a:r>
                        <a:rPr lang="cs-CZ" sz="1300">
                          <a:effectLst/>
                        </a:rPr>
                        <a:t>Silné stránky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Moderní prostředí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2349157"/>
                  </a:ext>
                </a:extLst>
              </a:tr>
              <a:tr h="168944">
                <a:tc vMerge="1">
                  <a:txBody>
                    <a:bodyPr/>
                    <a:lstStyle/>
                    <a:p>
                      <a:endParaRPr lang="cs-CZ"/>
                    </a:p>
                  </a:txBody>
                  <a:tcPr/>
                </a:tc>
                <a:tc>
                  <a:txBody>
                    <a:bodyPr/>
                    <a:lstStyle/>
                    <a:p>
                      <a:pPr algn="l">
                        <a:lnSpc>
                          <a:spcPct val="100000"/>
                        </a:lnSpc>
                        <a:spcAft>
                          <a:spcPts val="0"/>
                        </a:spcAft>
                      </a:pPr>
                      <a:r>
                        <a:rPr lang="cs-CZ" sz="1300">
                          <a:effectLst/>
                        </a:rPr>
                        <a:t>Výše školného</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4205100476"/>
                  </a:ext>
                </a:extLst>
              </a:tr>
              <a:tr h="168944">
                <a:tc vMerge="1">
                  <a:txBody>
                    <a:bodyPr/>
                    <a:lstStyle/>
                    <a:p>
                      <a:endParaRPr lang="cs-CZ"/>
                    </a:p>
                  </a:txBody>
                  <a:tcPr/>
                </a:tc>
                <a:tc>
                  <a:txBody>
                    <a:bodyPr/>
                    <a:lstStyle/>
                    <a:p>
                      <a:pPr algn="l">
                        <a:lnSpc>
                          <a:spcPct val="100000"/>
                        </a:lnSpc>
                        <a:spcAft>
                          <a:spcPts val="0"/>
                        </a:spcAft>
                      </a:pPr>
                      <a:r>
                        <a:rPr lang="cs-CZ" sz="1300">
                          <a:effectLst/>
                        </a:rPr>
                        <a:t>Marketing školy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600204655"/>
                  </a:ext>
                </a:extLst>
              </a:tr>
              <a:tr h="168944">
                <a:tc vMerge="1">
                  <a:txBody>
                    <a:bodyPr/>
                    <a:lstStyle/>
                    <a:p>
                      <a:endParaRPr lang="cs-CZ"/>
                    </a:p>
                  </a:txBody>
                  <a:tcPr/>
                </a:tc>
                <a:tc>
                  <a:txBody>
                    <a:bodyPr/>
                    <a:lstStyle/>
                    <a:p>
                      <a:pPr algn="l">
                        <a:lnSpc>
                          <a:spcPct val="100000"/>
                        </a:lnSpc>
                        <a:spcAft>
                          <a:spcPts val="0"/>
                        </a:spcAft>
                      </a:pPr>
                      <a:r>
                        <a:rPr lang="cs-CZ" sz="1300">
                          <a:effectLst/>
                        </a:rPr>
                        <a:t>Spolupráce se školami</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543774116"/>
                  </a:ext>
                </a:extLst>
              </a:tr>
              <a:tr h="168944">
                <a:tc rowSpan="4">
                  <a:txBody>
                    <a:bodyPr/>
                    <a:lstStyle/>
                    <a:p>
                      <a:pPr marL="71755" marR="71755" algn="ctr">
                        <a:lnSpc>
                          <a:spcPct val="100000"/>
                        </a:lnSpc>
                        <a:spcAft>
                          <a:spcPts val="0"/>
                        </a:spcAft>
                      </a:pPr>
                      <a:r>
                        <a:rPr lang="cs-CZ" sz="1300">
                          <a:effectLst/>
                        </a:rPr>
                        <a:t>Slabé stránky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Fluktuace zaměstnanců</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860115085"/>
                  </a:ext>
                </a:extLst>
              </a:tr>
              <a:tr h="168944">
                <a:tc vMerge="1">
                  <a:txBody>
                    <a:bodyPr/>
                    <a:lstStyle/>
                    <a:p>
                      <a:endParaRPr lang="cs-CZ"/>
                    </a:p>
                  </a:txBody>
                  <a:tcPr/>
                </a:tc>
                <a:tc>
                  <a:txBody>
                    <a:bodyPr/>
                    <a:lstStyle/>
                    <a:p>
                      <a:pPr algn="l">
                        <a:lnSpc>
                          <a:spcPct val="100000"/>
                        </a:lnSpc>
                        <a:spcAft>
                          <a:spcPts val="0"/>
                        </a:spcAft>
                      </a:pPr>
                      <a:r>
                        <a:rPr lang="cs-CZ" sz="1300">
                          <a:effectLst/>
                        </a:rPr>
                        <a:t>Jméno školy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0,75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547666254"/>
                  </a:ext>
                </a:extLst>
              </a:tr>
              <a:tr h="168944">
                <a:tc vMerge="1">
                  <a:txBody>
                    <a:bodyPr/>
                    <a:lstStyle/>
                    <a:p>
                      <a:endParaRPr lang="cs-CZ"/>
                    </a:p>
                  </a:txBody>
                  <a:tcPr/>
                </a:tc>
                <a:tc>
                  <a:txBody>
                    <a:bodyPr/>
                    <a:lstStyle/>
                    <a:p>
                      <a:pPr algn="l">
                        <a:lnSpc>
                          <a:spcPct val="100000"/>
                        </a:lnSpc>
                        <a:spcAft>
                          <a:spcPts val="0"/>
                        </a:spcAft>
                      </a:pPr>
                      <a:r>
                        <a:rPr lang="cs-CZ" sz="1300">
                          <a:effectLst/>
                        </a:rPr>
                        <a:t>Neexistence magisterského studia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rPr>
                        <a:t>0,8</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207229806"/>
                  </a:ext>
                </a:extLst>
              </a:tr>
              <a:tr h="168944">
                <a:tc vMerge="1">
                  <a:txBody>
                    <a:bodyPr/>
                    <a:lstStyle/>
                    <a:p>
                      <a:endParaRPr lang="cs-CZ"/>
                    </a:p>
                  </a:txBody>
                  <a:tcPr/>
                </a:tc>
                <a:tc>
                  <a:txBody>
                    <a:bodyPr/>
                    <a:lstStyle/>
                    <a:p>
                      <a:pPr algn="l">
                        <a:lnSpc>
                          <a:spcPct val="100000"/>
                        </a:lnSpc>
                        <a:spcAft>
                          <a:spcPts val="0"/>
                        </a:spcAft>
                      </a:pPr>
                      <a:r>
                        <a:rPr lang="cs-CZ" sz="1300">
                          <a:effectLst/>
                        </a:rPr>
                        <a:t>Všeobecná profilace</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682394092"/>
                  </a:ext>
                </a:extLst>
              </a:tr>
              <a:tr h="168944">
                <a:tc rowSpan="4">
                  <a:txBody>
                    <a:bodyPr/>
                    <a:lstStyle/>
                    <a:p>
                      <a:pPr marL="71755" marR="71755" algn="ctr">
                        <a:lnSpc>
                          <a:spcPct val="100000"/>
                        </a:lnSpc>
                        <a:spcAft>
                          <a:spcPts val="0"/>
                        </a:spcAft>
                      </a:pPr>
                      <a:r>
                        <a:rPr lang="cs-CZ" sz="1300" dirty="0">
                          <a:effectLst/>
                        </a:rPr>
                        <a:t>Příležitosti</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Pozice školy v regionu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793552632"/>
                  </a:ext>
                </a:extLst>
              </a:tr>
              <a:tr h="168944">
                <a:tc vMerge="1">
                  <a:txBody>
                    <a:bodyPr/>
                    <a:lstStyle/>
                    <a:p>
                      <a:endParaRPr lang="cs-CZ"/>
                    </a:p>
                  </a:txBody>
                  <a:tcPr/>
                </a:tc>
                <a:tc>
                  <a:txBody>
                    <a:bodyPr/>
                    <a:lstStyle/>
                    <a:p>
                      <a:pPr algn="l">
                        <a:lnSpc>
                          <a:spcPct val="100000"/>
                        </a:lnSpc>
                        <a:spcAft>
                          <a:spcPts val="0"/>
                        </a:spcAft>
                      </a:pPr>
                      <a:r>
                        <a:rPr lang="cs-CZ" sz="1300">
                          <a:effectLst/>
                        </a:rPr>
                        <a:t>Poptávka po vysokoškolském vzdělání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5305056"/>
                  </a:ext>
                </a:extLst>
              </a:tr>
              <a:tr h="337887">
                <a:tc vMerge="1">
                  <a:txBody>
                    <a:bodyPr/>
                    <a:lstStyle/>
                    <a:p>
                      <a:endParaRPr lang="cs-CZ"/>
                    </a:p>
                  </a:txBody>
                  <a:tcPr/>
                </a:tc>
                <a:tc>
                  <a:txBody>
                    <a:bodyPr/>
                    <a:lstStyle/>
                    <a:p>
                      <a:pPr algn="l">
                        <a:lnSpc>
                          <a:spcPct val="100000"/>
                        </a:lnSpc>
                        <a:spcAft>
                          <a:spcPts val="0"/>
                        </a:spcAft>
                      </a:pPr>
                      <a:r>
                        <a:rPr lang="cs-CZ" sz="1300">
                          <a:effectLst/>
                        </a:rPr>
                        <a:t>Zlepšení ekonomické situace obyvatelstva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095648076"/>
                  </a:ext>
                </a:extLst>
              </a:tr>
              <a:tr h="168944">
                <a:tc vMerge="1">
                  <a:txBody>
                    <a:bodyPr/>
                    <a:lstStyle/>
                    <a:p>
                      <a:endParaRPr lang="cs-CZ"/>
                    </a:p>
                  </a:txBody>
                  <a:tcPr/>
                </a:tc>
                <a:tc>
                  <a:txBody>
                    <a:bodyPr/>
                    <a:lstStyle/>
                    <a:p>
                      <a:pPr algn="l">
                        <a:lnSpc>
                          <a:spcPct val="100000"/>
                        </a:lnSpc>
                        <a:spcAft>
                          <a:spcPts val="0"/>
                        </a:spcAft>
                      </a:pPr>
                      <a:r>
                        <a:rPr lang="cs-CZ" sz="1300">
                          <a:effectLst/>
                        </a:rPr>
                        <a:t>Možnost zapojení do projektů a grantů</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76539407"/>
                  </a:ext>
                </a:extLst>
              </a:tr>
              <a:tr h="168944">
                <a:tc rowSpan="4">
                  <a:txBody>
                    <a:bodyPr/>
                    <a:lstStyle/>
                    <a:p>
                      <a:pPr marL="71755" marR="71755" algn="ctr">
                        <a:lnSpc>
                          <a:spcPct val="100000"/>
                        </a:lnSpc>
                        <a:spcAft>
                          <a:spcPts val="0"/>
                        </a:spcAft>
                      </a:pPr>
                      <a:r>
                        <a:rPr lang="cs-CZ" sz="1300">
                          <a:effectLst/>
                        </a:rPr>
                        <a:t>Hrozby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Nezájem o vysokoškolské vzdělání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427919678"/>
                  </a:ext>
                </a:extLst>
              </a:tr>
              <a:tr h="168944">
                <a:tc vMerge="1">
                  <a:txBody>
                    <a:bodyPr/>
                    <a:lstStyle/>
                    <a:p>
                      <a:endParaRPr lang="cs-CZ"/>
                    </a:p>
                  </a:txBody>
                  <a:tcPr/>
                </a:tc>
                <a:tc>
                  <a:txBody>
                    <a:bodyPr/>
                    <a:lstStyle/>
                    <a:p>
                      <a:pPr algn="l">
                        <a:lnSpc>
                          <a:spcPct val="100000"/>
                        </a:lnSpc>
                        <a:spcAft>
                          <a:spcPts val="0"/>
                        </a:spcAft>
                      </a:pPr>
                      <a:r>
                        <a:rPr lang="cs-CZ" sz="1300">
                          <a:effectLst/>
                        </a:rPr>
                        <a:t>Zesílení konkurenčního tlaku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404476917"/>
                  </a:ext>
                </a:extLst>
              </a:tr>
              <a:tr h="337887">
                <a:tc vMerge="1">
                  <a:txBody>
                    <a:bodyPr/>
                    <a:lstStyle/>
                    <a:p>
                      <a:endParaRPr lang="cs-CZ"/>
                    </a:p>
                  </a:txBody>
                  <a:tcPr/>
                </a:tc>
                <a:tc>
                  <a:txBody>
                    <a:bodyPr/>
                    <a:lstStyle/>
                    <a:p>
                      <a:pPr algn="l">
                        <a:lnSpc>
                          <a:spcPct val="100000"/>
                        </a:lnSpc>
                        <a:spcAft>
                          <a:spcPts val="0"/>
                        </a:spcAft>
                      </a:pPr>
                      <a:r>
                        <a:rPr lang="cs-CZ" sz="1300">
                          <a:effectLst/>
                        </a:rPr>
                        <a:t>Zhoršení ekonomické situace obyvatelstva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133476860"/>
                  </a:ext>
                </a:extLst>
              </a:tr>
              <a:tr h="168944">
                <a:tc vMerge="1">
                  <a:txBody>
                    <a:bodyPr/>
                    <a:lstStyle/>
                    <a:p>
                      <a:endParaRPr lang="cs-CZ"/>
                    </a:p>
                  </a:txBody>
                  <a:tcPr/>
                </a:tc>
                <a:tc>
                  <a:txBody>
                    <a:bodyPr/>
                    <a:lstStyle/>
                    <a:p>
                      <a:pPr algn="l">
                        <a:lnSpc>
                          <a:spcPct val="100000"/>
                        </a:lnSpc>
                        <a:spcAft>
                          <a:spcPts val="0"/>
                        </a:spcAft>
                      </a:pPr>
                      <a:r>
                        <a:rPr lang="cs-CZ" sz="1300">
                          <a:effectLst/>
                        </a:rPr>
                        <a:t>Zpřísnění legislativy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0,9</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17390598"/>
                  </a:ext>
                </a:extLst>
              </a:tr>
              <a:tr h="168944">
                <a:tc gridSpan="2">
                  <a:txBody>
                    <a:bodyPr/>
                    <a:lstStyle/>
                    <a:p>
                      <a:pPr algn="ctr">
                        <a:lnSpc>
                          <a:spcPct val="100000"/>
                        </a:lnSpc>
                        <a:spcAft>
                          <a:spcPts val="0"/>
                        </a:spcAft>
                      </a:pPr>
                      <a:r>
                        <a:rPr lang="cs-CZ" sz="1300">
                          <a:effectLst/>
                        </a:rPr>
                        <a:t>celkem</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6,95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7,2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b="1" dirty="0">
                          <a:effectLst/>
                        </a:rPr>
                        <a:t>7,3</a:t>
                      </a:r>
                      <a:endParaRPr lang="cs-CZ"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768463334"/>
                  </a:ext>
                </a:extLst>
              </a:tr>
            </a:tbl>
          </a:graphicData>
        </a:graphic>
      </p:graphicFrame>
    </p:spTree>
    <p:extLst>
      <p:ext uri="{BB962C8B-B14F-4D97-AF65-F5344CB8AC3E}">
        <p14:creationId xmlns:p14="http://schemas.microsoft.com/office/powerpoint/2010/main" val="4065383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Metoda vychází z poznání, že budoucnost nelze mechanicky vykalkulovat, ale je nezbytné ji odhalovat i za obtížně redukovatelnosti nejistoty a neurčitosti. </a:t>
            </a:r>
          </a:p>
          <a:p>
            <a:pPr algn="just"/>
            <a:r>
              <a:rPr lang="cs-CZ" sz="1600" dirty="0"/>
              <a:t>Základem této metody se proto stávají jednotlivé, </a:t>
            </a:r>
            <a:r>
              <a:rPr lang="cs-CZ" sz="1600" b="1" dirty="0"/>
              <a:t>dílčí scénáře vývoje podstatných faktorů</a:t>
            </a:r>
            <a:r>
              <a:rPr lang="cs-CZ" sz="1600" dirty="0"/>
              <a:t> budoucího vývoje oboru podnikání.</a:t>
            </a:r>
          </a:p>
          <a:p>
            <a:pPr algn="just"/>
            <a:r>
              <a:rPr lang="cs-CZ" sz="1600" dirty="0"/>
              <a:t>Základním kamenem Dynamické strategické rozvahy je tvorba scénářů, přitom tento pojem převzalo řízení z divadelního a filmového prostředí. Přitom </a:t>
            </a:r>
            <a:r>
              <a:rPr lang="cs-CZ" sz="1600" b="1" dirty="0"/>
              <a:t>scénář</a:t>
            </a:r>
            <a:r>
              <a:rPr lang="cs-CZ" sz="1600" dirty="0"/>
              <a:t> využitelný při tvorbě strategie podniku představuje hodnocení a vývoj v určité situace během budoucnosti podle našich představ.</a:t>
            </a:r>
          </a:p>
          <a:p>
            <a:pPr algn="just"/>
            <a:r>
              <a:rPr lang="cs-CZ" sz="1600" dirty="0"/>
              <a:t>Tato metoda analýzy vychází z možného vývojového principu, kdy lze konstatovat, že podnik v omezené míře může ovlivnit svoje okolí (vnější prostředí) a naopak velmi aktivně musí se zaměřit na odstranění svých slabých stránek a posílení naopak svých předností, které mu pomohou využít všech příležitostí, které mu nabízí jeho vnější prostředí.</a:t>
            </a:r>
          </a:p>
          <a:p>
            <a:pPr marL="109728"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Dynamická strategická rozvaha</a:t>
            </a:r>
          </a:p>
        </p:txBody>
      </p:sp>
    </p:spTree>
    <p:extLst>
      <p:ext uri="{BB962C8B-B14F-4D97-AF65-F5344CB8AC3E}">
        <p14:creationId xmlns:p14="http://schemas.microsoft.com/office/powerpoint/2010/main" val="131311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Základem této nové metody je tedy spirálovitý proces tvořivého uvažování, přemýšlení a kombinování, které využívá praktickou představivost a její postupnou kultivaci pomocí postupného doplňování nových poznatků a informací. Proto je také v názvu metody použito slovní spojení "dynamická rozvaha", jež vhodně charakterizuje postup našeho myšlení. </a:t>
            </a:r>
          </a:p>
          <a:p>
            <a:pPr algn="just"/>
            <a:r>
              <a:rPr lang="cs-CZ" sz="1600" dirty="0"/>
              <a:t>Budoucnost nelze mechanicky vykalkulovat, ale je nezbytné ji odhadovat i za obtížně redukovatelné nejistoty a neurčitosti. </a:t>
            </a:r>
          </a:p>
          <a:p>
            <a:pPr algn="just"/>
            <a:r>
              <a:rPr lang="cs-CZ" sz="1600" dirty="0"/>
              <a:t>Tato metoda tedy nevede k nebezpečnému redukování situace </a:t>
            </a:r>
            <a:r>
              <a:rPr lang="cs-CZ" sz="1600" dirty="0" err="1"/>
              <a:t>rozhodovatele</a:t>
            </a:r>
            <a:r>
              <a:rPr lang="cs-CZ" sz="1600" dirty="0"/>
              <a:t> jen na ty prvky, jež je možné měřit a jejich trendy vypočítat. Naopak, podněcuje plné využití všech předností našeho myšlení včetně nezbytné intuice a fantazie. </a:t>
            </a:r>
          </a:p>
          <a:p>
            <a:pPr algn="just"/>
            <a:r>
              <a:rPr lang="cs-CZ" sz="1600" dirty="0"/>
              <a:t>Neponechává je ovšem napospas překotnosti a zkratkovitosti nekontrolovaných spontánních duševních pochodů, ale poskytuje jim systémovou oporu podobně, jako je tomu u základních metod rozhodování..</a:t>
            </a:r>
          </a:p>
          <a:p>
            <a:pPr marL="109728"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336704" cy="507703"/>
          </a:xfrm>
        </p:spPr>
        <p:txBody>
          <a:bodyPr/>
          <a:lstStyle/>
          <a:p>
            <a:r>
              <a:rPr lang="cs-CZ" dirty="0"/>
              <a:t>Dynamická strategická rozvaha – podstata metody</a:t>
            </a:r>
          </a:p>
        </p:txBody>
      </p:sp>
    </p:spTree>
    <p:extLst>
      <p:ext uri="{BB962C8B-B14F-4D97-AF65-F5344CB8AC3E}">
        <p14:creationId xmlns:p14="http://schemas.microsoft.com/office/powerpoint/2010/main" val="13639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lgn="just">
              <a:buFont typeface="+mj-lt"/>
              <a:buAutoNum type="arabicPeriod"/>
            </a:pPr>
            <a:r>
              <a:rPr lang="cs-CZ" sz="1600" dirty="0"/>
              <a:t>Vytvoření dílčích scénářů (vývoj trhu v daném sektoru, vývoj procesů v daném sektoru, vývoj teritoriální alokace, vývoj financování v daném sektoru, vývoj konkurence, vývoj okolí podniku).</a:t>
            </a:r>
          </a:p>
          <a:p>
            <a:pPr marL="624078" indent="-514350" algn="just">
              <a:buFont typeface="+mj-lt"/>
              <a:buAutoNum type="arabicPeriod"/>
            </a:pPr>
            <a:r>
              <a:rPr lang="cs-CZ" sz="1600" dirty="0"/>
              <a:t>Souhrnný scénář vývoje sektoru – ukazuje ve stručnosti na význam hlavních událostí, které mohou nastat a jež mohou v rozhodující míře ovlivnit pozici podniku. Souhrnný scénář tak představuje kombinaci logických závěrů z možnosti hodnocené vývojové situace a intuitivních představ zpracovatelů opírajících se o dosavadní znalosti budoucího vývoje a o vlastní poznatky i zkušenosti.</a:t>
            </a:r>
          </a:p>
          <a:p>
            <a:pPr marL="624078" indent="-514350" algn="just">
              <a:buFont typeface="+mj-lt"/>
              <a:buAutoNum type="arabicPeriod"/>
            </a:pPr>
            <a:r>
              <a:rPr lang="cs-CZ" sz="1600" dirty="0"/>
              <a:t>Analýza kritických silných a slabých stránek podniku - v podobě určení vlivu vnějšího prostředí na podnik ukazuje možnosti uplatnění podniku v daném sektoru a zároveň i na nutnost podílení zjištěných slabostí podniku.</a:t>
            </a:r>
          </a:p>
          <a:p>
            <a:pPr marL="624078" indent="-514350" algn="just">
              <a:buFont typeface="+mj-lt"/>
              <a:buAutoNum type="arabicPeriod"/>
            </a:pPr>
            <a:r>
              <a:rPr lang="cs-CZ" sz="1600" dirty="0"/>
              <a:t>Stanovení konkurenční pozice podniku v daném podnikatelském segmentu – vzniká vzájemnou konfrontací souhrnného vývoje a síly či slabosti podniku.</a:t>
            </a:r>
          </a:p>
          <a:p>
            <a:pPr marL="624078" indent="-514350" algn="just">
              <a:buFont typeface="+mj-lt"/>
              <a:buAutoNum type="arabicPeriod"/>
            </a:pPr>
            <a:r>
              <a:rPr lang="cs-CZ" sz="1600" dirty="0"/>
              <a:t>Navržení strategie podniku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a:t>Dynamická strategická rozvaha - postup</a:t>
            </a:r>
          </a:p>
        </p:txBody>
      </p:sp>
    </p:spTree>
    <p:extLst>
      <p:ext uri="{BB962C8B-B14F-4D97-AF65-F5344CB8AC3E}">
        <p14:creationId xmlns:p14="http://schemas.microsoft.com/office/powerpoint/2010/main" val="116458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Zobrazení dynamické strategické rozvahy</a:t>
            </a:r>
          </a:p>
        </p:txBody>
      </p:sp>
      <p:pic>
        <p:nvPicPr>
          <p:cNvPr id="5" name="Zástupný symbol pro obsah 3"/>
          <p:cNvPicPr>
            <a:picLocks noChangeAspect="1"/>
          </p:cNvPicPr>
          <p:nvPr/>
        </p:nvPicPr>
        <p:blipFill>
          <a:blip r:embed="rId2"/>
          <a:stretch>
            <a:fillRect/>
          </a:stretch>
        </p:blipFill>
        <p:spPr>
          <a:xfrm>
            <a:off x="1331640" y="915565"/>
            <a:ext cx="5904656" cy="3672409"/>
          </a:xfrm>
          <a:prstGeom prst="rect">
            <a:avLst/>
          </a:prstGeom>
        </p:spPr>
      </p:pic>
    </p:spTree>
    <p:extLst>
      <p:ext uri="{BB962C8B-B14F-4D97-AF65-F5344CB8AC3E}">
        <p14:creationId xmlns:p14="http://schemas.microsoft.com/office/powerpoint/2010/main" val="83543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Kompetence podniku a výkonnost </a:t>
            </a:r>
          </a:p>
        </p:txBody>
      </p:sp>
      <p:graphicFrame>
        <p:nvGraphicFramePr>
          <p:cNvPr id="6" name="Tabulka 5">
            <a:extLst>
              <a:ext uri="{FF2B5EF4-FFF2-40B4-BE49-F238E27FC236}">
                <a16:creationId xmlns:a16="http://schemas.microsoft.com/office/drawing/2014/main" id="{390AD555-649E-40C6-BEB7-65251B2B141D}"/>
              </a:ext>
            </a:extLst>
          </p:cNvPr>
          <p:cNvGraphicFramePr>
            <a:graphicFrameLocks noGrp="1"/>
          </p:cNvGraphicFramePr>
          <p:nvPr>
            <p:extLst/>
          </p:nvPr>
        </p:nvGraphicFramePr>
        <p:xfrm>
          <a:off x="240436" y="674858"/>
          <a:ext cx="8352928" cy="4151827"/>
        </p:xfrm>
        <a:graphic>
          <a:graphicData uri="http://schemas.openxmlformats.org/drawingml/2006/table">
            <a:tbl>
              <a:tblPr firstRow="1" bandRow="1">
                <a:tableStyleId>{5C22544A-7EE6-4342-B048-85BDC9FD1C3A}</a:tableStyleId>
              </a:tblPr>
              <a:tblGrid>
                <a:gridCol w="1507134">
                  <a:extLst>
                    <a:ext uri="{9D8B030D-6E8A-4147-A177-3AD203B41FA5}">
                      <a16:colId xmlns:a16="http://schemas.microsoft.com/office/drawing/2014/main" val="2404547861"/>
                    </a:ext>
                  </a:extLst>
                </a:gridCol>
                <a:gridCol w="4061485">
                  <a:extLst>
                    <a:ext uri="{9D8B030D-6E8A-4147-A177-3AD203B41FA5}">
                      <a16:colId xmlns:a16="http://schemas.microsoft.com/office/drawing/2014/main" val="3810881565"/>
                    </a:ext>
                  </a:extLst>
                </a:gridCol>
                <a:gridCol w="2784309">
                  <a:extLst>
                    <a:ext uri="{9D8B030D-6E8A-4147-A177-3AD203B41FA5}">
                      <a16:colId xmlns:a16="http://schemas.microsoft.com/office/drawing/2014/main" val="1366273372"/>
                    </a:ext>
                  </a:extLst>
                </a:gridCol>
              </a:tblGrid>
              <a:tr h="320418">
                <a:tc>
                  <a:txBody>
                    <a:bodyPr/>
                    <a:lstStyle/>
                    <a:p>
                      <a:r>
                        <a:rPr lang="cs-CZ" sz="1700" dirty="0" err="1"/>
                        <a:t>Company</a:t>
                      </a:r>
                      <a:endParaRPr lang="cs-CZ" sz="1700" dirty="0"/>
                    </a:p>
                  </a:txBody>
                  <a:tcPr/>
                </a:tc>
                <a:tc>
                  <a:txBody>
                    <a:bodyPr/>
                    <a:lstStyle/>
                    <a:p>
                      <a:r>
                        <a:rPr lang="cs-CZ" sz="1700" dirty="0" err="1"/>
                        <a:t>Core</a:t>
                      </a:r>
                      <a:r>
                        <a:rPr lang="cs-CZ" sz="1700" dirty="0"/>
                        <a:t> </a:t>
                      </a:r>
                      <a:r>
                        <a:rPr lang="cs-CZ" sz="1700" dirty="0" err="1"/>
                        <a:t>competencies</a:t>
                      </a:r>
                      <a:endParaRPr lang="cs-CZ" sz="1700" dirty="0"/>
                    </a:p>
                  </a:txBody>
                  <a:tcPr/>
                </a:tc>
                <a:tc>
                  <a:txBody>
                    <a:bodyPr/>
                    <a:lstStyle/>
                    <a:p>
                      <a:r>
                        <a:rPr lang="cs-CZ" sz="1700" dirty="0" err="1"/>
                        <a:t>Application</a:t>
                      </a:r>
                      <a:r>
                        <a:rPr lang="cs-CZ" sz="1700" dirty="0"/>
                        <a:t> </a:t>
                      </a:r>
                      <a:r>
                        <a:rPr lang="cs-CZ" sz="1700" dirty="0" err="1"/>
                        <a:t>examples</a:t>
                      </a:r>
                      <a:endParaRPr lang="cs-CZ" sz="1700" dirty="0"/>
                    </a:p>
                  </a:txBody>
                  <a:tcPr/>
                </a:tc>
                <a:extLst>
                  <a:ext uri="{0D108BD9-81ED-4DB2-BD59-A6C34878D82A}">
                    <a16:rowId xmlns:a16="http://schemas.microsoft.com/office/drawing/2014/main" val="1434436873"/>
                  </a:ext>
                </a:extLst>
              </a:tr>
              <a:tr h="560731">
                <a:tc>
                  <a:txBody>
                    <a:bodyPr/>
                    <a:lstStyle/>
                    <a:p>
                      <a:r>
                        <a:rPr lang="cs-CZ" sz="1700" dirty="0"/>
                        <a:t>Amazon.com</a:t>
                      </a:r>
                    </a:p>
                  </a:txBody>
                  <a:tcPr/>
                </a:tc>
                <a:tc>
                  <a:txBody>
                    <a:bodyPr/>
                    <a:lstStyle/>
                    <a:p>
                      <a:r>
                        <a:rPr lang="cs-CZ" sz="1700" dirty="0"/>
                        <a:t>Superior IT </a:t>
                      </a:r>
                      <a:r>
                        <a:rPr lang="cs-CZ" sz="1700" dirty="0" err="1"/>
                        <a:t>capabilities</a:t>
                      </a:r>
                      <a:endParaRPr lang="cs-CZ" sz="1700" dirty="0"/>
                    </a:p>
                  </a:txBody>
                  <a:tcPr/>
                </a:tc>
                <a:tc>
                  <a:txBody>
                    <a:bodyPr/>
                    <a:lstStyle/>
                    <a:p>
                      <a:r>
                        <a:rPr lang="cs-CZ" sz="1700" dirty="0"/>
                        <a:t>Online </a:t>
                      </a:r>
                      <a:r>
                        <a:rPr lang="cs-CZ" sz="1700" dirty="0" err="1"/>
                        <a:t>retailing</a:t>
                      </a:r>
                      <a:r>
                        <a:rPr lang="cs-CZ" sz="1700" dirty="0"/>
                        <a:t>: </a:t>
                      </a:r>
                      <a:r>
                        <a:rPr lang="cs-CZ" sz="1700" dirty="0" err="1"/>
                        <a:t>largest</a:t>
                      </a:r>
                      <a:r>
                        <a:rPr lang="cs-CZ" sz="1700" dirty="0"/>
                        <a:t> </a:t>
                      </a:r>
                      <a:r>
                        <a:rPr lang="cs-CZ" sz="1700" dirty="0" err="1"/>
                        <a:t>selection</a:t>
                      </a:r>
                      <a:r>
                        <a:rPr lang="cs-CZ" sz="1700" dirty="0"/>
                        <a:t> </a:t>
                      </a:r>
                      <a:r>
                        <a:rPr lang="cs-CZ" sz="1700" dirty="0" err="1"/>
                        <a:t>of</a:t>
                      </a:r>
                      <a:r>
                        <a:rPr lang="cs-CZ" sz="1700" dirty="0"/>
                        <a:t> </a:t>
                      </a:r>
                      <a:r>
                        <a:rPr lang="cs-CZ" sz="1700" dirty="0" err="1"/>
                        <a:t>items</a:t>
                      </a:r>
                      <a:r>
                        <a:rPr lang="cs-CZ" sz="1700" dirty="0"/>
                        <a:t> online</a:t>
                      </a:r>
                    </a:p>
                  </a:txBody>
                  <a:tcPr/>
                </a:tc>
                <a:extLst>
                  <a:ext uri="{0D108BD9-81ED-4DB2-BD59-A6C34878D82A}">
                    <a16:rowId xmlns:a16="http://schemas.microsoft.com/office/drawing/2014/main" val="377046012"/>
                  </a:ext>
                </a:extLst>
              </a:tr>
              <a:tr h="1041357">
                <a:tc>
                  <a:txBody>
                    <a:bodyPr/>
                    <a:lstStyle/>
                    <a:p>
                      <a:r>
                        <a:rPr lang="cs-CZ" sz="1700" dirty="0"/>
                        <a:t>Apple</a:t>
                      </a:r>
                    </a:p>
                  </a:txBody>
                  <a:tcPr/>
                </a:tc>
                <a:tc>
                  <a:txBody>
                    <a:bodyPr/>
                    <a:lstStyle/>
                    <a:p>
                      <a:r>
                        <a:rPr lang="cs-CZ" sz="1700" dirty="0"/>
                        <a:t>Superior marketing and </a:t>
                      </a:r>
                      <a:r>
                        <a:rPr lang="cs-CZ" sz="1700" dirty="0" err="1"/>
                        <a:t>retailing</a:t>
                      </a:r>
                      <a:r>
                        <a:rPr lang="cs-CZ" sz="1700" dirty="0"/>
                        <a:t> </a:t>
                      </a:r>
                      <a:r>
                        <a:rPr lang="cs-CZ" sz="1700" dirty="0" err="1"/>
                        <a:t>experience</a:t>
                      </a:r>
                      <a:endParaRPr lang="cs-CZ" sz="1700" dirty="0"/>
                    </a:p>
                    <a:p>
                      <a:r>
                        <a:rPr lang="cs-CZ" sz="1700" dirty="0"/>
                        <a:t>Superior </a:t>
                      </a:r>
                      <a:r>
                        <a:rPr lang="cs-CZ" sz="1700" dirty="0" err="1"/>
                        <a:t>industrial</a:t>
                      </a:r>
                      <a:r>
                        <a:rPr lang="cs-CZ" sz="1700" dirty="0"/>
                        <a:t> design</a:t>
                      </a:r>
                      <a:r>
                        <a:rPr lang="cs-CZ" sz="1700" baseline="0" dirty="0"/>
                        <a:t> in </a:t>
                      </a:r>
                      <a:r>
                        <a:rPr lang="cs-CZ" sz="1700" baseline="0" dirty="0" err="1"/>
                        <a:t>integration</a:t>
                      </a:r>
                      <a:r>
                        <a:rPr lang="cs-CZ" sz="1700" baseline="0" dirty="0"/>
                        <a:t> </a:t>
                      </a:r>
                      <a:r>
                        <a:rPr lang="cs-CZ" sz="1700" baseline="0" dirty="0" err="1"/>
                        <a:t>of</a:t>
                      </a:r>
                      <a:r>
                        <a:rPr lang="cs-CZ" sz="1700" baseline="0" dirty="0"/>
                        <a:t> hardware and software</a:t>
                      </a:r>
                      <a:endParaRPr lang="cs-CZ" sz="1700" dirty="0"/>
                    </a:p>
                  </a:txBody>
                  <a:tcPr/>
                </a:tc>
                <a:tc>
                  <a:txBody>
                    <a:bodyPr/>
                    <a:lstStyle/>
                    <a:p>
                      <a:r>
                        <a:rPr lang="cs-CZ" sz="1700" dirty="0" err="1"/>
                        <a:t>Creation</a:t>
                      </a:r>
                      <a:r>
                        <a:rPr lang="cs-CZ" sz="1700" dirty="0"/>
                        <a:t> </a:t>
                      </a:r>
                      <a:r>
                        <a:rPr lang="cs-CZ" sz="1700" dirty="0" err="1"/>
                        <a:t>of</a:t>
                      </a:r>
                      <a:r>
                        <a:rPr lang="cs-CZ" sz="1700" dirty="0"/>
                        <a:t> </a:t>
                      </a:r>
                      <a:r>
                        <a:rPr lang="cs-CZ" sz="1700" dirty="0" err="1"/>
                        <a:t>innovative</a:t>
                      </a:r>
                      <a:r>
                        <a:rPr lang="cs-CZ" sz="1700" baseline="0" dirty="0"/>
                        <a:t> and </a:t>
                      </a:r>
                      <a:r>
                        <a:rPr lang="cs-CZ" sz="1700" baseline="0" dirty="0" err="1"/>
                        <a:t>category-defining</a:t>
                      </a:r>
                      <a:r>
                        <a:rPr lang="cs-CZ" sz="1700" baseline="0" dirty="0"/>
                        <a:t> mobile </a:t>
                      </a:r>
                      <a:r>
                        <a:rPr lang="cs-CZ" sz="1700" baseline="0" dirty="0" err="1"/>
                        <a:t>devices</a:t>
                      </a:r>
                      <a:r>
                        <a:rPr lang="cs-CZ" sz="1700" baseline="0" dirty="0"/>
                        <a:t> and software </a:t>
                      </a:r>
                      <a:r>
                        <a:rPr lang="cs-CZ" sz="1700" baseline="0" dirty="0" err="1"/>
                        <a:t>services</a:t>
                      </a:r>
                      <a:endParaRPr lang="cs-CZ" sz="1700" dirty="0"/>
                    </a:p>
                  </a:txBody>
                  <a:tcPr/>
                </a:tc>
                <a:extLst>
                  <a:ext uri="{0D108BD9-81ED-4DB2-BD59-A6C34878D82A}">
                    <a16:rowId xmlns:a16="http://schemas.microsoft.com/office/drawing/2014/main" val="3545628729"/>
                  </a:ext>
                </a:extLst>
              </a:tr>
              <a:tr h="1281670">
                <a:tc>
                  <a:txBody>
                    <a:bodyPr/>
                    <a:lstStyle/>
                    <a:p>
                      <a:r>
                        <a:rPr lang="cs-CZ" sz="1700" dirty="0"/>
                        <a:t>Coca-Cola</a:t>
                      </a:r>
                    </a:p>
                  </a:txBody>
                  <a:tcPr/>
                </a:tc>
                <a:tc>
                  <a:txBody>
                    <a:bodyPr/>
                    <a:lstStyle/>
                    <a:p>
                      <a:r>
                        <a:rPr lang="cs-CZ" sz="1700" dirty="0"/>
                        <a:t>Superior marketing and </a:t>
                      </a:r>
                      <a:r>
                        <a:rPr lang="cs-CZ" sz="1700" dirty="0" err="1"/>
                        <a:t>distribution</a:t>
                      </a:r>
                      <a:endParaRPr lang="cs-CZ" sz="1700" dirty="0"/>
                    </a:p>
                  </a:txBody>
                  <a:tcPr/>
                </a:tc>
                <a:tc>
                  <a:txBody>
                    <a:bodyPr/>
                    <a:lstStyle/>
                    <a:p>
                      <a:r>
                        <a:rPr lang="cs-CZ" sz="1700" dirty="0" err="1"/>
                        <a:t>Leveraging</a:t>
                      </a:r>
                      <a:r>
                        <a:rPr lang="cs-CZ" sz="1700" dirty="0"/>
                        <a:t> </a:t>
                      </a:r>
                      <a:r>
                        <a:rPr lang="cs-CZ" sz="1700" dirty="0" err="1"/>
                        <a:t>one</a:t>
                      </a:r>
                      <a:r>
                        <a:rPr lang="cs-CZ" sz="1700" dirty="0"/>
                        <a:t> </a:t>
                      </a:r>
                      <a:r>
                        <a:rPr lang="cs-CZ" sz="1700" dirty="0" err="1"/>
                        <a:t>of</a:t>
                      </a:r>
                      <a:r>
                        <a:rPr lang="cs-CZ" sz="1700" dirty="0"/>
                        <a:t> </a:t>
                      </a:r>
                      <a:r>
                        <a:rPr lang="cs-CZ" sz="1700" dirty="0" err="1"/>
                        <a:t>the</a:t>
                      </a:r>
                      <a:r>
                        <a:rPr lang="cs-CZ" sz="1700" dirty="0"/>
                        <a:t> </a:t>
                      </a:r>
                      <a:r>
                        <a:rPr lang="cs-CZ" sz="1700" dirty="0" err="1"/>
                        <a:t>world´s</a:t>
                      </a:r>
                      <a:r>
                        <a:rPr lang="cs-CZ" sz="1700" dirty="0"/>
                        <a:t> most </a:t>
                      </a:r>
                      <a:r>
                        <a:rPr lang="cs-CZ" sz="1700" dirty="0" err="1"/>
                        <a:t>recognized</a:t>
                      </a:r>
                      <a:r>
                        <a:rPr lang="cs-CZ" sz="1700" dirty="0"/>
                        <a:t> </a:t>
                      </a:r>
                      <a:r>
                        <a:rPr lang="cs-CZ" sz="1700" dirty="0" err="1"/>
                        <a:t>brands</a:t>
                      </a:r>
                      <a:endParaRPr lang="cs-CZ" sz="1700" dirty="0"/>
                    </a:p>
                    <a:p>
                      <a:r>
                        <a:rPr lang="cs-CZ" sz="1700" dirty="0" err="1"/>
                        <a:t>Gloal</a:t>
                      </a:r>
                      <a:r>
                        <a:rPr lang="cs-CZ" sz="1700" baseline="0" dirty="0"/>
                        <a:t> </a:t>
                      </a:r>
                      <a:r>
                        <a:rPr lang="cs-CZ" sz="1700" baseline="0" dirty="0" err="1"/>
                        <a:t>availability</a:t>
                      </a:r>
                      <a:r>
                        <a:rPr lang="cs-CZ" sz="1700" baseline="0" dirty="0"/>
                        <a:t> </a:t>
                      </a:r>
                      <a:r>
                        <a:rPr lang="cs-CZ" sz="1700" baseline="0" dirty="0" err="1"/>
                        <a:t>of</a:t>
                      </a:r>
                      <a:r>
                        <a:rPr lang="cs-CZ" sz="1700" baseline="0" dirty="0"/>
                        <a:t> </a:t>
                      </a:r>
                      <a:r>
                        <a:rPr lang="cs-CZ" sz="1700" baseline="0" dirty="0" err="1"/>
                        <a:t>products</a:t>
                      </a:r>
                      <a:endParaRPr lang="cs-CZ" sz="1700" dirty="0"/>
                    </a:p>
                  </a:txBody>
                  <a:tcPr/>
                </a:tc>
                <a:extLst>
                  <a:ext uri="{0D108BD9-81ED-4DB2-BD59-A6C34878D82A}">
                    <a16:rowId xmlns:a16="http://schemas.microsoft.com/office/drawing/2014/main" val="1246340392"/>
                  </a:ext>
                </a:extLst>
              </a:tr>
              <a:tr h="801044">
                <a:tc>
                  <a:txBody>
                    <a:bodyPr/>
                    <a:lstStyle/>
                    <a:p>
                      <a:r>
                        <a:rPr lang="cs-CZ" sz="1700" dirty="0"/>
                        <a:t>Honda</a:t>
                      </a:r>
                    </a:p>
                  </a:txBody>
                  <a:tcPr/>
                </a:tc>
                <a:tc>
                  <a:txBody>
                    <a:bodyPr/>
                    <a:lstStyle/>
                    <a:p>
                      <a:r>
                        <a:rPr lang="cs-CZ" sz="1700" dirty="0"/>
                        <a:t>Superior</a:t>
                      </a:r>
                      <a:r>
                        <a:rPr lang="cs-CZ" sz="1700" baseline="0" dirty="0"/>
                        <a:t> </a:t>
                      </a:r>
                      <a:r>
                        <a:rPr lang="cs-CZ" sz="1700" baseline="0" dirty="0" err="1"/>
                        <a:t>engineering</a:t>
                      </a:r>
                      <a:r>
                        <a:rPr lang="cs-CZ" sz="1700" baseline="0" dirty="0"/>
                        <a:t> </a:t>
                      </a:r>
                      <a:r>
                        <a:rPr lang="cs-CZ" sz="1700" baseline="0" dirty="0" err="1"/>
                        <a:t>of</a:t>
                      </a:r>
                      <a:r>
                        <a:rPr lang="cs-CZ" sz="1700" baseline="0" dirty="0"/>
                        <a:t> </a:t>
                      </a:r>
                      <a:r>
                        <a:rPr lang="cs-CZ" sz="1700" baseline="0" dirty="0" err="1"/>
                        <a:t>small</a:t>
                      </a:r>
                      <a:r>
                        <a:rPr lang="cs-CZ" sz="1700" baseline="0" dirty="0"/>
                        <a:t> but </a:t>
                      </a:r>
                      <a:r>
                        <a:rPr lang="cs-CZ" sz="1700" baseline="0" dirty="0" err="1"/>
                        <a:t>powerful</a:t>
                      </a:r>
                      <a:r>
                        <a:rPr lang="cs-CZ" sz="1700" baseline="0" dirty="0"/>
                        <a:t> and </a:t>
                      </a:r>
                      <a:r>
                        <a:rPr lang="cs-CZ" sz="1700" baseline="0" dirty="0" err="1"/>
                        <a:t>highly</a:t>
                      </a:r>
                      <a:r>
                        <a:rPr lang="cs-CZ" sz="1700" baseline="0" dirty="0"/>
                        <a:t> </a:t>
                      </a:r>
                      <a:r>
                        <a:rPr lang="cs-CZ" sz="1700" baseline="0" dirty="0" err="1"/>
                        <a:t>reliable</a:t>
                      </a:r>
                      <a:r>
                        <a:rPr lang="cs-CZ" sz="1700" baseline="0" dirty="0"/>
                        <a:t> </a:t>
                      </a:r>
                      <a:r>
                        <a:rPr lang="cs-CZ" sz="1700" baseline="0" dirty="0" err="1"/>
                        <a:t>internal</a:t>
                      </a:r>
                      <a:r>
                        <a:rPr lang="cs-CZ" sz="1700" baseline="0" dirty="0"/>
                        <a:t> </a:t>
                      </a:r>
                      <a:r>
                        <a:rPr lang="cs-CZ" sz="1700" baseline="0" dirty="0" err="1"/>
                        <a:t>combustion</a:t>
                      </a:r>
                      <a:r>
                        <a:rPr lang="cs-CZ" sz="1700" baseline="0" dirty="0"/>
                        <a:t> </a:t>
                      </a:r>
                      <a:r>
                        <a:rPr lang="cs-CZ" sz="1700" baseline="0" dirty="0" err="1"/>
                        <a:t>enegines</a:t>
                      </a:r>
                      <a:endParaRPr lang="cs-CZ" sz="1700" dirty="0"/>
                    </a:p>
                  </a:txBody>
                  <a:tcPr/>
                </a:tc>
                <a:tc>
                  <a:txBody>
                    <a:bodyPr/>
                    <a:lstStyle/>
                    <a:p>
                      <a:r>
                        <a:rPr lang="cs-CZ" sz="1700" dirty="0" err="1"/>
                        <a:t>Motorcycles</a:t>
                      </a:r>
                      <a:r>
                        <a:rPr lang="cs-CZ" sz="1700" dirty="0"/>
                        <a:t>, </a:t>
                      </a:r>
                      <a:r>
                        <a:rPr lang="cs-CZ" sz="1700" dirty="0" err="1"/>
                        <a:t>cars</a:t>
                      </a:r>
                      <a:r>
                        <a:rPr lang="cs-CZ" sz="1700" dirty="0"/>
                        <a:t>, </a:t>
                      </a:r>
                      <a:r>
                        <a:rPr lang="cs-CZ" sz="1700" dirty="0" err="1"/>
                        <a:t>sporting</a:t>
                      </a:r>
                      <a:r>
                        <a:rPr lang="cs-CZ" sz="1700" dirty="0"/>
                        <a:t> </a:t>
                      </a:r>
                      <a:r>
                        <a:rPr lang="cs-CZ" sz="1700" dirty="0" err="1"/>
                        <a:t>boats</a:t>
                      </a:r>
                      <a:r>
                        <a:rPr lang="cs-CZ" sz="1700" dirty="0"/>
                        <a:t>, </a:t>
                      </a:r>
                      <a:r>
                        <a:rPr lang="cs-CZ" sz="1700" dirty="0" err="1"/>
                        <a:t>snowmobiles</a:t>
                      </a:r>
                      <a:r>
                        <a:rPr lang="cs-CZ" sz="1700" dirty="0"/>
                        <a:t>, </a:t>
                      </a:r>
                      <a:r>
                        <a:rPr lang="cs-CZ" sz="1700" dirty="0" err="1"/>
                        <a:t>small</a:t>
                      </a:r>
                      <a:r>
                        <a:rPr lang="cs-CZ" sz="1700" baseline="0" dirty="0"/>
                        <a:t> </a:t>
                      </a:r>
                      <a:r>
                        <a:rPr lang="cs-CZ" sz="1700" baseline="0" dirty="0" err="1"/>
                        <a:t>aircraft</a:t>
                      </a:r>
                      <a:endParaRPr lang="cs-CZ" sz="1700" dirty="0"/>
                    </a:p>
                  </a:txBody>
                  <a:tcPr/>
                </a:tc>
                <a:extLst>
                  <a:ext uri="{0D108BD9-81ED-4DB2-BD59-A6C34878D82A}">
                    <a16:rowId xmlns:a16="http://schemas.microsoft.com/office/drawing/2014/main" val="3281544547"/>
                  </a:ext>
                </a:extLst>
              </a:tr>
            </a:tbl>
          </a:graphicData>
        </a:graphic>
      </p:graphicFrame>
    </p:spTree>
    <p:extLst>
      <p:ext uri="{BB962C8B-B14F-4D97-AF65-F5344CB8AC3E}">
        <p14:creationId xmlns:p14="http://schemas.microsoft.com/office/powerpoint/2010/main" val="5499872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Scénář vývoje trhu v sektoru podnikání, </a:t>
            </a:r>
            <a:r>
              <a:rPr lang="cs-CZ" sz="1600" dirty="0"/>
              <a:t>kdy je popisován vývoj možných podporujících a omezujících faktorů trhu v podobě inovací, surovin, použití náhražek, nabídky a poptávky trhu atd.</a:t>
            </a:r>
          </a:p>
          <a:p>
            <a:pPr lvl="0" algn="just"/>
            <a:endParaRPr lang="cs-CZ" sz="1600" dirty="0"/>
          </a:p>
          <a:p>
            <a:pPr lvl="0" algn="just"/>
            <a:r>
              <a:rPr lang="cs-CZ" sz="1600" b="1" dirty="0"/>
              <a:t>Scénář vývoje procesů v sektoru podnikání, </a:t>
            </a:r>
            <a:r>
              <a:rPr lang="cs-CZ" sz="1600" dirty="0"/>
              <a:t>kdy vytváříme přehled o výzkumu a vývoji v oboru a o vývoji hlavních operací v logistice, výrobě, prodeji, poprodejním servisu apod.</a:t>
            </a:r>
          </a:p>
          <a:p>
            <a:pPr lvl="0" algn="just"/>
            <a:endParaRPr lang="cs-CZ" sz="1600" dirty="0"/>
          </a:p>
          <a:p>
            <a:pPr lvl="0" algn="just"/>
            <a:r>
              <a:rPr lang="cs-CZ" sz="1600" b="1" dirty="0"/>
              <a:t>Scénář vývoje teritoriální alokace, v němž</a:t>
            </a:r>
            <a:r>
              <a:rPr lang="cs-CZ" sz="1600" dirty="0"/>
              <a:t> popisujeme v budoucnosti postupnou, možnou přeměnu rozmístění klíčových a perspektivních zákazníků, řídících a politických center, rozvoj případně úpadek určitých oblastí.</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Dynamická strategická rozvaha – využitelné dílčí scénáře</a:t>
            </a:r>
          </a:p>
        </p:txBody>
      </p:sp>
    </p:spTree>
    <p:extLst>
      <p:ext uri="{BB962C8B-B14F-4D97-AF65-F5344CB8AC3E}">
        <p14:creationId xmlns:p14="http://schemas.microsoft.com/office/powerpoint/2010/main" val="367267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2666"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Scénář financování v sektoru podnikání</a:t>
            </a:r>
            <a:r>
              <a:rPr lang="cs-CZ" sz="1600" dirty="0"/>
              <a:t> kde předmětem zájmu je odhad budoucích forem investování v sektoru a jeho rentability, vývoj přitažlivosti sektoru pro investory, vývoj přístupnosti podniku k finančním zdrojům, výšce úroku, finanční stabilita prostředí.</a:t>
            </a:r>
          </a:p>
          <a:p>
            <a:pPr lvl="0" algn="just"/>
            <a:endParaRPr lang="cs-CZ" sz="1600" dirty="0"/>
          </a:p>
          <a:p>
            <a:pPr lvl="0" algn="just"/>
            <a:r>
              <a:rPr lang="cs-CZ" sz="1600" b="1" dirty="0"/>
              <a:t>Scénář vývoje konkurence</a:t>
            </a:r>
            <a:r>
              <a:rPr lang="cs-CZ" sz="1600" dirty="0"/>
              <a:t>, který je zaměřen na popis konkurenčního prostředí v daném podnikatelském sektoru, předpokládaný vývoj konkurenčních přístupů hlavních i případně možných konkurentů, uplatňování konkurenčních praktik v podobě cenové války, snižování nákladů, nových produktů, nadstandardních služeb apod.</a:t>
            </a:r>
          </a:p>
          <a:p>
            <a:pPr lvl="0" algn="just"/>
            <a:endParaRPr lang="cs-CZ" sz="1600" dirty="0"/>
          </a:p>
          <a:p>
            <a:pPr algn="just"/>
            <a:r>
              <a:rPr lang="cs-CZ" sz="1600" b="1" dirty="0"/>
              <a:t>Scénář vývoje okolí podniku</a:t>
            </a:r>
            <a:r>
              <a:rPr lang="cs-CZ" sz="1600" dirty="0"/>
              <a:t>, který sleduje vývoj vnějších faktorů širšího podnikového okolí v podobě politického, demografického, sociálního, ekonomického, ekologického, technického a technologického segmentu. Musí zde být zvýšená pozornost věnována především problematice bezpečnosti, změnám hodnot lidí a růstu jejich znalostí.</a:t>
            </a:r>
          </a:p>
          <a:p>
            <a:pPr marL="0" lvl="0" indent="0" algn="just">
              <a:buNone/>
            </a:pPr>
            <a:endParaRPr lang="cs-CZ" sz="1600" dirty="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Dynamická strategická rozvaha – využitelné dílčí scénáře</a:t>
            </a:r>
          </a:p>
        </p:txBody>
      </p:sp>
    </p:spTree>
    <p:extLst>
      <p:ext uri="{BB962C8B-B14F-4D97-AF65-F5344CB8AC3E}">
        <p14:creationId xmlns:p14="http://schemas.microsoft.com/office/powerpoint/2010/main" val="20727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Dynamická strategická rozvaha tím, že vzájemně propojuje jednotlivé, často i běžné prvky do přirozeného logického sledu, umožňuje i méně zkušenému strategickému </a:t>
            </a:r>
            <a:r>
              <a:rPr lang="cs-CZ" sz="1600" dirty="0" err="1"/>
              <a:t>rozhodovateli</a:t>
            </a:r>
            <a:r>
              <a:rPr lang="cs-CZ" sz="1600" dirty="0"/>
              <a:t> úspěšně zvládnout postupné odvozování a kombinování strategických úvah.</a:t>
            </a:r>
          </a:p>
          <a:p>
            <a:pPr lvl="0" algn="just"/>
            <a:r>
              <a:rPr lang="cs-CZ" sz="1600" dirty="0"/>
              <a:t>Výhodou této metody je využití poznatků z výchozí analýzy a prognózy vývoje oboru, neboť ty významně usnadňují a zkvalitňují odhadování nebezpečných konkurenčních protiakcí vůči inovované strategii firmy.</a:t>
            </a:r>
          </a:p>
          <a:p>
            <a:pPr lvl="0" algn="just"/>
            <a:r>
              <a:rPr lang="cs-CZ" sz="1600" dirty="0"/>
              <a:t>Výhodou je i možnost provést první strategickou rozvahu velmi rychle, a pak ji v reálném čase a za rozumných nákladů v dalších kolech zpřesňovat nebo zásadně měnit na základě nových informací a nových zkušeností s aplikací této metody.</a:t>
            </a:r>
          </a:p>
          <a:p>
            <a:pPr lvl="0" algn="just"/>
            <a:r>
              <a:rPr lang="cs-CZ" sz="1600" dirty="0"/>
              <a:t>Dynamická strategická </a:t>
            </a:r>
            <a:r>
              <a:rPr lang="cs-CZ" sz="1600" dirty="0" err="1"/>
              <a:t>rozvha</a:t>
            </a:r>
            <a:r>
              <a:rPr lang="cs-CZ" sz="1600" dirty="0"/>
              <a:t> pomáhá podstatně kultivovat účast týmů na strategickém managementu firmy a racionálněji využívat dosavadní běžně užívané metody, podporující strategické myšlení a rozhodování</a:t>
            </a:r>
          </a:p>
          <a:p>
            <a:pPr marL="0" lvl="0" indent="0" algn="just">
              <a:buNone/>
            </a:pPr>
            <a:endParaRPr lang="cs-CZ" sz="1600" dirty="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Dynamická strategická rozvaha – výhody</a:t>
            </a:r>
          </a:p>
        </p:txBody>
      </p:sp>
    </p:spTree>
    <p:extLst>
      <p:ext uri="{BB962C8B-B14F-4D97-AF65-F5344CB8AC3E}">
        <p14:creationId xmlns:p14="http://schemas.microsoft.com/office/powerpoint/2010/main" val="225598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V rámci analýzy podmínek, ve kterých působí strategie, jak se strategie vyvíjí a jaké rozhodující příčiny ovlivňují strategické chování i aktivity podniku, lze využívat řadu dalších metod, jako je třeba </a:t>
            </a:r>
            <a:r>
              <a:rPr lang="cs-CZ" sz="1600" dirty="0" err="1"/>
              <a:t>benchmarking</a:t>
            </a:r>
            <a:r>
              <a:rPr lang="cs-CZ" sz="1600" dirty="0"/>
              <a:t>.</a:t>
            </a:r>
          </a:p>
          <a:p>
            <a:pPr algn="just"/>
            <a:r>
              <a:rPr lang="cs-CZ" sz="1600" dirty="0"/>
              <a:t>Jedná o tvůrčí napodobování a využívání poznatků nejlepších podniků, které získáme jejich systematickým pozorováním a srovnáváním s našimi postupy. </a:t>
            </a:r>
          </a:p>
          <a:p>
            <a:pPr algn="just"/>
            <a:r>
              <a:rPr lang="cs-CZ" sz="1600" dirty="0"/>
              <a:t>Výhodou a velkou předností metody je její jednoduchost, široce uplatnitelné používání a obvykle nízká nákladnost.</a:t>
            </a:r>
          </a:p>
          <a:p>
            <a:pPr algn="just"/>
            <a:r>
              <a:rPr lang="cs-CZ" sz="1600" dirty="0" err="1"/>
              <a:t>Benchmarking</a:t>
            </a:r>
            <a:r>
              <a:rPr lang="cs-CZ" sz="1600" dirty="0"/>
              <a:t> lze rozdělit do následujících základních typů:</a:t>
            </a:r>
          </a:p>
          <a:p>
            <a:pPr lvl="1" algn="just"/>
            <a:r>
              <a:rPr lang="cs-CZ" sz="1600" b="1" dirty="0"/>
              <a:t>Vnitřní </a:t>
            </a:r>
            <a:r>
              <a:rPr lang="cs-CZ" sz="1600" b="1" dirty="0" err="1"/>
              <a:t>benchmarking</a:t>
            </a:r>
            <a:r>
              <a:rPr lang="cs-CZ" sz="1600" b="1" dirty="0"/>
              <a:t> – </a:t>
            </a:r>
            <a:r>
              <a:rPr lang="cs-CZ" sz="1600" dirty="0"/>
              <a:t>týká se srovnávání různých částí a jejich vlastností (výkonnost, personál, přínos) v rámci jednoho podniku.</a:t>
            </a:r>
          </a:p>
          <a:p>
            <a:pPr lvl="1" algn="just"/>
            <a:r>
              <a:rPr lang="cs-CZ" sz="1600" b="1" dirty="0"/>
              <a:t>Vnější </a:t>
            </a:r>
            <a:r>
              <a:rPr lang="cs-CZ" sz="1600" b="1" dirty="0" err="1"/>
              <a:t>benchmarking</a:t>
            </a:r>
            <a:r>
              <a:rPr lang="cs-CZ" sz="1600" b="1" dirty="0"/>
              <a:t> –</a:t>
            </a:r>
            <a:r>
              <a:rPr lang="cs-CZ" sz="1600" dirty="0"/>
              <a:t> porovnání obdobné činnosti mezi vlastním podnikem a srovnávaným nejlepším podnikem v daném oboru (s konkurentem).</a:t>
            </a:r>
          </a:p>
          <a:p>
            <a:pPr lvl="1" algn="just"/>
            <a:r>
              <a:rPr lang="cs-CZ" sz="1600" b="1" dirty="0"/>
              <a:t>Funkční </a:t>
            </a:r>
            <a:r>
              <a:rPr lang="cs-CZ" sz="1600" b="1" dirty="0" err="1"/>
              <a:t>benchmarking</a:t>
            </a:r>
            <a:r>
              <a:rPr lang="cs-CZ" sz="1600" b="1" dirty="0"/>
              <a:t> –</a:t>
            </a:r>
            <a:r>
              <a:rPr lang="cs-CZ" sz="1600" dirty="0"/>
              <a:t> představuje srovnání stejné činnosti a přístupů mezi vlastním podnikem a cizím podnikem, který působí mimo náš obor.</a:t>
            </a:r>
          </a:p>
          <a:p>
            <a:pPr lvl="0" algn="just"/>
            <a:endParaRPr lang="cs-CZ" sz="1600" dirty="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a:t>Benchmarking</a:t>
            </a:r>
            <a:endParaRPr lang="cs-CZ" dirty="0"/>
          </a:p>
        </p:txBody>
      </p:sp>
    </p:spTree>
    <p:extLst>
      <p:ext uri="{BB962C8B-B14F-4D97-AF65-F5344CB8AC3E}">
        <p14:creationId xmlns:p14="http://schemas.microsoft.com/office/powerpoint/2010/main" val="30573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3518"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Identifikuje a stanovuje rozdíl ve výkonnosti našeho podniku a možné nejlepší konkurence.</a:t>
            </a:r>
          </a:p>
          <a:p>
            <a:pPr lvl="0" algn="just"/>
            <a:r>
              <a:rPr lang="cs-CZ" sz="1600" dirty="0"/>
              <a:t>Pomáhá stanovit strategii nebo její inovaci.</a:t>
            </a:r>
          </a:p>
          <a:p>
            <a:pPr lvl="0" algn="just"/>
            <a:r>
              <a:rPr lang="cs-CZ" sz="1600" dirty="0"/>
              <a:t>Udržuje stimulaci podnikového vedení pro neustálé zlepšování.</a:t>
            </a:r>
          </a:p>
          <a:p>
            <a:pPr lvl="0" algn="just"/>
            <a:r>
              <a:rPr lang="cs-CZ" sz="1600" dirty="0"/>
              <a:t>Ověřuje úspěšnost prováděných strategických opatření.</a:t>
            </a:r>
          </a:p>
          <a:p>
            <a:pPr lvl="0" algn="just"/>
            <a:r>
              <a:rPr lang="cs-CZ" sz="1600" dirty="0"/>
              <a:t>Představuje panoramatický pohled na konkurenční počínání se srovnávaným podnikem, který nám poskytuje možnost revolučně pozměnit vlastní aktivity vhodně volenými a potřebnými inovacemi.</a:t>
            </a:r>
          </a:p>
          <a:p>
            <a:pPr lvl="0" algn="just"/>
            <a:r>
              <a:rPr lang="cs-CZ" sz="1600" dirty="0"/>
              <a:t>Je efektivním způsobem jak zaměstnance přimět k hledání nových myšlenek a k nalézání skrytých možností vedoucích k zlepšení výkonnosti.</a:t>
            </a:r>
          </a:p>
          <a:p>
            <a:pPr algn="just"/>
            <a:r>
              <a:rPr lang="cs-CZ" sz="1600" dirty="0"/>
              <a:t>Odhaluje klíčové kompetence, které tvoří vynikající výkonnost podniku jako jeho základní předpoklad úspěch na trhu.</a:t>
            </a:r>
          </a:p>
          <a:p>
            <a:pPr lvl="0" algn="just"/>
            <a:endParaRPr lang="cs-CZ" sz="1600" dirty="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a:t>Benchmarking</a:t>
            </a:r>
            <a:r>
              <a:rPr lang="cs-CZ" dirty="0"/>
              <a:t> - výhody</a:t>
            </a:r>
          </a:p>
        </p:txBody>
      </p:sp>
    </p:spTree>
    <p:extLst>
      <p:ext uri="{BB962C8B-B14F-4D97-AF65-F5344CB8AC3E}">
        <p14:creationId xmlns:p14="http://schemas.microsoft.com/office/powerpoint/2010/main" val="169183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Strategické představy a cíle podniku</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104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Cíle popisují, kam se má podnik dostat, tak aby byl zajištěn požadovaný budoucí stav, který má podniku zabezpečit zdravý růst a prosperitu. </a:t>
            </a:r>
          </a:p>
          <a:p>
            <a:pPr algn="just"/>
            <a:r>
              <a:rPr lang="cs-CZ" sz="1600" dirty="0"/>
              <a:t>Cíle představují úkoly, které musí podnik splnit ve vymezeném čase, aby dosáhla požadovaného stavu. </a:t>
            </a:r>
          </a:p>
          <a:p>
            <a:pPr algn="just"/>
            <a:r>
              <a:rPr lang="cs-CZ" sz="1600" dirty="0"/>
              <a:t>Cíle neobsahují pokyny ani instrukce, jak dosáhnout jejich naplnění, ale pouze požadovaný cílový stav.</a:t>
            </a:r>
          </a:p>
          <a:p>
            <a:pPr algn="just"/>
            <a:r>
              <a:rPr lang="cs-CZ" sz="1600" dirty="0"/>
              <a:t>Strategický cíl podniku představuje konkrétní žádoucí stav, jehož dosažení je předpokládáno v určitém časovém období.</a:t>
            </a:r>
          </a:p>
          <a:p>
            <a:pPr algn="just"/>
            <a:r>
              <a:rPr lang="cs-CZ" sz="1600" dirty="0"/>
              <a:t>Stanovení a znalost cílů poskytuje vedení podniku základ pro formování strategie podniku, pro její zaměření a konkrétnost. Prostřednictvím cílů se široce formulované poslání podniku i neurčitá rozvojová vize transformují do konkrétních budoucích výsledků a tím se stávají závazkem, o jehož splnění musí podnik usilovat ve vymezeném čase. </a:t>
            </a:r>
          </a:p>
          <a:p>
            <a:pPr algn="just"/>
            <a:r>
              <a:rPr lang="cs-CZ" sz="1600" b="1" dirty="0"/>
              <a:t>Jasně stanovené cíle </a:t>
            </a:r>
            <a:r>
              <a:rPr lang="cs-CZ" sz="1600" dirty="0"/>
              <a:t>se tak stávají konkrétními </a:t>
            </a:r>
            <a:r>
              <a:rPr lang="cs-CZ" sz="1600" b="1" dirty="0"/>
              <a:t>úkoly pro přesně určený časový horizont.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Strategické cíle podniku</a:t>
            </a:r>
          </a:p>
        </p:txBody>
      </p:sp>
    </p:spTree>
    <p:extLst>
      <p:ext uri="{BB962C8B-B14F-4D97-AF65-F5344CB8AC3E}">
        <p14:creationId xmlns:p14="http://schemas.microsoft.com/office/powerpoint/2010/main" val="451304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3921" y="68630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Obecně se říká, že strategické cíle musí být </a:t>
            </a:r>
            <a:r>
              <a:rPr lang="cs-CZ" sz="1600" b="1" dirty="0"/>
              <a:t>SMART</a:t>
            </a:r>
            <a:r>
              <a:rPr lang="cs-CZ" sz="1600" dirty="0"/>
              <a:t>:</a:t>
            </a:r>
          </a:p>
          <a:p>
            <a:pPr lvl="1" algn="just"/>
            <a:r>
              <a:rPr lang="cs-CZ" sz="1400" b="1" dirty="0"/>
              <a:t>S – </a:t>
            </a:r>
            <a:r>
              <a:rPr lang="cs-CZ" sz="1400" dirty="0"/>
              <a:t>specifický, originální, stimulující</a:t>
            </a:r>
          </a:p>
          <a:p>
            <a:pPr lvl="1" algn="just"/>
            <a:r>
              <a:rPr lang="cs-CZ" sz="1400" b="1" dirty="0"/>
              <a:t>M – </a:t>
            </a:r>
            <a:r>
              <a:rPr lang="cs-CZ" sz="1400" dirty="0"/>
              <a:t>měřitelný</a:t>
            </a:r>
          </a:p>
          <a:p>
            <a:pPr lvl="1" algn="just"/>
            <a:r>
              <a:rPr lang="cs-CZ" sz="1400" b="1" dirty="0"/>
              <a:t>A – </a:t>
            </a:r>
            <a:r>
              <a:rPr lang="cs-CZ" sz="1400" dirty="0"/>
              <a:t>akceptovatelný</a:t>
            </a:r>
          </a:p>
          <a:p>
            <a:pPr lvl="1" algn="just"/>
            <a:r>
              <a:rPr lang="cs-CZ" sz="1400" b="1" dirty="0"/>
              <a:t>R – </a:t>
            </a:r>
            <a:r>
              <a:rPr lang="cs-CZ" sz="1400" dirty="0"/>
              <a:t>reálný</a:t>
            </a:r>
          </a:p>
          <a:p>
            <a:pPr lvl="1" algn="just"/>
            <a:r>
              <a:rPr lang="cs-CZ" sz="1400" b="1" dirty="0"/>
              <a:t>T – </a:t>
            </a:r>
            <a:r>
              <a:rPr lang="cs-CZ" sz="1400" dirty="0"/>
              <a:t>termínovaný</a:t>
            </a:r>
          </a:p>
          <a:p>
            <a:pPr algn="just"/>
            <a:r>
              <a:rPr lang="cs-CZ" sz="1600" dirty="0"/>
              <a:t>V poslední době však se uplatňuje tento souhrn cílů v podobě zkratky </a:t>
            </a:r>
            <a:r>
              <a:rPr lang="cs-CZ" sz="1600" b="1" dirty="0"/>
              <a:t>SMARTEE</a:t>
            </a:r>
            <a:r>
              <a:rPr lang="cs-CZ" sz="1600" dirty="0"/>
              <a:t>:</a:t>
            </a:r>
          </a:p>
          <a:p>
            <a:pPr lvl="1" algn="just"/>
            <a:r>
              <a:rPr lang="cs-CZ" sz="1400" b="1" dirty="0"/>
              <a:t>S – </a:t>
            </a:r>
            <a:r>
              <a:rPr lang="cs-CZ" sz="1400" dirty="0"/>
              <a:t>specifický, originální, stimulující</a:t>
            </a:r>
          </a:p>
          <a:p>
            <a:pPr lvl="1" algn="just"/>
            <a:r>
              <a:rPr lang="cs-CZ" sz="1400" b="1" dirty="0"/>
              <a:t>M – </a:t>
            </a:r>
            <a:r>
              <a:rPr lang="cs-CZ" sz="1400" dirty="0"/>
              <a:t>měřitelný</a:t>
            </a:r>
          </a:p>
          <a:p>
            <a:pPr lvl="1" algn="just"/>
            <a:r>
              <a:rPr lang="cs-CZ" sz="1400" b="1" dirty="0"/>
              <a:t>A – </a:t>
            </a:r>
            <a:r>
              <a:rPr lang="cs-CZ" sz="1400" dirty="0"/>
              <a:t>akceptovatelný</a:t>
            </a:r>
          </a:p>
          <a:p>
            <a:pPr lvl="1" algn="just"/>
            <a:r>
              <a:rPr lang="cs-CZ" sz="1400" b="1" dirty="0"/>
              <a:t>R – </a:t>
            </a:r>
            <a:r>
              <a:rPr lang="cs-CZ" sz="1400" dirty="0"/>
              <a:t>reálný</a:t>
            </a:r>
          </a:p>
          <a:p>
            <a:pPr lvl="1" algn="just"/>
            <a:r>
              <a:rPr lang="cs-CZ" sz="1400" b="1" dirty="0"/>
              <a:t>T – </a:t>
            </a:r>
            <a:r>
              <a:rPr lang="cs-CZ" sz="1400" dirty="0"/>
              <a:t>termínovaný</a:t>
            </a:r>
          </a:p>
          <a:p>
            <a:pPr lvl="1" algn="just"/>
            <a:r>
              <a:rPr lang="cs-CZ" sz="1400" b="1" dirty="0"/>
              <a:t>E</a:t>
            </a:r>
            <a:r>
              <a:rPr lang="cs-CZ" sz="1400" dirty="0"/>
              <a:t> – efektivní, ekonomický</a:t>
            </a:r>
          </a:p>
          <a:p>
            <a:pPr lvl="1" algn="just"/>
            <a:r>
              <a:rPr lang="cs-CZ" sz="1400" b="1" dirty="0"/>
              <a:t>E – </a:t>
            </a:r>
            <a:r>
              <a:rPr lang="cs-CZ" sz="1400" dirty="0"/>
              <a:t>ekologický</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Pravidla pro stanovení cílů podniku I</a:t>
            </a:r>
          </a:p>
        </p:txBody>
      </p:sp>
    </p:spTree>
    <p:extLst>
      <p:ext uri="{BB962C8B-B14F-4D97-AF65-F5344CB8AC3E}">
        <p14:creationId xmlns:p14="http://schemas.microsoft.com/office/powerpoint/2010/main" val="23357348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Někteří autoři používají k charakteristice vlastnosti cílů akronym </a:t>
            </a:r>
            <a:r>
              <a:rPr lang="cs-CZ" sz="1600" b="1" dirty="0"/>
              <a:t>SMARTER, </a:t>
            </a:r>
            <a:r>
              <a:rPr lang="cs-CZ" sz="1600" dirty="0"/>
              <a:t>který navazuje na starší akronyma </a:t>
            </a:r>
            <a:r>
              <a:rPr lang="cs-CZ" sz="1600" b="1" dirty="0"/>
              <a:t>SMART</a:t>
            </a:r>
            <a:r>
              <a:rPr lang="cs-CZ" sz="1600" dirty="0"/>
              <a:t> kde písmeno „</a:t>
            </a:r>
            <a:r>
              <a:rPr lang="cs-CZ" sz="1600" b="1" dirty="0"/>
              <a:t>E“ </a:t>
            </a:r>
            <a:r>
              <a:rPr lang="cs-CZ" sz="1600" dirty="0"/>
              <a:t>vyjadřuje vlastnost</a:t>
            </a:r>
            <a:r>
              <a:rPr lang="cs-CZ" sz="1600" b="1" dirty="0"/>
              <a:t> „</a:t>
            </a:r>
            <a:r>
              <a:rPr lang="cs-CZ" sz="1600" b="1" dirty="0" err="1"/>
              <a:t>ethical</a:t>
            </a:r>
            <a:r>
              <a:rPr lang="cs-CZ" sz="1600" b="1" dirty="0"/>
              <a:t> </a:t>
            </a:r>
            <a:r>
              <a:rPr lang="cs-CZ" sz="1600" dirty="0"/>
              <a:t>(etický) a písmeno </a:t>
            </a:r>
            <a:r>
              <a:rPr lang="cs-CZ" sz="1600" b="1" dirty="0"/>
              <a:t>„R“</a:t>
            </a:r>
            <a:r>
              <a:rPr lang="cs-CZ" sz="1600" dirty="0"/>
              <a:t> pak označuje </a:t>
            </a:r>
            <a:r>
              <a:rPr lang="cs-CZ" sz="1600" b="1" dirty="0" err="1"/>
              <a:t>resourced</a:t>
            </a:r>
            <a:r>
              <a:rPr lang="cs-CZ" sz="1600" b="1" dirty="0"/>
              <a:t> </a:t>
            </a:r>
            <a:r>
              <a:rPr lang="cs-CZ" sz="1600" dirty="0"/>
              <a:t>(zaměřený na zdroje).</a:t>
            </a:r>
          </a:p>
          <a:p>
            <a:pPr algn="just"/>
            <a:endParaRPr lang="cs-CZ" sz="1600" dirty="0"/>
          </a:p>
          <a:p>
            <a:pPr algn="just"/>
            <a:r>
              <a:rPr lang="cs-CZ" sz="1600" dirty="0"/>
              <a:t>V podmínkách České republiky někteří autoři využívají akronym </a:t>
            </a:r>
            <a:r>
              <a:rPr lang="cs-CZ" sz="1600" b="1" dirty="0"/>
              <a:t>KARAT, </a:t>
            </a:r>
            <a:r>
              <a:rPr lang="cs-CZ" sz="1600" dirty="0"/>
              <a:t>kde jednotlivá písmena označují následující vlastnosti cílů:</a:t>
            </a:r>
          </a:p>
          <a:p>
            <a:pPr lvl="1" algn="just"/>
            <a:r>
              <a:rPr lang="cs-CZ" sz="1600" b="1" dirty="0"/>
              <a:t>K – </a:t>
            </a:r>
            <a:r>
              <a:rPr lang="cs-CZ" sz="1600" dirty="0"/>
              <a:t>konkrétní</a:t>
            </a:r>
          </a:p>
          <a:p>
            <a:pPr lvl="1" algn="just"/>
            <a:r>
              <a:rPr lang="cs-CZ" sz="1600" b="1" dirty="0"/>
              <a:t>A – </a:t>
            </a:r>
            <a:r>
              <a:rPr lang="cs-CZ" sz="1600" dirty="0"/>
              <a:t>ambiciózní</a:t>
            </a:r>
          </a:p>
          <a:p>
            <a:pPr lvl="1" algn="just"/>
            <a:r>
              <a:rPr lang="cs-CZ" sz="1600" b="1" dirty="0"/>
              <a:t>R – </a:t>
            </a:r>
            <a:r>
              <a:rPr lang="cs-CZ" sz="1600" dirty="0"/>
              <a:t>reálné</a:t>
            </a:r>
          </a:p>
          <a:p>
            <a:pPr lvl="1" algn="just"/>
            <a:r>
              <a:rPr lang="cs-CZ" sz="1600" b="1" dirty="0"/>
              <a:t>A – </a:t>
            </a:r>
            <a:r>
              <a:rPr lang="cs-CZ" sz="1600" dirty="0"/>
              <a:t>akceptovatelné</a:t>
            </a:r>
          </a:p>
          <a:p>
            <a:pPr lvl="1" algn="just"/>
            <a:r>
              <a:rPr lang="cs-CZ" sz="1600" b="1" dirty="0"/>
              <a:t>T – </a:t>
            </a:r>
            <a:r>
              <a:rPr lang="cs-CZ" sz="1600" dirty="0"/>
              <a:t>terminované</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Pravidla pro stanovení cílů podniku II</a:t>
            </a:r>
          </a:p>
        </p:txBody>
      </p:sp>
    </p:spTree>
    <p:extLst>
      <p:ext uri="{BB962C8B-B14F-4D97-AF65-F5344CB8AC3E}">
        <p14:creationId xmlns:p14="http://schemas.microsoft.com/office/powerpoint/2010/main" val="1139657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cíle týkající se postavení podniku na trhu (tržní podíl, objem prodeje, velikost obratu aj.);</a:t>
            </a:r>
          </a:p>
          <a:p>
            <a:pPr lvl="0" algn="just"/>
            <a:r>
              <a:rPr lang="cs-CZ" sz="1600" dirty="0"/>
              <a:t>cíle týkající se rentability (zisk, rentabilita z obratu, z vlastního a celkového kapitálu);</a:t>
            </a:r>
          </a:p>
          <a:p>
            <a:pPr lvl="0" algn="just"/>
            <a:r>
              <a:rPr lang="cs-CZ" sz="1600" dirty="0"/>
              <a:t>finanční cíle (likvidita, struktura kapitálu, úvěrová důvěra, schopnost samofinancování);</a:t>
            </a:r>
          </a:p>
          <a:p>
            <a:pPr lvl="0" algn="just"/>
            <a:r>
              <a:rPr lang="cs-CZ" sz="1600" dirty="0"/>
              <a:t>sociální cíle (ekonomické a sociální zabezpečení zaměstnanců, výkony a postoje zaměstnanců a managementu, rozvoj osobnosti, pracovní uspokojení);</a:t>
            </a:r>
          </a:p>
          <a:p>
            <a:pPr lvl="0" algn="just"/>
            <a:r>
              <a:rPr lang="cs-CZ" sz="1600" dirty="0"/>
              <a:t>cíle týkající se tržní prestiže a společenského postavení (image a prestiž, společenský a regionální vliv, politický vliv, vztah k veřejnosti aj.).</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Skupiny oblasti cílů</a:t>
            </a:r>
          </a:p>
        </p:txBody>
      </p:sp>
    </p:spTree>
    <p:extLst>
      <p:ext uri="{BB962C8B-B14F-4D97-AF65-F5344CB8AC3E}">
        <p14:creationId xmlns:p14="http://schemas.microsoft.com/office/powerpoint/2010/main" val="790306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Cílem analýz interního podnikatelského prostředí je nalezení silných stránek (výhod) a slabých stránek (nevýhod) podniku</a:t>
            </a:r>
          </a:p>
          <a:p>
            <a:pPr algn="just"/>
            <a:r>
              <a:rPr lang="cs-CZ" sz="1600" dirty="0"/>
              <a:t>Informačními zdroji k analýze interního prostředí podniku je především informační systém podniku, rozbory a hodnocení podnikových aktivit, šetření v podniku aj. </a:t>
            </a:r>
          </a:p>
          <a:p>
            <a:pPr algn="just"/>
            <a:endParaRPr lang="cs-CZ" sz="1600" dirty="0"/>
          </a:p>
          <a:p>
            <a:pPr algn="just"/>
            <a:r>
              <a:rPr lang="cs-CZ" sz="1600" dirty="0"/>
              <a:t>Analýza hodnototvorného řetězce</a:t>
            </a:r>
          </a:p>
          <a:p>
            <a:pPr algn="just"/>
            <a:r>
              <a:rPr lang="cs-CZ" sz="1600" dirty="0"/>
              <a:t>Metoda 7S</a:t>
            </a:r>
          </a:p>
          <a:p>
            <a:pPr algn="just"/>
            <a:r>
              <a:rPr lang="cs-CZ" sz="1600" dirty="0"/>
              <a:t>Metoda 6M</a:t>
            </a:r>
          </a:p>
          <a:p>
            <a:pPr algn="just"/>
            <a:r>
              <a:rPr lang="cs-CZ" sz="1600" dirty="0"/>
              <a:t>Metoda VRIO</a:t>
            </a:r>
          </a:p>
          <a:p>
            <a:pPr algn="just"/>
            <a:r>
              <a:rPr lang="cs-CZ" sz="1600" dirty="0"/>
              <a:t>Model EFQM a Model CAF</a:t>
            </a:r>
          </a:p>
          <a:p>
            <a:pPr algn="just"/>
            <a:r>
              <a:rPr lang="cs-CZ" sz="1600" dirty="0"/>
              <a:t>Finanční analýza</a:t>
            </a:r>
          </a:p>
          <a:p>
            <a:pPr algn="just"/>
            <a:r>
              <a:rPr lang="cs-CZ" sz="1600" dirty="0"/>
              <a:t>SWOT analýza</a:t>
            </a:r>
          </a:p>
          <a:p>
            <a:pPr algn="just"/>
            <a:r>
              <a:rPr lang="cs-CZ" sz="1600" dirty="0"/>
              <a:t>Produktové analytické metody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Metody analýzy interního prostředí</a:t>
            </a:r>
          </a:p>
        </p:txBody>
      </p:sp>
    </p:spTree>
    <p:extLst>
      <p:ext uri="{BB962C8B-B14F-4D97-AF65-F5344CB8AC3E}">
        <p14:creationId xmlns:p14="http://schemas.microsoft.com/office/powerpoint/2010/main" val="154795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 podstatě lze cíle rozdělit do dvou základních skupin, kam patří:</a:t>
            </a:r>
          </a:p>
          <a:p>
            <a:pPr lvl="1" algn="just"/>
            <a:r>
              <a:rPr lang="cs-CZ" sz="1600" b="1" dirty="0"/>
              <a:t>Cíle obecné</a:t>
            </a:r>
            <a:r>
              <a:rPr lang="cs-CZ" sz="1600" dirty="0"/>
              <a:t>, které představují integrující prvek, z něhož vychází jak strategické tak i operativní řízení. Většinou mají charakter </a:t>
            </a:r>
            <a:r>
              <a:rPr lang="cs-CZ" sz="1600" b="1" dirty="0"/>
              <a:t>vůdčí ideje a </a:t>
            </a:r>
            <a:r>
              <a:rPr lang="cs-CZ" sz="1600" dirty="0"/>
              <a:t>orientují se na dosažení hodnot a realizovatelnost vize i poslání.</a:t>
            </a:r>
          </a:p>
          <a:p>
            <a:pPr lvl="1" algn="just"/>
            <a:r>
              <a:rPr lang="cs-CZ" sz="1600" b="1" dirty="0"/>
              <a:t>Cíle konkrétní, </a:t>
            </a:r>
            <a:r>
              <a:rPr lang="cs-CZ" sz="1600" dirty="0"/>
              <a:t>které představují rozvití obecných cílů a jsou zaměřeny na hlavní aktivitu podniku, specifikuji potřebnou alokaci zdrojů a usměrňují budoucí rozhodování. Jedná se tudíž převážně o cíle operačního charakteru.</a:t>
            </a:r>
          </a:p>
          <a:p>
            <a:pPr algn="just"/>
            <a:r>
              <a:rPr lang="cs-CZ" sz="1600" b="1" dirty="0"/>
              <a:t>Hierarchizace cílů</a:t>
            </a:r>
            <a:r>
              <a:rPr lang="cs-CZ" sz="1600" dirty="0"/>
              <a:t> znamená, že pro formulaci cílů je vhodné použít diferencovaný přístup rozlišující různé úrovně cílů. Cíle potom můžeme dělit na:</a:t>
            </a:r>
          </a:p>
          <a:p>
            <a:pPr lvl="1" algn="just"/>
            <a:r>
              <a:rPr lang="cs-CZ" sz="1600" dirty="0"/>
              <a:t>nadřazené – vrcholové cíle (mise podniku, formulace identity podniku, podniková politika), </a:t>
            </a:r>
          </a:p>
          <a:p>
            <a:pPr lvl="1" algn="just"/>
            <a:r>
              <a:rPr lang="cs-CZ" sz="1600" dirty="0"/>
              <a:t>prováděcí cíle (cíle funkčních oblastí), </a:t>
            </a:r>
          </a:p>
          <a:p>
            <a:pPr lvl="1" algn="just"/>
            <a:r>
              <a:rPr lang="cs-CZ" sz="1600" dirty="0"/>
              <a:t>dílčí cíle </a:t>
            </a:r>
          </a:p>
          <a:p>
            <a:pPr lvl="1" algn="just"/>
            <a:r>
              <a:rPr lang="cs-CZ" sz="1600" dirty="0"/>
              <a:t>elementární cíle (operace s nástroji marketingového mixu).</a:t>
            </a:r>
          </a:p>
          <a:p>
            <a:pPr lvl="0"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Hierarchizace a skupiny cílů</a:t>
            </a:r>
          </a:p>
        </p:txBody>
      </p:sp>
    </p:spTree>
    <p:extLst>
      <p:ext uri="{BB962C8B-B14F-4D97-AF65-F5344CB8AC3E}">
        <p14:creationId xmlns:p14="http://schemas.microsoft.com/office/powerpoint/2010/main" val="21976691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2124"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Správně vytvořené strategické cíle musí respektovat především potřebu a zájmy podniku přičemž vychází jak z podnikové vize tak poslání podniku. </a:t>
            </a:r>
          </a:p>
          <a:p>
            <a:pPr algn="just"/>
            <a:endParaRPr lang="cs-CZ" sz="1600" dirty="0"/>
          </a:p>
          <a:p>
            <a:pPr algn="just"/>
            <a:r>
              <a:rPr lang="cs-CZ" sz="1600" dirty="0"/>
              <a:t>Často v průběhu vývoje strategie dochází ke změnám cílů, jimiž mohou být různé příčiny, jako je:</a:t>
            </a:r>
          </a:p>
          <a:p>
            <a:pPr lvl="1" algn="just"/>
            <a:r>
              <a:rPr lang="cs-CZ" sz="1600" dirty="0"/>
              <a:t>změna aspirací vedení podniku;</a:t>
            </a:r>
          </a:p>
          <a:p>
            <a:pPr lvl="1" algn="just"/>
            <a:r>
              <a:rPr lang="cs-CZ" sz="1600" dirty="0"/>
              <a:t>výraznější změny vnějšího prostředí – konkurence, legislativa, módní trendy;</a:t>
            </a:r>
          </a:p>
          <a:p>
            <a:pPr lvl="1" algn="just"/>
            <a:r>
              <a:rPr lang="cs-CZ" sz="1600" dirty="0"/>
              <a:t>změny v technologii výroby;</a:t>
            </a:r>
          </a:p>
          <a:p>
            <a:pPr lvl="1" algn="just"/>
            <a:r>
              <a:rPr lang="cs-CZ" sz="1600" dirty="0"/>
              <a:t>prodlužování životního stádia výrobků – jejich nová inovace.</a:t>
            </a:r>
          </a:p>
          <a:p>
            <a:pPr lvl="0"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Strategické cíle respektující potřeby a zájmy podniku</a:t>
            </a:r>
          </a:p>
        </p:txBody>
      </p:sp>
    </p:spTree>
    <p:extLst>
      <p:ext uri="{BB962C8B-B14F-4D97-AF65-F5344CB8AC3E}">
        <p14:creationId xmlns:p14="http://schemas.microsoft.com/office/powerpoint/2010/main" val="7394119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2124"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 ohledem na skutečnost, že rozhodujícím činitelem na trhu je zákazník, většina cílů sleduje naplnění </a:t>
            </a:r>
            <a:r>
              <a:rPr lang="cs-CZ" sz="1600" b="1" dirty="0"/>
              <a:t>zájmů zákazníka, </a:t>
            </a:r>
            <a:r>
              <a:rPr lang="cs-CZ" sz="1600" dirty="0"/>
              <a:t>takže musí zajistit následující skutečnosti:</a:t>
            </a:r>
          </a:p>
          <a:p>
            <a:pPr lvl="1" algn="just"/>
            <a:r>
              <a:rPr lang="cs-CZ" sz="1600" dirty="0"/>
              <a:t>inovaci produktů podle přání a požadavků zákazníků;</a:t>
            </a:r>
          </a:p>
          <a:p>
            <a:pPr lvl="1" algn="just"/>
            <a:r>
              <a:rPr lang="cs-CZ" sz="1600" dirty="0"/>
              <a:t>spolehlivost produktů a jejich dodávek v požadované kvalitě, množství i čase;</a:t>
            </a:r>
          </a:p>
          <a:p>
            <a:pPr lvl="1" algn="just"/>
            <a:r>
              <a:rPr lang="cs-CZ" sz="1600" dirty="0"/>
              <a:t>odpovídající relace ceny k hodnotě;</a:t>
            </a:r>
          </a:p>
          <a:p>
            <a:pPr lvl="1" algn="just"/>
            <a:r>
              <a:rPr lang="cs-CZ" sz="1600" dirty="0"/>
              <a:t>požadované příznivé parametry výrobků a možnost jejich ekologické likvidace.</a:t>
            </a:r>
          </a:p>
          <a:p>
            <a:pPr lvl="0"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Strategické cíle respektující zájmy zákazníků</a:t>
            </a:r>
          </a:p>
        </p:txBody>
      </p:sp>
    </p:spTree>
    <p:extLst>
      <p:ext uri="{BB962C8B-B14F-4D97-AF65-F5344CB8AC3E}">
        <p14:creationId xmlns:p14="http://schemas.microsoft.com/office/powerpoint/2010/main" val="669502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2124"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Jelikož spokojenost zákazníků závisí nejen na úrovni produktů, ale i na schopnostech pracovníkům podniku, je nutno zaměřit obsah cílů i vzhledem k </a:t>
            </a:r>
            <a:r>
              <a:rPr lang="cs-CZ" sz="1600" b="1" dirty="0"/>
              <a:t>zaměstnancům.</a:t>
            </a:r>
            <a:r>
              <a:rPr lang="cs-CZ" sz="1600" dirty="0"/>
              <a:t> Zde sledujeme následující toto cílové zaměření:</a:t>
            </a:r>
          </a:p>
          <a:p>
            <a:pPr lvl="1" algn="just"/>
            <a:r>
              <a:rPr lang="cs-CZ" sz="1600" dirty="0"/>
              <a:t>zvýšení jejich kvalifikace na potřebnou úroveň podle zaměření podniku;</a:t>
            </a:r>
          </a:p>
          <a:p>
            <a:pPr lvl="1" algn="just"/>
            <a:r>
              <a:rPr lang="cs-CZ" sz="1600" dirty="0"/>
              <a:t>vhodná motivace vedení podniku i řadových zaměstnanců;</a:t>
            </a:r>
          </a:p>
          <a:p>
            <a:pPr lvl="1" algn="just"/>
            <a:r>
              <a:rPr lang="cs-CZ" sz="1600" dirty="0"/>
              <a:t>zajištění perspektivní kariery pracovníků, kteří projeví požadované schopnosti;</a:t>
            </a:r>
          </a:p>
          <a:p>
            <a:pPr lvl="1" algn="just"/>
            <a:r>
              <a:rPr lang="cs-CZ" sz="1600" dirty="0"/>
              <a:t>uplatnění odpovídajícího sociálního programu v podobě zaměstnaneckých výhod;</a:t>
            </a:r>
          </a:p>
          <a:p>
            <a:pPr lvl="1" algn="just"/>
            <a:r>
              <a:rPr lang="cs-CZ" sz="1600" dirty="0"/>
              <a:t>zavedení odpovídajícího typu podnikové kultury.</a:t>
            </a:r>
          </a:p>
          <a:p>
            <a:pPr lvl="0"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Strategické cíle respektující zájmy zaměstnanců</a:t>
            </a:r>
          </a:p>
        </p:txBody>
      </p:sp>
    </p:spTree>
    <p:extLst>
      <p:ext uri="{BB962C8B-B14F-4D97-AF65-F5344CB8AC3E}">
        <p14:creationId xmlns:p14="http://schemas.microsoft.com/office/powerpoint/2010/main" val="2901334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8416" y="1159432"/>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Současně však musí podnikové cíle zahrnovat i zásady respektující </a:t>
            </a:r>
            <a:r>
              <a:rPr lang="cs-CZ" sz="1600" b="1" dirty="0"/>
              <a:t>společenské cíle </a:t>
            </a:r>
            <a:r>
              <a:rPr lang="cs-CZ" sz="1600" dirty="0"/>
              <a:t>kam patří:</a:t>
            </a:r>
          </a:p>
          <a:p>
            <a:pPr lvl="1" algn="just"/>
            <a:r>
              <a:rPr lang="cs-CZ" sz="1600" dirty="0"/>
              <a:t>ochrana životního prostředí i národních tradic a bohatství;</a:t>
            </a:r>
          </a:p>
          <a:p>
            <a:pPr lvl="1" algn="just"/>
            <a:r>
              <a:rPr lang="cs-CZ" sz="1600" dirty="0"/>
              <a:t>dodržování právních i etických norem;</a:t>
            </a:r>
          </a:p>
          <a:p>
            <a:pPr lvl="1" algn="just"/>
            <a:r>
              <a:rPr lang="cs-CZ" sz="1600" dirty="0"/>
              <a:t>dodržování podmínek spravedlivé soutěže a morálního chování na trhu;</a:t>
            </a:r>
          </a:p>
          <a:p>
            <a:pPr lvl="1" algn="just"/>
            <a:r>
              <a:rPr lang="cs-CZ" sz="1600" dirty="0"/>
              <a:t>dodržování podmínek sociálních, pracovních apod.</a:t>
            </a:r>
          </a:p>
          <a:p>
            <a:pPr lvl="0"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Strategické cíle respektující zájmy společnosti</a:t>
            </a:r>
          </a:p>
        </p:txBody>
      </p:sp>
    </p:spTree>
    <p:extLst>
      <p:ext uri="{BB962C8B-B14F-4D97-AF65-F5344CB8AC3E}">
        <p14:creationId xmlns:p14="http://schemas.microsoft.com/office/powerpoint/2010/main" val="1809809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cíle podniku </a:t>
            </a:r>
            <a:r>
              <a:rPr lang="cs-CZ" sz="1600" dirty="0" err="1"/>
              <a:t>Geosan</a:t>
            </a:r>
            <a:r>
              <a:rPr lang="cs-CZ" sz="1600" dirty="0"/>
              <a:t> Group:</a:t>
            </a:r>
          </a:p>
          <a:p>
            <a:pPr lvl="1" algn="just"/>
            <a:r>
              <a:rPr lang="cs-CZ" sz="1400" dirty="0"/>
              <a:t>stát se jednou z nejvýznamnějších stavebních společností na tuzemském trhu a realizovat zakázky (stavební díla) celostátního významu</a:t>
            </a:r>
          </a:p>
          <a:p>
            <a:pPr lvl="1" algn="just"/>
            <a:r>
              <a:rPr lang="cs-CZ" sz="1400" dirty="0"/>
              <a:t>přispívat svou činností ke zvýšení úrovně realizovaných stavebních děl na tuzemském trhu, ale i v zahraničí</a:t>
            </a:r>
          </a:p>
          <a:p>
            <a:pPr lvl="1" algn="just"/>
            <a:r>
              <a:rPr lang="cs-CZ" sz="1400" dirty="0"/>
              <a:t>v rámci realizace občanské a bytové výstavby zvyšovat standard bydlení</a:t>
            </a:r>
          </a:p>
          <a:p>
            <a:pPr lvl="1" algn="just"/>
            <a:r>
              <a:rPr lang="cs-CZ" sz="1400" dirty="0"/>
              <a:t>být stabilním a solidním podnikatelským partnerem</a:t>
            </a:r>
          </a:p>
          <a:p>
            <a:pPr lvl="1" algn="just"/>
            <a:r>
              <a:rPr lang="cs-CZ" sz="1400" dirty="0"/>
              <a:t>zvýšit a upevnit jistotu a důvěru současných i budoucích zákazníků a subdodavatelů ve stabilitu, serióznost a solidnost společnosti</a:t>
            </a:r>
          </a:p>
          <a:p>
            <a:pPr lvl="1" algn="just"/>
            <a:r>
              <a:rPr lang="cs-CZ" sz="1400" dirty="0"/>
              <a:t>zvyšovat a upevňovat jakost všech prováděných činností</a:t>
            </a:r>
          </a:p>
          <a:p>
            <a:pPr lvl="1" algn="just"/>
            <a:r>
              <a:rPr lang="cs-CZ" sz="1400" dirty="0"/>
              <a:t>neustále rozvíjet a zvyšovat úroveň vzdělávání svých zaměstnanců</a:t>
            </a:r>
          </a:p>
          <a:p>
            <a:pPr lvl="1" algn="just"/>
            <a:r>
              <a:rPr lang="cs-CZ" sz="1400" dirty="0"/>
              <a:t>reagovat pružně na změny v oblasti stavebnictví, rychle se přizpůsobovat novým parametrům Evropské unie se zvýšeným důrazem na dopad prováděných činností na životní prostředí</a:t>
            </a:r>
          </a:p>
          <a:p>
            <a:pPr lvl="1" algn="just"/>
            <a:r>
              <a:rPr lang="cs-CZ" sz="1400" dirty="0"/>
              <a:t>stát se významnou konkurencí stavebním společnostem členských států Evropské unie</a:t>
            </a:r>
          </a:p>
          <a:p>
            <a:pPr lvl="0" algn="just"/>
            <a:endParaRPr lang="cs-CZ" sz="1600" dirty="0"/>
          </a:p>
          <a:p>
            <a:pPr lvl="0"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Příklad strategických cílů</a:t>
            </a:r>
          </a:p>
        </p:txBody>
      </p:sp>
    </p:spTree>
    <p:extLst>
      <p:ext uri="{BB962C8B-B14F-4D97-AF65-F5344CB8AC3E}">
        <p14:creationId xmlns:p14="http://schemas.microsoft.com/office/powerpoint/2010/main" val="41701937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Podniková strategie</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7522356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Strategie vytyčuje směr podnikání v budoucnosti.</a:t>
            </a:r>
          </a:p>
          <a:p>
            <a:pPr lvl="0" algn="just"/>
            <a:r>
              <a:rPr lang="cs-CZ" sz="1600" dirty="0"/>
              <a:t>Strategie musí podniku zajistit specifickou konkurenční výhodu.</a:t>
            </a:r>
          </a:p>
          <a:p>
            <a:pPr lvl="0" algn="just"/>
            <a:r>
              <a:rPr lang="cs-CZ" sz="1600" dirty="0"/>
              <a:t>Strategie stanovuje podnikové cíle odvíjející se od podnikového poslání a vize.</a:t>
            </a:r>
          </a:p>
          <a:p>
            <a:pPr lvl="0" algn="just"/>
            <a:r>
              <a:rPr lang="cs-CZ" sz="1600" dirty="0"/>
              <a:t>Strategie sleduje dosažení souladu mezi aktivitami podniku a jeho okolím.</a:t>
            </a:r>
          </a:p>
          <a:p>
            <a:pPr lvl="0" algn="just"/>
            <a:r>
              <a:rPr lang="cs-CZ" sz="1600" dirty="0"/>
              <a:t>Strategie na cestě k úspěchu staví na klíčových zdrojích, které má podnik k dispozici a zejména na schopnostech pracovníku firmy.</a:t>
            </a:r>
          </a:p>
          <a:p>
            <a:pPr lvl="0" algn="just"/>
            <a:r>
              <a:rPr lang="cs-CZ" sz="1600" dirty="0"/>
              <a:t>Strategie vymezuje jak potřebu zdrojů, které jsou potřebné k dosažení stanoveného cíle, tak způsob jejich zajištění.</a:t>
            </a:r>
          </a:p>
          <a:p>
            <a:pPr lvl="0" algn="just"/>
            <a:r>
              <a:rPr lang="cs-CZ" sz="1600" dirty="0"/>
              <a:t>Strategie je východiskem a řídícím elementem pro taktické a operativní řízení a proto zásadním způsobem určuje úkoly na taktické i operativní řídící úrovni.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a:t>Aktivity spojené se strategií</a:t>
            </a:r>
          </a:p>
        </p:txBody>
      </p:sp>
    </p:spTree>
    <p:extLst>
      <p:ext uri="{BB962C8B-B14F-4D97-AF65-F5344CB8AC3E}">
        <p14:creationId xmlns:p14="http://schemas.microsoft.com/office/powerpoint/2010/main" val="408847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600" dirty="0"/>
              <a:t>Proveditelnost a dosažitelnost strategie z hlediska zdrojů a technologie podniku.</a:t>
            </a:r>
          </a:p>
          <a:p>
            <a:pPr lvl="0">
              <a:buNone/>
            </a:pPr>
            <a:endParaRPr lang="cs-CZ" sz="1600" dirty="0"/>
          </a:p>
          <a:p>
            <a:pPr lvl="0"/>
            <a:r>
              <a:rPr lang="cs-CZ" sz="1600" dirty="0"/>
              <a:t>Přijatelnost a uskutečnitelnost strategie podnikem a okolím.</a:t>
            </a:r>
          </a:p>
          <a:p>
            <a:pPr lvl="0">
              <a:buNone/>
            </a:pPr>
            <a:endParaRPr lang="cs-CZ" sz="1600" dirty="0"/>
          </a:p>
          <a:p>
            <a:pPr lvl="0"/>
            <a:r>
              <a:rPr lang="cs-CZ" sz="1600" dirty="0"/>
              <a:t>Předpoklady úspěchu z hlediska požadovaného podílu na trhu a ziskovosti.</a:t>
            </a:r>
          </a:p>
          <a:p>
            <a:pPr lvl="0">
              <a:buNone/>
            </a:pPr>
            <a:endParaRPr lang="cs-CZ" sz="1600" dirty="0"/>
          </a:p>
          <a:p>
            <a:pPr lvl="0"/>
            <a:r>
              <a:rPr lang="cs-CZ" sz="1600" dirty="0"/>
              <a:t>Stupeň řešení daného problému.</a:t>
            </a:r>
          </a:p>
          <a:p>
            <a:pPr lvl="0">
              <a:buNone/>
            </a:pPr>
            <a:endParaRPr lang="cs-CZ" sz="1600" dirty="0"/>
          </a:p>
          <a:p>
            <a:pPr lvl="0"/>
            <a:r>
              <a:rPr lang="cs-CZ" sz="1600" dirty="0"/>
              <a:t>Explicitnost strategie (jednoznačná, jasná).</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Požadavky na formulaci strategie</a:t>
            </a:r>
          </a:p>
        </p:txBody>
      </p:sp>
    </p:spTree>
    <p:extLst>
      <p:ext uri="{BB962C8B-B14F-4D97-AF65-F5344CB8AC3E}">
        <p14:creationId xmlns:p14="http://schemas.microsoft.com/office/powerpoint/2010/main" val="398842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676952"/>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Nadměrná osobní nejistota, kdy dochází ke ztrátě důvěry v osobní přínos podniku.</a:t>
            </a:r>
          </a:p>
          <a:p>
            <a:pPr lvl="0" algn="just"/>
            <a:r>
              <a:rPr lang="cs-CZ" sz="1600" dirty="0"/>
              <a:t>Překvapení ze změny, kdy pracovníci nejsou řádně informování o nutnosti její realizace a nejsou později do této aktivity zapojeni.</a:t>
            </a:r>
          </a:p>
          <a:p>
            <a:pPr lvl="0" algn="just"/>
            <a:r>
              <a:rPr lang="cs-CZ" sz="1600" dirty="0"/>
              <a:t>Znepokojení kvůli schopnostem, které pracovník má a jež stačí na výkon dané funkce. Je zde oprávněna ztráta důvěry se schopností zvládnout nové povinnosti.</a:t>
            </a:r>
          </a:p>
          <a:p>
            <a:pPr lvl="0" algn="just"/>
            <a:r>
              <a:rPr lang="cs-CZ" sz="1600" dirty="0"/>
              <a:t>Nebezpečí vedlejších účinků, které může změna vyvolat a které dosud neznáme.</a:t>
            </a:r>
          </a:p>
          <a:p>
            <a:pPr lvl="0" algn="just"/>
            <a:r>
              <a:rPr lang="cs-CZ" sz="1600" dirty="0"/>
              <a:t>Nebezpečí více práce, jelikož velmi často jsou změny spojovány s hledáním možných úspor.</a:t>
            </a:r>
          </a:p>
          <a:p>
            <a:pPr lvl="0" algn="just"/>
            <a:r>
              <a:rPr lang="cs-CZ" sz="1600" dirty="0"/>
              <a:t>Výhrady proti osobě, která změny provádí, což může být jevem jak objektivním, tak i subjektivním.</a:t>
            </a:r>
          </a:p>
          <a:p>
            <a:pPr lvl="0" algn="just"/>
            <a:r>
              <a:rPr lang="cs-CZ" sz="1600" dirty="0"/>
              <a:t>Skryté hrozby, které jsou s danou změnou spojovány a proti nimž se nedělají důsledná opatření.</a:t>
            </a:r>
          </a:p>
          <a:p>
            <a:pPr lvl="0" algn="just"/>
            <a:r>
              <a:rPr lang="cs-CZ" sz="1600" dirty="0"/>
              <a:t>Porušení zásady „měníme jen to, co musíme“.</a:t>
            </a:r>
          </a:p>
          <a:p>
            <a:pPr algn="just"/>
            <a:r>
              <a:rPr lang="cs-CZ" sz="1600" dirty="0"/>
              <a:t>Nebezpečí rizika, které každá změna nese a často je spojován výskyt rizika s inovacemi jakéhokoliv druhu.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62032"/>
            <a:ext cx="7560840" cy="507703"/>
          </a:xfrm>
        </p:spPr>
        <p:txBody>
          <a:bodyPr/>
          <a:lstStyle/>
          <a:p>
            <a:r>
              <a:rPr lang="cs-CZ" dirty="0"/>
              <a:t>Příčiny odporu zaměstnanců vůči strategii</a:t>
            </a:r>
          </a:p>
        </p:txBody>
      </p:sp>
    </p:spTree>
    <p:extLst>
      <p:ext uri="{BB962C8B-B14F-4D97-AF65-F5344CB8AC3E}">
        <p14:creationId xmlns:p14="http://schemas.microsoft.com/office/powerpoint/2010/main" val="421220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Analýza hodnototvorných aktivit podniku</a:t>
            </a:r>
            <a:r>
              <a:rPr lang="cs-CZ" sz="1600" dirty="0"/>
              <a:t> je analýza takových aktivit, které vytvářejí podnikový zisk a mohou se stát specifickou předností podniku – hodnototvorné aktivity. </a:t>
            </a:r>
          </a:p>
          <a:p>
            <a:pPr algn="just"/>
            <a:r>
              <a:rPr lang="cs-CZ" sz="1600" dirty="0"/>
              <a:t>Při hodnocení těchto aktivit se podnikové aktivity člení na:</a:t>
            </a:r>
          </a:p>
          <a:p>
            <a:pPr algn="just"/>
            <a:r>
              <a:rPr lang="cs-CZ" sz="1600" i="1" dirty="0"/>
              <a:t>hlavní podnikové aktivity</a:t>
            </a:r>
            <a:r>
              <a:rPr lang="cs-CZ" sz="1600" dirty="0"/>
              <a:t>, kam patří všechny aktivity podniku, které vytváří fyzickou podobu produktu (výrobku), podílí se na předání zákazníkovi a zajišťují jeho servis. Jedná se o tyto funkce (aktivity): řízení vstupních operací, výroba a provoz, řízení výstupních operací, marketing a odbyt, servisní služby</a:t>
            </a:r>
          </a:p>
          <a:p>
            <a:pPr algn="just"/>
            <a:r>
              <a:rPr lang="cs-CZ" sz="1600" i="1" dirty="0"/>
              <a:t>podpůrné podnikové aktivity</a:t>
            </a:r>
            <a:r>
              <a:rPr lang="cs-CZ" sz="1600" dirty="0"/>
              <a:t>, které zajišťují potřebné vstupy. Jmenovitě se jedná o následující podpůrné aktivity: řízení lidských zdrojů, technologický výzkum a vývoj, nákupní činnost, infrastruktura podniku. </a:t>
            </a:r>
          </a:p>
          <a:p>
            <a:pPr algn="just"/>
            <a:r>
              <a:rPr lang="cs-CZ" sz="1600" dirty="0"/>
              <a:t>Při analýze hodnototvorných aktivit podniku se určuje přínos, přidaná hodnota každé podnikové aktivity konkurenčnímu postavení daného podnikatelského subjektu.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Analýza hodnototvorného řetězce podle M. </a:t>
            </a:r>
            <a:r>
              <a:rPr lang="cs-CZ" dirty="0" err="1"/>
              <a:t>Portera</a:t>
            </a:r>
            <a:endParaRPr lang="cs-CZ" dirty="0"/>
          </a:p>
        </p:txBody>
      </p:sp>
    </p:spTree>
    <p:extLst>
      <p:ext uri="{BB962C8B-B14F-4D97-AF65-F5344CB8AC3E}">
        <p14:creationId xmlns:p14="http://schemas.microsoft.com/office/powerpoint/2010/main" val="54145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Realisticky diagnostikovat situaci v oblasti, za kterou odpovídá.</a:t>
            </a:r>
          </a:p>
          <a:p>
            <a:pPr lvl="0" algn="just"/>
            <a:endParaRPr lang="cs-CZ" sz="1600" dirty="0"/>
          </a:p>
          <a:p>
            <a:pPr lvl="0" algn="just"/>
            <a:r>
              <a:rPr lang="cs-CZ" sz="1600" dirty="0"/>
              <a:t>Seznámit včas pracovníky se změnami, které budou provedeny, realisticky ukázat na vzniklé problémy a dopady, snažit se zapojit pracovníky do realizace změn.</a:t>
            </a:r>
          </a:p>
          <a:p>
            <a:pPr lvl="0" algn="just"/>
            <a:endParaRPr lang="cs-CZ" sz="1600" dirty="0"/>
          </a:p>
          <a:p>
            <a:pPr lvl="0" algn="just"/>
            <a:r>
              <a:rPr lang="cs-CZ" sz="1600" dirty="0"/>
              <a:t>Analyzovat mocenské tlaky v oblasti odpovědnosti působící pro změny i proti nim a využít je přesměrováním na podporu realizace žádoucích změn.</a:t>
            </a:r>
          </a:p>
          <a:p>
            <a:pPr lvl="0" algn="just"/>
            <a:endParaRPr lang="cs-CZ" sz="1600" dirty="0"/>
          </a:p>
          <a:p>
            <a:pPr lvl="0" algn="just"/>
            <a:r>
              <a:rPr lang="cs-CZ" sz="1600" dirty="0"/>
              <a:t>Systematicky a citlivě řídit proces změn.</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62032"/>
            <a:ext cx="7560840" cy="507703"/>
          </a:xfrm>
        </p:spPr>
        <p:txBody>
          <a:bodyPr/>
          <a:lstStyle/>
          <a:p>
            <a:r>
              <a:rPr lang="cs-CZ" dirty="0"/>
              <a:t>Změny povinností manažera se změnou strategie</a:t>
            </a:r>
          </a:p>
        </p:txBody>
      </p:sp>
    </p:spTree>
    <p:extLst>
      <p:ext uri="{BB962C8B-B14F-4D97-AF65-F5344CB8AC3E}">
        <p14:creationId xmlns:p14="http://schemas.microsoft.com/office/powerpoint/2010/main" val="425207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Podnikové strategie jakéhokoliv typu mohou být různorodého zaměření podle zvolené alternativy. Na základě </a:t>
            </a:r>
            <a:r>
              <a:rPr lang="cs-CZ" sz="1600" b="1" dirty="0"/>
              <a:t>charakteru alternativy </a:t>
            </a:r>
            <a:r>
              <a:rPr lang="cs-CZ" sz="1600" dirty="0"/>
              <a:t>lze rozdělit strategie:</a:t>
            </a:r>
          </a:p>
          <a:p>
            <a:pPr lvl="0" algn="just"/>
            <a:r>
              <a:rPr lang="cs-CZ" sz="1600" dirty="0"/>
              <a:t>na optimistické</a:t>
            </a:r>
          </a:p>
          <a:p>
            <a:pPr lvl="0" algn="just"/>
            <a:r>
              <a:rPr lang="cs-CZ" sz="1600" dirty="0"/>
              <a:t>na pesimistické</a:t>
            </a:r>
          </a:p>
          <a:p>
            <a:pPr lvl="0" algn="just"/>
            <a:r>
              <a:rPr lang="cs-CZ" sz="1600" dirty="0"/>
              <a:t>na realistické.</a:t>
            </a:r>
          </a:p>
          <a:p>
            <a:pPr marL="0" lvl="0" indent="0" algn="just">
              <a:buNone/>
            </a:pPr>
            <a:endParaRPr lang="cs-CZ" sz="1600" dirty="0"/>
          </a:p>
          <a:p>
            <a:pPr marL="0" indent="0" algn="just">
              <a:buNone/>
            </a:pPr>
            <a:r>
              <a:rPr lang="cs-CZ" sz="1600" b="1" dirty="0"/>
              <a:t>Podle zaměření </a:t>
            </a:r>
            <a:r>
              <a:rPr lang="cs-CZ" sz="1600" dirty="0"/>
              <a:t>je možno dělit strategie na strategie:</a:t>
            </a:r>
          </a:p>
          <a:p>
            <a:pPr lvl="0" algn="just"/>
            <a:r>
              <a:rPr lang="cs-CZ" sz="1600" dirty="0"/>
              <a:t>ofenzivní (útočné);</a:t>
            </a:r>
          </a:p>
          <a:p>
            <a:pPr lvl="0" algn="just"/>
            <a:r>
              <a:rPr lang="cs-CZ" sz="1600" dirty="0"/>
              <a:t>defenzivní (obranné);</a:t>
            </a:r>
          </a:p>
          <a:p>
            <a:pPr lvl="0" algn="just"/>
            <a:r>
              <a:rPr lang="cs-CZ" sz="1600" dirty="0"/>
              <a:t>strategie soustředěné na udržení stávající pozice – stabilizační;</a:t>
            </a:r>
          </a:p>
          <a:p>
            <a:pPr lvl="0" algn="just"/>
            <a:r>
              <a:rPr lang="cs-CZ" sz="1600" dirty="0"/>
              <a:t>strategie kombinované.</a:t>
            </a:r>
          </a:p>
          <a:p>
            <a:pPr algn="just"/>
            <a:endParaRPr lang="cs-CZ" sz="1600" dirty="0"/>
          </a:p>
          <a:p>
            <a:pPr algn="just"/>
            <a:endParaRPr lang="cs-CZ" sz="1600" dirty="0"/>
          </a:p>
          <a:p>
            <a:pPr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Typologie strategií I</a:t>
            </a:r>
          </a:p>
        </p:txBody>
      </p:sp>
    </p:spTree>
    <p:extLst>
      <p:ext uri="{BB962C8B-B14F-4D97-AF65-F5344CB8AC3E}">
        <p14:creationId xmlns:p14="http://schemas.microsoft.com/office/powerpoint/2010/main" val="53005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Celopodniková strategie (</a:t>
            </a:r>
            <a:r>
              <a:rPr lang="cs-CZ" sz="1600" b="1" dirty="0" err="1"/>
              <a:t>corporate</a:t>
            </a:r>
            <a:r>
              <a:rPr lang="cs-CZ" sz="1600" b="1" dirty="0"/>
              <a:t> </a:t>
            </a:r>
            <a:r>
              <a:rPr lang="cs-CZ" sz="1600" b="1" dirty="0" err="1"/>
              <a:t>strategy</a:t>
            </a:r>
            <a:r>
              <a:rPr lang="cs-CZ" sz="1600" b="1" dirty="0"/>
              <a:t>) – </a:t>
            </a:r>
            <a:r>
              <a:rPr lang="cs-CZ" sz="1600" dirty="0"/>
              <a:t>představuje základní, hlavní a završující strategii podniku, která obsahuje nosnou myšlenku podnikání v podobě zaměření podniku a jeho rozhodujícího cíle.</a:t>
            </a:r>
          </a:p>
          <a:p>
            <a:pPr lvl="0" algn="just"/>
            <a:r>
              <a:rPr lang="cs-CZ" sz="1600" b="1" dirty="0"/>
              <a:t>Obchodní strategie (business </a:t>
            </a:r>
            <a:r>
              <a:rPr lang="cs-CZ" sz="1600" b="1" dirty="0" err="1"/>
              <a:t>strategy</a:t>
            </a:r>
            <a:r>
              <a:rPr lang="cs-CZ" sz="1600" b="1" dirty="0"/>
              <a:t>) –</a:t>
            </a:r>
            <a:r>
              <a:rPr lang="cs-CZ" sz="1600" dirty="0"/>
              <a:t> označovaná mnohdy jako „podnikatelská strategie“ nebo „oborová strategie“ představuje strategii zaměřenou na konkrétní oblast podnikání, na konkrétní cíl.</a:t>
            </a:r>
          </a:p>
          <a:p>
            <a:pPr lvl="0" algn="just"/>
            <a:r>
              <a:rPr lang="cs-CZ" sz="1600" b="1" dirty="0"/>
              <a:t>Funkční strategie (</a:t>
            </a:r>
            <a:r>
              <a:rPr lang="cs-CZ" sz="1600" b="1" dirty="0" err="1"/>
              <a:t>functional</a:t>
            </a:r>
            <a:r>
              <a:rPr lang="cs-CZ" sz="1600" b="1" dirty="0"/>
              <a:t> </a:t>
            </a:r>
            <a:r>
              <a:rPr lang="cs-CZ" sz="1600" b="1" dirty="0" err="1"/>
              <a:t>strategy</a:t>
            </a:r>
            <a:r>
              <a:rPr lang="cs-CZ" sz="1600" b="1" dirty="0"/>
              <a:t>) –</a:t>
            </a:r>
            <a:r>
              <a:rPr lang="cs-CZ" sz="1600" dirty="0"/>
              <a:t> je typ strategie zahrnující aktivity určité oblasti podniku a proto se zde objevuje velmi často označení „dílčí strategie“.</a:t>
            </a:r>
          </a:p>
          <a:p>
            <a:pPr algn="just"/>
            <a:r>
              <a:rPr lang="cs-CZ" sz="1600" b="1" dirty="0"/>
              <a:t>Speciální strategie -</a:t>
            </a:r>
            <a:r>
              <a:rPr lang="cs-CZ" sz="1600" dirty="0"/>
              <a:t> představují strategie určené pro některé nečekané nebo zvláštní situace jako jsou krize, prosazení značky, zavádění inovace apod.</a:t>
            </a:r>
          </a:p>
          <a:p>
            <a:pPr algn="just"/>
            <a:endParaRPr lang="cs-CZ" sz="1600" dirty="0"/>
          </a:p>
          <a:p>
            <a:pPr algn="just"/>
            <a:endParaRPr lang="cs-CZ" sz="1600" dirty="0"/>
          </a:p>
          <a:p>
            <a:pPr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Typologie strategií II</a:t>
            </a:r>
          </a:p>
        </p:txBody>
      </p:sp>
    </p:spTree>
    <p:extLst>
      <p:ext uri="{BB962C8B-B14F-4D97-AF65-F5344CB8AC3E}">
        <p14:creationId xmlns:p14="http://schemas.microsoft.com/office/powerpoint/2010/main" val="6140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Nabídka hodnoty pro zákazníka, která zaujme zájemce, odběratele i širokou veřejnost.</a:t>
            </a:r>
          </a:p>
          <a:p>
            <a:pPr lvl="0" algn="just"/>
            <a:r>
              <a:rPr lang="cs-CZ" sz="1600" dirty="0"/>
              <a:t>Nabídka zisku, která láká vlastníky, investory, podnikatele k zapojení do podnikových aktivit.</a:t>
            </a:r>
          </a:p>
          <a:p>
            <a:pPr lvl="0" algn="just"/>
            <a:r>
              <a:rPr lang="cs-CZ" sz="1600" dirty="0"/>
              <a:t>Nabídka hodnot pro zaměstnance, která vytváří potřebnou motivaci pracovníků.</a:t>
            </a:r>
          </a:p>
          <a:p>
            <a:pPr algn="just"/>
            <a:r>
              <a:rPr lang="cs-CZ" sz="1600" dirty="0"/>
              <a:t>Nabídka hodnot pro obchodní partnery, která se může stát základem zájmu jejich top managementu a základem pro budoucí spolupráci.</a:t>
            </a:r>
          </a:p>
          <a:p>
            <a:pPr marL="0" indent="0" algn="just">
              <a:buNone/>
            </a:pPr>
            <a:endParaRPr lang="cs-CZ" sz="1600" dirty="0"/>
          </a:p>
          <a:p>
            <a:pPr lvl="0" algn="just"/>
            <a:r>
              <a:rPr lang="cs-CZ" sz="1600" dirty="0"/>
              <a:t>Současně podniková strategie musí potlačit všechny zájmy, které nesledují výhradně podnikový prospěch. Zde se jedná o zájmy především jednotlivců, určitých zájmových skupin nebo dokonce o zájmy samostatných částí podniku (závody, divize)</a:t>
            </a:r>
          </a:p>
          <a:p>
            <a:pPr algn="just"/>
            <a:endParaRPr lang="cs-CZ" sz="1600" dirty="0"/>
          </a:p>
          <a:p>
            <a:pPr algn="just"/>
            <a:endParaRPr lang="cs-CZ" sz="1600" dirty="0"/>
          </a:p>
          <a:p>
            <a:pPr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480720" cy="507703"/>
          </a:xfrm>
        </p:spPr>
        <p:txBody>
          <a:bodyPr/>
          <a:lstStyle/>
          <a:p>
            <a:r>
              <a:rPr lang="cs-CZ" dirty="0"/>
              <a:t>Požadavky na úspěšnou celopodnikovou strategii</a:t>
            </a:r>
          </a:p>
        </p:txBody>
      </p:sp>
    </p:spTree>
    <p:extLst>
      <p:ext uri="{BB962C8B-B14F-4D97-AF65-F5344CB8AC3E}">
        <p14:creationId xmlns:p14="http://schemas.microsoft.com/office/powerpoint/2010/main" val="268660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Ofenzivní (intenzivní) strategie</a:t>
            </a:r>
            <a:r>
              <a:rPr lang="cs-CZ" sz="2000" dirty="0"/>
              <a:t>:</a:t>
            </a:r>
          </a:p>
          <a:p>
            <a:pPr lvl="1" algn="just"/>
            <a:r>
              <a:rPr lang="cs-CZ" sz="2000" dirty="0"/>
              <a:t>Integrační strategie</a:t>
            </a:r>
          </a:p>
          <a:p>
            <a:pPr lvl="1" algn="just"/>
            <a:r>
              <a:rPr lang="cs-CZ" sz="2000" dirty="0"/>
              <a:t>Diverzifikační strategie</a:t>
            </a:r>
          </a:p>
          <a:p>
            <a:pPr lvl="1" algn="just"/>
            <a:endParaRPr lang="cs-CZ" sz="2000" dirty="0"/>
          </a:p>
          <a:p>
            <a:pPr algn="just"/>
            <a:r>
              <a:rPr lang="cs-CZ" sz="2000" b="1" dirty="0"/>
              <a:t>Defenzivní strategie</a:t>
            </a:r>
          </a:p>
          <a:p>
            <a:pPr marL="0" indent="0" algn="just">
              <a:buNone/>
            </a:pPr>
            <a:endParaRPr lang="cs-CZ" sz="2000" b="1" dirty="0"/>
          </a:p>
          <a:p>
            <a:pPr algn="just"/>
            <a:r>
              <a:rPr lang="cs-CZ" sz="2000" b="1" dirty="0"/>
              <a:t>Stabilizační strategie </a:t>
            </a:r>
          </a:p>
          <a:p>
            <a:pPr algn="just">
              <a:buNone/>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Směry korporátní strategie</a:t>
            </a:r>
          </a:p>
        </p:txBody>
      </p:sp>
    </p:spTree>
    <p:extLst>
      <p:ext uri="{BB962C8B-B14F-4D97-AF65-F5344CB8AC3E}">
        <p14:creationId xmlns:p14="http://schemas.microsoft.com/office/powerpoint/2010/main" val="405363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93192" lvl="1" indent="0">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Ofenzivní korporátní strategie</a:t>
            </a:r>
          </a:p>
        </p:txBody>
      </p:sp>
      <p:sp>
        <p:nvSpPr>
          <p:cNvPr id="2" name="Obdélník 1"/>
          <p:cNvSpPr/>
          <p:nvPr/>
        </p:nvSpPr>
        <p:spPr>
          <a:xfrm>
            <a:off x="467544" y="732708"/>
            <a:ext cx="7272808" cy="4278094"/>
          </a:xfrm>
          <a:prstGeom prst="rect">
            <a:avLst/>
          </a:prstGeom>
        </p:spPr>
        <p:txBody>
          <a:bodyPr wrap="square">
            <a:spAutoFit/>
          </a:bodyPr>
          <a:lstStyle/>
          <a:p>
            <a:pPr marL="285750" indent="-285750" algn="just">
              <a:buFont typeface="Arial" panose="020B0604020202020204" pitchFamily="34" charset="0"/>
              <a:buChar char="•"/>
            </a:pPr>
            <a:r>
              <a:rPr lang="cs-CZ" sz="1600" dirty="0"/>
              <a:t>Strategie intenzivní představují svým charakterem agresivní (útočné) strategie, které mohou zajistit podniku nejen nové trhy, ale také jeho lepší pozici na trhu, případně proniknutí na nový či dříve obsazený trh novým produktem v podobě výrobku nebo naopak služby.</a:t>
            </a:r>
          </a:p>
          <a:p>
            <a:pPr marL="285750" indent="-285750" algn="just">
              <a:buFont typeface="Arial" panose="020B0604020202020204" pitchFamily="34" charset="0"/>
              <a:buChar char="•"/>
            </a:pPr>
            <a:r>
              <a:rPr lang="cs-CZ" sz="1600" dirty="0"/>
              <a:t>Ofenzivní strategie vychází z toho, že vývojové záměry podniku jsou lepší než záměry ostatních subjektů. Z hlediska časového vývoje u této strategie rozlišujeme podle Vebera ještě tři další podtypy:</a:t>
            </a:r>
          </a:p>
          <a:p>
            <a:pPr marL="742950" lvl="1" indent="-285750" algn="just">
              <a:buFont typeface="Arial" panose="020B0604020202020204" pitchFamily="34" charset="0"/>
              <a:buChar char="•"/>
            </a:pPr>
            <a:r>
              <a:rPr lang="cs-CZ" sz="1600" dirty="0"/>
              <a:t>Při </a:t>
            </a:r>
            <a:r>
              <a:rPr lang="cs-CZ" sz="1600" i="1" dirty="0"/>
              <a:t>ofenzivně ofenzivní strategii </a:t>
            </a:r>
            <a:r>
              <a:rPr lang="cs-CZ" sz="1600" dirty="0"/>
              <a:t>se firma snaží zlepšit svoji pozici oproti ostatním subjektům.</a:t>
            </a:r>
          </a:p>
          <a:p>
            <a:pPr marL="742950" lvl="1" indent="-285750" algn="just">
              <a:buFont typeface="Arial" panose="020B0604020202020204" pitchFamily="34" charset="0"/>
              <a:buChar char="•"/>
            </a:pPr>
            <a:r>
              <a:rPr lang="cs-CZ" sz="1600" dirty="0"/>
              <a:t>Při </a:t>
            </a:r>
            <a:r>
              <a:rPr lang="cs-CZ" sz="1600" i="1" dirty="0"/>
              <a:t>konstantně ofenzivní strategii </a:t>
            </a:r>
            <a:r>
              <a:rPr lang="cs-CZ" sz="1600" dirty="0"/>
              <a:t>se podnik snaží udržet svoji pozici oproti konkurentům na stejné úrovni.</a:t>
            </a:r>
          </a:p>
          <a:p>
            <a:pPr marL="742950" lvl="1" indent="-285750" algn="just">
              <a:buFont typeface="Arial" panose="020B0604020202020204" pitchFamily="34" charset="0"/>
              <a:buChar char="•"/>
            </a:pPr>
            <a:r>
              <a:rPr lang="cs-CZ" sz="1600" dirty="0"/>
              <a:t>Pokud firma praktikuje </a:t>
            </a:r>
            <a:r>
              <a:rPr lang="cs-CZ" sz="1600" i="1" dirty="0"/>
              <a:t>defenzivně ofenzivní strategii</a:t>
            </a:r>
            <a:r>
              <a:rPr lang="cs-CZ" sz="1600" dirty="0"/>
              <a:t>, počítá s tím, že se její pozice oproti ostatním subjektům bude zhoršovat.</a:t>
            </a:r>
          </a:p>
          <a:p>
            <a:pPr marL="285750" indent="-285750" algn="just">
              <a:buFont typeface="Arial" panose="020B0604020202020204" pitchFamily="34" charset="0"/>
              <a:buChar char="•"/>
            </a:pPr>
            <a:r>
              <a:rPr lang="cs-CZ" sz="1600" dirty="0"/>
              <a:t>Vůbec nejstaršími publikovanými a analyzovanými podnikatelskými strategiemi intenzivního charakteru je soubor strategií podle </a:t>
            </a:r>
            <a:r>
              <a:rPr lang="cs-CZ" sz="1600" dirty="0" err="1"/>
              <a:t>Ansoffa</a:t>
            </a:r>
            <a:r>
              <a:rPr lang="cs-CZ" sz="1600" dirty="0"/>
              <a:t>, které vychází z kombinace možností, které přináší trh a produkt.</a:t>
            </a:r>
          </a:p>
          <a:p>
            <a:pPr algn="just"/>
            <a:endParaRPr lang="cs-CZ" sz="1600" dirty="0"/>
          </a:p>
        </p:txBody>
      </p:sp>
    </p:spTree>
    <p:extLst>
      <p:ext uri="{BB962C8B-B14F-4D97-AF65-F5344CB8AC3E}">
        <p14:creationId xmlns:p14="http://schemas.microsoft.com/office/powerpoint/2010/main" val="36416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Růstové směry podle </a:t>
            </a:r>
            <a:r>
              <a:rPr lang="cs-CZ" dirty="0" err="1"/>
              <a:t>Ansoffovy</a:t>
            </a:r>
            <a:r>
              <a:rPr lang="cs-CZ" dirty="0"/>
              <a:t> matice</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563638"/>
            <a:ext cx="8312905" cy="2400205"/>
          </a:xfrm>
          <a:prstGeom prst="rect">
            <a:avLst/>
          </a:prstGeom>
        </p:spPr>
      </p:pic>
    </p:spTree>
    <p:extLst>
      <p:ext uri="{BB962C8B-B14F-4D97-AF65-F5344CB8AC3E}">
        <p14:creationId xmlns:p14="http://schemas.microsoft.com/office/powerpoint/2010/main" val="32759013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b="1" dirty="0"/>
              <a:t>Strategie integrační </a:t>
            </a:r>
            <a:r>
              <a:rPr lang="cs-CZ" sz="2000" dirty="0"/>
              <a:t>lze rozdělit do následujících dvou nosných skupin:</a:t>
            </a:r>
          </a:p>
          <a:p>
            <a:pPr lvl="1"/>
            <a:r>
              <a:rPr lang="cs-CZ" sz="2000" b="1" dirty="0"/>
              <a:t>strategie vertikální integrace</a:t>
            </a:r>
          </a:p>
          <a:p>
            <a:pPr lvl="2"/>
            <a:r>
              <a:rPr lang="cs-CZ" sz="2000" dirty="0"/>
              <a:t>strategie </a:t>
            </a:r>
            <a:r>
              <a:rPr lang="cs-CZ" sz="2000" dirty="0" err="1"/>
              <a:t>dopředné</a:t>
            </a:r>
            <a:r>
              <a:rPr lang="cs-CZ" sz="2000" dirty="0"/>
              <a:t> (progresivní) integrace,</a:t>
            </a:r>
          </a:p>
          <a:p>
            <a:pPr lvl="2"/>
            <a:r>
              <a:rPr lang="cs-CZ" sz="2000" dirty="0"/>
              <a:t>strategie zpětné integrace,</a:t>
            </a:r>
          </a:p>
          <a:p>
            <a:pPr lvl="2"/>
            <a:r>
              <a:rPr lang="cs-CZ" sz="2000" dirty="0"/>
              <a:t>vyvážená integrace – kombinace </a:t>
            </a:r>
            <a:r>
              <a:rPr lang="cs-CZ" sz="2000" dirty="0" err="1"/>
              <a:t>dopředné</a:t>
            </a:r>
            <a:r>
              <a:rPr lang="cs-CZ" sz="2000" dirty="0"/>
              <a:t> a zpětné integrace,</a:t>
            </a:r>
          </a:p>
          <a:p>
            <a:pPr lvl="1"/>
            <a:r>
              <a:rPr lang="cs-CZ" sz="2000" b="1" dirty="0"/>
              <a:t>strategie horizontální integrace</a:t>
            </a:r>
            <a:r>
              <a:rPr lang="cs-CZ" sz="2000"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Integrační korporátní strategie </a:t>
            </a:r>
          </a:p>
        </p:txBody>
      </p:sp>
    </p:spTree>
    <p:extLst>
      <p:ext uri="{BB962C8B-B14F-4D97-AF65-F5344CB8AC3E}">
        <p14:creationId xmlns:p14="http://schemas.microsoft.com/office/powerpoint/2010/main" val="36501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1123"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dirty="0"/>
              <a:t>Integrační korporátní strategie – úrovně vertikální integrace </a:t>
            </a:r>
          </a:p>
        </p:txBody>
      </p:sp>
      <p:sp>
        <p:nvSpPr>
          <p:cNvPr id="6" name="TextovéPole 5"/>
          <p:cNvSpPr txBox="1"/>
          <p:nvPr/>
        </p:nvSpPr>
        <p:spPr>
          <a:xfrm>
            <a:off x="539552" y="914783"/>
            <a:ext cx="1224136" cy="369332"/>
          </a:xfrm>
          <a:prstGeom prst="rect">
            <a:avLst/>
          </a:prstGeom>
          <a:noFill/>
        </p:spPr>
        <p:txBody>
          <a:bodyPr wrap="square" rtlCol="0">
            <a:spAutoFit/>
          </a:bodyPr>
          <a:lstStyle/>
          <a:p>
            <a:endParaRPr lang="cs-CZ" dirty="0"/>
          </a:p>
        </p:txBody>
      </p:sp>
      <p:sp>
        <p:nvSpPr>
          <p:cNvPr id="4" name="Obdélník 3"/>
          <p:cNvSpPr/>
          <p:nvPr/>
        </p:nvSpPr>
        <p:spPr>
          <a:xfrm>
            <a:off x="715750" y="942758"/>
            <a:ext cx="3168352" cy="3049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Průmyslový hodnotový řetězec</a:t>
            </a:r>
          </a:p>
        </p:txBody>
      </p:sp>
      <p:sp>
        <p:nvSpPr>
          <p:cNvPr id="11" name="Obdélník 10"/>
          <p:cNvSpPr/>
          <p:nvPr/>
        </p:nvSpPr>
        <p:spPr>
          <a:xfrm>
            <a:off x="4525266" y="1150256"/>
            <a:ext cx="838821" cy="3582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žádná</a:t>
            </a:r>
          </a:p>
        </p:txBody>
      </p:sp>
      <p:sp>
        <p:nvSpPr>
          <p:cNvPr id="12" name="Obdélník 11"/>
          <p:cNvSpPr/>
          <p:nvPr/>
        </p:nvSpPr>
        <p:spPr>
          <a:xfrm>
            <a:off x="5626337" y="1166465"/>
            <a:ext cx="966210" cy="3420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částečná</a:t>
            </a:r>
          </a:p>
        </p:txBody>
      </p:sp>
      <p:sp>
        <p:nvSpPr>
          <p:cNvPr id="13" name="Obdélník 12"/>
          <p:cNvSpPr/>
          <p:nvPr/>
        </p:nvSpPr>
        <p:spPr>
          <a:xfrm>
            <a:off x="6908666" y="1168847"/>
            <a:ext cx="711696" cy="339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plná</a:t>
            </a:r>
          </a:p>
        </p:txBody>
      </p:sp>
      <p:sp>
        <p:nvSpPr>
          <p:cNvPr id="5" name="Vývojový diagram: spojnice mezi stránkami 4"/>
          <p:cNvSpPr/>
          <p:nvPr/>
        </p:nvSpPr>
        <p:spPr>
          <a:xfrm>
            <a:off x="1288795" y="1777430"/>
            <a:ext cx="1980095" cy="417399"/>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Suroviny </a:t>
            </a:r>
          </a:p>
        </p:txBody>
      </p:sp>
      <p:sp>
        <p:nvSpPr>
          <p:cNvPr id="14" name="Vývojový diagram: spojnice mezi stránkami 13"/>
          <p:cNvSpPr/>
          <p:nvPr/>
        </p:nvSpPr>
        <p:spPr>
          <a:xfrm>
            <a:off x="1281661" y="2995670"/>
            <a:ext cx="1994361" cy="372415"/>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Výroba </a:t>
            </a:r>
          </a:p>
        </p:txBody>
      </p:sp>
      <p:sp>
        <p:nvSpPr>
          <p:cNvPr id="15" name="Vývojový diagram: spojnice mezi stránkami 14"/>
          <p:cNvSpPr/>
          <p:nvPr/>
        </p:nvSpPr>
        <p:spPr>
          <a:xfrm>
            <a:off x="1253416" y="2412994"/>
            <a:ext cx="2001676" cy="41739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Meziprodukty </a:t>
            </a:r>
          </a:p>
        </p:txBody>
      </p:sp>
      <p:sp>
        <p:nvSpPr>
          <p:cNvPr id="17" name="Vývojový diagram: spojnice mezi stránkami 16"/>
          <p:cNvSpPr/>
          <p:nvPr/>
        </p:nvSpPr>
        <p:spPr>
          <a:xfrm>
            <a:off x="1254613" y="3587833"/>
            <a:ext cx="2001677" cy="43470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Marketing a prodej</a:t>
            </a:r>
          </a:p>
        </p:txBody>
      </p:sp>
      <p:sp>
        <p:nvSpPr>
          <p:cNvPr id="18" name="Vývojový diagram: spojnice mezi stránkami 17"/>
          <p:cNvSpPr/>
          <p:nvPr/>
        </p:nvSpPr>
        <p:spPr>
          <a:xfrm>
            <a:off x="1202864" y="4229081"/>
            <a:ext cx="2052228" cy="423032"/>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Poprodejní služby</a:t>
            </a:r>
          </a:p>
        </p:txBody>
      </p:sp>
      <p:sp>
        <p:nvSpPr>
          <p:cNvPr id="19" name="Obdélník 18"/>
          <p:cNvSpPr/>
          <p:nvPr/>
        </p:nvSpPr>
        <p:spPr>
          <a:xfrm>
            <a:off x="4525266" y="772497"/>
            <a:ext cx="3168352" cy="306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Úroveň integrace</a:t>
            </a:r>
          </a:p>
        </p:txBody>
      </p:sp>
      <p:sp>
        <p:nvSpPr>
          <p:cNvPr id="32" name="Vývojový diagram: spojnice 31"/>
          <p:cNvSpPr/>
          <p:nvPr/>
        </p:nvSpPr>
        <p:spPr>
          <a:xfrm>
            <a:off x="7002496" y="2375180"/>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Vývojový diagram: spojnice 33"/>
          <p:cNvSpPr/>
          <p:nvPr/>
        </p:nvSpPr>
        <p:spPr>
          <a:xfrm>
            <a:off x="7002496" y="1769249"/>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Vývojový diagram: spojnice 34"/>
          <p:cNvSpPr/>
          <p:nvPr/>
        </p:nvSpPr>
        <p:spPr>
          <a:xfrm>
            <a:off x="5871520" y="4087326"/>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Vývojový diagram: spojnice 35"/>
          <p:cNvSpPr/>
          <p:nvPr/>
        </p:nvSpPr>
        <p:spPr>
          <a:xfrm>
            <a:off x="5871519" y="3540828"/>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Vývojový diagram: spojnice 36"/>
          <p:cNvSpPr/>
          <p:nvPr/>
        </p:nvSpPr>
        <p:spPr>
          <a:xfrm>
            <a:off x="5871521" y="2961120"/>
            <a:ext cx="475839" cy="455212"/>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Vývojový diagram: spojnice 37"/>
          <p:cNvSpPr/>
          <p:nvPr/>
        </p:nvSpPr>
        <p:spPr>
          <a:xfrm>
            <a:off x="5871519" y="2365539"/>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9" name="Vývojový diagram: spojnice 38"/>
          <p:cNvSpPr/>
          <p:nvPr/>
        </p:nvSpPr>
        <p:spPr>
          <a:xfrm>
            <a:off x="5871519" y="1770284"/>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0" name="Vývojový diagram: spojnice 39"/>
          <p:cNvSpPr/>
          <p:nvPr/>
        </p:nvSpPr>
        <p:spPr>
          <a:xfrm>
            <a:off x="4676580" y="4117023"/>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Vývojový diagram: spojnice 40"/>
          <p:cNvSpPr/>
          <p:nvPr/>
        </p:nvSpPr>
        <p:spPr>
          <a:xfrm>
            <a:off x="4676581" y="3558381"/>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Vývojový diagram: spojnice 41"/>
          <p:cNvSpPr/>
          <p:nvPr/>
        </p:nvSpPr>
        <p:spPr>
          <a:xfrm>
            <a:off x="4690724" y="2962800"/>
            <a:ext cx="475839" cy="455212"/>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Vývojový diagram: spojnice 42"/>
          <p:cNvSpPr/>
          <p:nvPr/>
        </p:nvSpPr>
        <p:spPr>
          <a:xfrm>
            <a:off x="4696868" y="2367219"/>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Vývojový diagram: spojnice 43"/>
          <p:cNvSpPr/>
          <p:nvPr/>
        </p:nvSpPr>
        <p:spPr>
          <a:xfrm>
            <a:off x="4690724" y="1789191"/>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5" name="Vývojový diagram: spojnice 44"/>
          <p:cNvSpPr/>
          <p:nvPr/>
        </p:nvSpPr>
        <p:spPr>
          <a:xfrm>
            <a:off x="7002493" y="2951379"/>
            <a:ext cx="475839" cy="455212"/>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Vývojový diagram: spojnice 45"/>
          <p:cNvSpPr/>
          <p:nvPr/>
        </p:nvSpPr>
        <p:spPr>
          <a:xfrm>
            <a:off x="7026591" y="3530923"/>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Vývojový diagram: spojnice 46"/>
          <p:cNvSpPr/>
          <p:nvPr/>
        </p:nvSpPr>
        <p:spPr>
          <a:xfrm>
            <a:off x="7013645" y="4131227"/>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9" name="Přímá spojnice 48"/>
          <p:cNvCxnSpPr>
            <a:stCxn id="38" idx="4"/>
            <a:endCxn id="37" idx="0"/>
          </p:cNvCxnSpPr>
          <p:nvPr/>
        </p:nvCxnSpPr>
        <p:spPr>
          <a:xfrm>
            <a:off x="6109439" y="2820751"/>
            <a:ext cx="2" cy="14036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7251564" y="3983803"/>
            <a:ext cx="2" cy="14036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a:off x="7264511" y="3381167"/>
            <a:ext cx="2" cy="14036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Přímá spojnice 52"/>
          <p:cNvCxnSpPr/>
          <p:nvPr/>
        </p:nvCxnSpPr>
        <p:spPr>
          <a:xfrm>
            <a:off x="7240413" y="2214977"/>
            <a:ext cx="2" cy="14036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a:off x="7236276" y="2803925"/>
            <a:ext cx="2" cy="14036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6134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1123"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dirty="0"/>
              <a:t>Integrační korporátní strategie – typy vertikální integrace </a:t>
            </a:r>
          </a:p>
        </p:txBody>
      </p:sp>
      <p:sp>
        <p:nvSpPr>
          <p:cNvPr id="6" name="TextovéPole 5"/>
          <p:cNvSpPr txBox="1"/>
          <p:nvPr/>
        </p:nvSpPr>
        <p:spPr>
          <a:xfrm>
            <a:off x="539552" y="914783"/>
            <a:ext cx="1224136" cy="369332"/>
          </a:xfrm>
          <a:prstGeom prst="rect">
            <a:avLst/>
          </a:prstGeom>
          <a:noFill/>
        </p:spPr>
        <p:txBody>
          <a:bodyPr wrap="square" rtlCol="0">
            <a:spAutoFit/>
          </a:bodyPr>
          <a:lstStyle/>
          <a:p>
            <a:endParaRPr lang="cs-CZ" dirty="0"/>
          </a:p>
        </p:txBody>
      </p:sp>
      <p:sp>
        <p:nvSpPr>
          <p:cNvPr id="4" name="Obdélník 3"/>
          <p:cNvSpPr/>
          <p:nvPr/>
        </p:nvSpPr>
        <p:spPr>
          <a:xfrm>
            <a:off x="694667" y="866519"/>
            <a:ext cx="3168352" cy="3049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Průmyslový hodnotový řetězec</a:t>
            </a:r>
          </a:p>
        </p:txBody>
      </p:sp>
      <p:sp>
        <p:nvSpPr>
          <p:cNvPr id="11" name="Obdélník 10"/>
          <p:cNvSpPr/>
          <p:nvPr/>
        </p:nvSpPr>
        <p:spPr>
          <a:xfrm>
            <a:off x="4041702" y="790970"/>
            <a:ext cx="1188350" cy="47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err="1">
                <a:solidFill>
                  <a:srgbClr val="000000"/>
                </a:solidFill>
              </a:rPr>
              <a:t>Dopředná</a:t>
            </a:r>
            <a:r>
              <a:rPr lang="cs-CZ" sz="1600" dirty="0">
                <a:solidFill>
                  <a:srgbClr val="000000"/>
                </a:solidFill>
              </a:rPr>
              <a:t> integrace</a:t>
            </a:r>
          </a:p>
        </p:txBody>
      </p:sp>
      <p:sp>
        <p:nvSpPr>
          <p:cNvPr id="12" name="Obdélník 11"/>
          <p:cNvSpPr/>
          <p:nvPr/>
        </p:nvSpPr>
        <p:spPr>
          <a:xfrm>
            <a:off x="5422215" y="796553"/>
            <a:ext cx="1086098" cy="4601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Zpětná integrace</a:t>
            </a:r>
          </a:p>
        </p:txBody>
      </p:sp>
      <p:sp>
        <p:nvSpPr>
          <p:cNvPr id="13" name="Obdélník 12"/>
          <p:cNvSpPr/>
          <p:nvPr/>
        </p:nvSpPr>
        <p:spPr>
          <a:xfrm>
            <a:off x="6639251" y="786699"/>
            <a:ext cx="1028814" cy="469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Vyvážená integrace</a:t>
            </a:r>
          </a:p>
        </p:txBody>
      </p:sp>
      <p:sp>
        <p:nvSpPr>
          <p:cNvPr id="5" name="Vývojový diagram: spojnice mezi stránkami 4"/>
          <p:cNvSpPr/>
          <p:nvPr/>
        </p:nvSpPr>
        <p:spPr>
          <a:xfrm>
            <a:off x="1288795" y="1777430"/>
            <a:ext cx="1980095" cy="417399"/>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Suroviny </a:t>
            </a:r>
          </a:p>
        </p:txBody>
      </p:sp>
      <p:sp>
        <p:nvSpPr>
          <p:cNvPr id="14" name="Vývojový diagram: spojnice mezi stránkami 13"/>
          <p:cNvSpPr/>
          <p:nvPr/>
        </p:nvSpPr>
        <p:spPr>
          <a:xfrm>
            <a:off x="1281661" y="2995670"/>
            <a:ext cx="1994361" cy="372415"/>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Výroba </a:t>
            </a:r>
          </a:p>
        </p:txBody>
      </p:sp>
      <p:sp>
        <p:nvSpPr>
          <p:cNvPr id="15" name="Vývojový diagram: spojnice mezi stránkami 14"/>
          <p:cNvSpPr/>
          <p:nvPr/>
        </p:nvSpPr>
        <p:spPr>
          <a:xfrm>
            <a:off x="1253416" y="2412994"/>
            <a:ext cx="2001676" cy="41739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Meziprodukty </a:t>
            </a:r>
          </a:p>
        </p:txBody>
      </p:sp>
      <p:sp>
        <p:nvSpPr>
          <p:cNvPr id="17" name="Vývojový diagram: spojnice mezi stránkami 16"/>
          <p:cNvSpPr/>
          <p:nvPr/>
        </p:nvSpPr>
        <p:spPr>
          <a:xfrm>
            <a:off x="1254613" y="3587833"/>
            <a:ext cx="2001677" cy="43470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Marketing a prodej</a:t>
            </a:r>
          </a:p>
        </p:txBody>
      </p:sp>
      <p:sp>
        <p:nvSpPr>
          <p:cNvPr id="18" name="Vývojový diagram: spojnice mezi stránkami 17"/>
          <p:cNvSpPr/>
          <p:nvPr/>
        </p:nvSpPr>
        <p:spPr>
          <a:xfrm>
            <a:off x="1202864" y="4229081"/>
            <a:ext cx="2052228" cy="423032"/>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Poprodejní služby</a:t>
            </a:r>
          </a:p>
        </p:txBody>
      </p:sp>
      <p:sp>
        <p:nvSpPr>
          <p:cNvPr id="32" name="Vývojový diagram: spojnice 31"/>
          <p:cNvSpPr/>
          <p:nvPr/>
        </p:nvSpPr>
        <p:spPr>
          <a:xfrm>
            <a:off x="7002496" y="2375180"/>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Vývojový diagram: spojnice 33"/>
          <p:cNvSpPr/>
          <p:nvPr/>
        </p:nvSpPr>
        <p:spPr>
          <a:xfrm>
            <a:off x="7002496" y="1769249"/>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Vývojový diagram: spojnice 34"/>
          <p:cNvSpPr/>
          <p:nvPr/>
        </p:nvSpPr>
        <p:spPr>
          <a:xfrm>
            <a:off x="5871520" y="4087326"/>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Vývojový diagram: spojnice 35"/>
          <p:cNvSpPr/>
          <p:nvPr/>
        </p:nvSpPr>
        <p:spPr>
          <a:xfrm>
            <a:off x="5871519" y="3540828"/>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Vývojový diagram: spojnice 36"/>
          <p:cNvSpPr/>
          <p:nvPr/>
        </p:nvSpPr>
        <p:spPr>
          <a:xfrm>
            <a:off x="5871521" y="2961120"/>
            <a:ext cx="475839" cy="455212"/>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Vývojový diagram: spojnice 37"/>
          <p:cNvSpPr/>
          <p:nvPr/>
        </p:nvSpPr>
        <p:spPr>
          <a:xfrm>
            <a:off x="5871519" y="2365539"/>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9" name="Vývojový diagram: spojnice 38"/>
          <p:cNvSpPr/>
          <p:nvPr/>
        </p:nvSpPr>
        <p:spPr>
          <a:xfrm>
            <a:off x="5871519" y="1770284"/>
            <a:ext cx="475839" cy="455212"/>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0" name="Vývojový diagram: spojnice 39"/>
          <p:cNvSpPr/>
          <p:nvPr/>
        </p:nvSpPr>
        <p:spPr>
          <a:xfrm>
            <a:off x="4491476" y="4128203"/>
            <a:ext cx="475839" cy="455212"/>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Vývojový diagram: spojnice 40"/>
          <p:cNvSpPr/>
          <p:nvPr/>
        </p:nvSpPr>
        <p:spPr>
          <a:xfrm>
            <a:off x="4502625" y="3556094"/>
            <a:ext cx="475839" cy="455212"/>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Vývojový diagram: spojnice 41"/>
          <p:cNvSpPr/>
          <p:nvPr/>
        </p:nvSpPr>
        <p:spPr>
          <a:xfrm>
            <a:off x="4502625" y="2940871"/>
            <a:ext cx="475839" cy="455212"/>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Vývojový diagram: spojnice 42"/>
          <p:cNvSpPr/>
          <p:nvPr/>
        </p:nvSpPr>
        <p:spPr>
          <a:xfrm>
            <a:off x="4502625" y="2356112"/>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Vývojový diagram: spojnice 43"/>
          <p:cNvSpPr/>
          <p:nvPr/>
        </p:nvSpPr>
        <p:spPr>
          <a:xfrm>
            <a:off x="4502625" y="1758092"/>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5" name="Vývojový diagram: spojnice 44"/>
          <p:cNvSpPr/>
          <p:nvPr/>
        </p:nvSpPr>
        <p:spPr>
          <a:xfrm>
            <a:off x="7002493" y="2951379"/>
            <a:ext cx="475839" cy="455212"/>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Vývojový diagram: spojnice 45"/>
          <p:cNvSpPr/>
          <p:nvPr/>
        </p:nvSpPr>
        <p:spPr>
          <a:xfrm>
            <a:off x="7026591" y="3530923"/>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Vývojový diagram: spojnice 46"/>
          <p:cNvSpPr/>
          <p:nvPr/>
        </p:nvSpPr>
        <p:spPr>
          <a:xfrm>
            <a:off x="7013645" y="4131227"/>
            <a:ext cx="475839" cy="45521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ahnutá šipka doprava 1"/>
          <p:cNvSpPr/>
          <p:nvPr/>
        </p:nvSpPr>
        <p:spPr>
          <a:xfrm>
            <a:off x="4139952" y="2995670"/>
            <a:ext cx="351524" cy="9442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7" name="Zahnutá šipka doprava 6"/>
          <p:cNvSpPr/>
          <p:nvPr/>
        </p:nvSpPr>
        <p:spPr>
          <a:xfrm>
            <a:off x="3863019" y="2995670"/>
            <a:ext cx="564965" cy="156196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 name="Zahnutá šipka doleva 7"/>
          <p:cNvSpPr/>
          <p:nvPr/>
        </p:nvSpPr>
        <p:spPr>
          <a:xfrm rot="10800000">
            <a:off x="5580112" y="2412994"/>
            <a:ext cx="291407" cy="8788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1" name="Zahnutá šipka dolů 20"/>
          <p:cNvSpPr/>
          <p:nvPr/>
        </p:nvSpPr>
        <p:spPr>
          <a:xfrm rot="16200000">
            <a:off x="4783918" y="2204227"/>
            <a:ext cx="1533739" cy="6414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54" name="Zahnutá šipka doleva 53"/>
          <p:cNvSpPr/>
          <p:nvPr/>
        </p:nvSpPr>
        <p:spPr>
          <a:xfrm rot="10800000">
            <a:off x="6697416" y="2397894"/>
            <a:ext cx="329174" cy="87065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55" name="Zahnutá šipka doprava 54"/>
          <p:cNvSpPr/>
          <p:nvPr/>
        </p:nvSpPr>
        <p:spPr>
          <a:xfrm>
            <a:off x="6657706" y="3143921"/>
            <a:ext cx="368884" cy="8276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3315301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Hodnototvorný řetězec M. </a:t>
            </a:r>
            <a:r>
              <a:rPr lang="cs-CZ" dirty="0" err="1"/>
              <a:t>Portera</a:t>
            </a:r>
            <a:endParaRPr lang="cs-CZ" dirty="0"/>
          </a:p>
        </p:txBody>
      </p:sp>
      <p:pic>
        <p:nvPicPr>
          <p:cNvPr id="5" name="Picture 2"/>
          <p:cNvPicPr>
            <a:picLocks noChangeAspect="1" noChangeArrowheads="1"/>
          </p:cNvPicPr>
          <p:nvPr/>
        </p:nvPicPr>
        <p:blipFill>
          <a:blip r:embed="rId2" cstate="print"/>
          <a:srcRect/>
          <a:stretch>
            <a:fillRect/>
          </a:stretch>
        </p:blipFill>
        <p:spPr bwMode="auto">
          <a:xfrm>
            <a:off x="971600" y="928909"/>
            <a:ext cx="6912768" cy="3616699"/>
          </a:xfrm>
          <a:prstGeom prst="rect">
            <a:avLst/>
          </a:prstGeom>
          <a:noFill/>
          <a:ln w="9525">
            <a:noFill/>
            <a:miter lim="800000"/>
            <a:headEnd/>
            <a:tailEnd/>
          </a:ln>
        </p:spPr>
      </p:pic>
    </p:spTree>
    <p:extLst>
      <p:ext uri="{BB962C8B-B14F-4D97-AF65-F5344CB8AC3E}">
        <p14:creationId xmlns:p14="http://schemas.microsoft.com/office/powerpoint/2010/main" val="20756590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5970" y="721557"/>
            <a:ext cx="750438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Žádná integrace </a:t>
            </a:r>
            <a:r>
              <a:rPr lang="cs-CZ" sz="1600" dirty="0"/>
              <a:t>– strategie pro dosažení požadovaných materiálů a trhů bez vnitřních převodů a bez převodu vlastnictví. Je vhodná, když se podniky zdráhají nakupovat specializované aktiva, potřebují snížit zisk z důvodu nedostatku rozvinuté poptávky nebo si mohou s dodavateli (nebo distributory) dohodnout rozvrhy dodávky.</a:t>
            </a:r>
          </a:p>
          <a:p>
            <a:pPr algn="just"/>
            <a:r>
              <a:rPr lang="cs-CZ" sz="1600" b="1" dirty="0"/>
              <a:t>Quasi-integrace</a:t>
            </a:r>
            <a:r>
              <a:rPr lang="cs-CZ" sz="1600" dirty="0"/>
              <a:t> – kvazi-integrované podniky nechtějí vlastnit 100 % sousedních obchodních jednotek ve vertikálním řetězci. Kvazi-integrované uspořádání představuje větší podíl rizikového kapitálu, ale také poskytuje větší flexibilitu v reakci na měnící se podmínky, než může smlouva poskytnout.</a:t>
            </a:r>
          </a:p>
          <a:p>
            <a:pPr algn="just"/>
            <a:r>
              <a:rPr lang="cs-CZ" sz="1600" b="1" dirty="0"/>
              <a:t>Kuželová integrace </a:t>
            </a:r>
            <a:r>
              <a:rPr lang="cs-CZ" sz="1600" dirty="0"/>
              <a:t>– podniky jsou "kuželovitě integrovány", když jsou integrovány zpětně nebo dopředu, ale spoléhají se na outsidery pro část svých dodavatelů nebo distribuce. Integrace kuželek představuje kompromis mezi přáními ovládat sousední podniky a potřebou si udržet strategickou flexibilitu.</a:t>
            </a:r>
          </a:p>
          <a:p>
            <a:pPr algn="just"/>
            <a:r>
              <a:rPr lang="cs-CZ" sz="1600" b="1" dirty="0"/>
              <a:t>Úplná integrace </a:t>
            </a:r>
            <a:r>
              <a:rPr lang="cs-CZ" sz="1600" dirty="0"/>
              <a:t>– je využita, pokud cenová konkurence je ohrožena, ztráty z dočasné nerovnováhy nejsou významné a malé škody vznikly v důsledku oddělení od externího trhu nebo technologické inteligence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19" y="195486"/>
            <a:ext cx="7282411" cy="507703"/>
          </a:xfrm>
        </p:spPr>
        <p:txBody>
          <a:bodyPr/>
          <a:lstStyle/>
          <a:p>
            <a:r>
              <a:rPr lang="cs-CZ" dirty="0"/>
              <a:t>Alternativy vertikální integrace</a:t>
            </a:r>
          </a:p>
        </p:txBody>
      </p:sp>
    </p:spTree>
    <p:extLst>
      <p:ext uri="{BB962C8B-B14F-4D97-AF65-F5344CB8AC3E}">
        <p14:creationId xmlns:p14="http://schemas.microsoft.com/office/powerpoint/2010/main" val="428105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1123"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dirty="0"/>
              <a:t>Integrační korporátní strategie – horizontální integrace</a:t>
            </a:r>
          </a:p>
        </p:txBody>
      </p:sp>
      <p:sp>
        <p:nvSpPr>
          <p:cNvPr id="5" name="Vývojový diagram: spojnice mezi stránkami 4"/>
          <p:cNvSpPr/>
          <p:nvPr/>
        </p:nvSpPr>
        <p:spPr>
          <a:xfrm>
            <a:off x="1288795" y="3505569"/>
            <a:ext cx="1980095" cy="417399"/>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Suroviny </a:t>
            </a:r>
          </a:p>
        </p:txBody>
      </p:sp>
      <p:sp>
        <p:nvSpPr>
          <p:cNvPr id="15" name="Vývojový diagram: spojnice mezi stránkami 14"/>
          <p:cNvSpPr/>
          <p:nvPr/>
        </p:nvSpPr>
        <p:spPr>
          <a:xfrm>
            <a:off x="1255009" y="4140233"/>
            <a:ext cx="2001676" cy="41739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Meziprodukty </a:t>
            </a:r>
          </a:p>
        </p:txBody>
      </p:sp>
      <p:sp>
        <p:nvSpPr>
          <p:cNvPr id="32" name="Vývojový diagram: spojnice 31"/>
          <p:cNvSpPr/>
          <p:nvPr/>
        </p:nvSpPr>
        <p:spPr>
          <a:xfrm>
            <a:off x="5197200" y="3549044"/>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000000"/>
                </a:solidFill>
              </a:rPr>
              <a:t>A</a:t>
            </a:r>
          </a:p>
        </p:txBody>
      </p:sp>
      <p:sp>
        <p:nvSpPr>
          <p:cNvPr id="40" name="Vývojový diagram: spojnice 39"/>
          <p:cNvSpPr/>
          <p:nvPr/>
        </p:nvSpPr>
        <p:spPr>
          <a:xfrm>
            <a:off x="4491476" y="4128203"/>
            <a:ext cx="475839" cy="455212"/>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Vývojový diagram: spojnice 40"/>
          <p:cNvSpPr/>
          <p:nvPr/>
        </p:nvSpPr>
        <p:spPr>
          <a:xfrm>
            <a:off x="4502625" y="3556094"/>
            <a:ext cx="475839" cy="455212"/>
          </a:xfrm>
          <a:prstGeom prst="flowChartConnector">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Vývojový diagram: spojnice 45"/>
          <p:cNvSpPr/>
          <p:nvPr/>
        </p:nvSpPr>
        <p:spPr>
          <a:xfrm>
            <a:off x="5843932" y="3556094"/>
            <a:ext cx="475839" cy="455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000000"/>
                </a:solidFill>
              </a:rPr>
              <a:t>B</a:t>
            </a:r>
          </a:p>
        </p:txBody>
      </p:sp>
      <p:sp>
        <p:nvSpPr>
          <p:cNvPr id="9" name="Zahnutá šipka doprava 8"/>
          <p:cNvSpPr/>
          <p:nvPr/>
        </p:nvSpPr>
        <p:spPr>
          <a:xfrm>
            <a:off x="4139952" y="3556094"/>
            <a:ext cx="351524" cy="8878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9" name="Zahnutá šipka dolů 18"/>
          <p:cNvSpPr/>
          <p:nvPr/>
        </p:nvSpPr>
        <p:spPr>
          <a:xfrm>
            <a:off x="4572000" y="3219822"/>
            <a:ext cx="828627" cy="3362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48" name="Zahnutá šipka dolů 47"/>
          <p:cNvSpPr/>
          <p:nvPr/>
        </p:nvSpPr>
        <p:spPr>
          <a:xfrm>
            <a:off x="5438825" y="3203182"/>
            <a:ext cx="842749" cy="3529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0" name="Obdélník 19"/>
          <p:cNvSpPr/>
          <p:nvPr/>
        </p:nvSpPr>
        <p:spPr>
          <a:xfrm>
            <a:off x="4491476" y="2787774"/>
            <a:ext cx="23127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Horizontální integrace</a:t>
            </a:r>
          </a:p>
        </p:txBody>
      </p:sp>
      <p:sp>
        <p:nvSpPr>
          <p:cNvPr id="49" name="Obdélník 48"/>
          <p:cNvSpPr/>
          <p:nvPr/>
        </p:nvSpPr>
        <p:spPr>
          <a:xfrm>
            <a:off x="3427578" y="2777224"/>
            <a:ext cx="588661" cy="1769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1600" dirty="0">
                <a:solidFill>
                  <a:srgbClr val="000000"/>
                </a:solidFill>
              </a:rPr>
              <a:t>Vertikální integrace</a:t>
            </a:r>
          </a:p>
        </p:txBody>
      </p:sp>
    </p:spTree>
    <p:extLst>
      <p:ext uri="{BB962C8B-B14F-4D97-AF65-F5344CB8AC3E}">
        <p14:creationId xmlns:p14="http://schemas.microsoft.com/office/powerpoint/2010/main" val="12255298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1600" dirty="0"/>
              <a:t>Typy diverzifikačních strategií: </a:t>
            </a:r>
          </a:p>
          <a:p>
            <a:pPr lvl="0" algn="just"/>
            <a:r>
              <a:rPr lang="cs-CZ" sz="1600" b="1" dirty="0"/>
              <a:t>strategie soustředná</a:t>
            </a:r>
            <a:r>
              <a:rPr lang="cs-CZ" sz="1600" dirty="0"/>
              <a:t>;</a:t>
            </a:r>
          </a:p>
          <a:p>
            <a:pPr lvl="0" algn="just"/>
            <a:r>
              <a:rPr lang="cs-CZ" sz="1600" b="1" dirty="0"/>
              <a:t>strategie horizontální</a:t>
            </a:r>
            <a:r>
              <a:rPr lang="cs-CZ" sz="1600" dirty="0"/>
              <a:t>;</a:t>
            </a:r>
          </a:p>
          <a:p>
            <a:pPr algn="just"/>
            <a:r>
              <a:rPr lang="cs-CZ" sz="1600" b="1" dirty="0"/>
              <a:t>Strategie související diverzifikace</a:t>
            </a:r>
            <a:r>
              <a:rPr lang="cs-CZ" sz="1600" dirty="0"/>
              <a:t>.</a:t>
            </a:r>
          </a:p>
          <a:p>
            <a:pPr algn="just"/>
            <a:r>
              <a:rPr lang="cs-CZ" sz="1600" b="1" dirty="0"/>
              <a:t>Strategie nesouvisející diverzifikace</a:t>
            </a:r>
            <a:r>
              <a:rPr lang="cs-CZ" sz="1600" dirty="0"/>
              <a:t>.</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Diverzifikační korporátní strategie I</a:t>
            </a:r>
          </a:p>
        </p:txBody>
      </p:sp>
    </p:spTree>
    <p:extLst>
      <p:ext uri="{BB962C8B-B14F-4D97-AF65-F5344CB8AC3E}">
        <p14:creationId xmlns:p14="http://schemas.microsoft.com/office/powerpoint/2010/main" val="28175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Diverzifikační korporátní strategie </a:t>
            </a:r>
          </a:p>
        </p:txBody>
      </p:sp>
      <p:graphicFrame>
        <p:nvGraphicFramePr>
          <p:cNvPr id="5" name="Zástupný symbol pro obsah 3"/>
          <p:cNvGraphicFramePr>
            <a:graphicFrameLocks/>
          </p:cNvGraphicFramePr>
          <p:nvPr>
            <p:extLst/>
          </p:nvPr>
        </p:nvGraphicFramePr>
        <p:xfrm>
          <a:off x="318355" y="1013249"/>
          <a:ext cx="8507289" cy="3012440"/>
        </p:xfrm>
        <a:graphic>
          <a:graphicData uri="http://schemas.openxmlformats.org/drawingml/2006/table">
            <a:tbl>
              <a:tblPr firstRow="1" bandRow="1">
                <a:tableStyleId>{5C22544A-7EE6-4342-B048-85BDC9FD1C3A}</a:tableStyleId>
              </a:tblPr>
              <a:tblGrid>
                <a:gridCol w="2835763">
                  <a:extLst>
                    <a:ext uri="{9D8B030D-6E8A-4147-A177-3AD203B41FA5}">
                      <a16:colId xmlns:a16="http://schemas.microsoft.com/office/drawing/2014/main" val="1878963592"/>
                    </a:ext>
                  </a:extLst>
                </a:gridCol>
                <a:gridCol w="1849930">
                  <a:extLst>
                    <a:ext uri="{9D8B030D-6E8A-4147-A177-3AD203B41FA5}">
                      <a16:colId xmlns:a16="http://schemas.microsoft.com/office/drawing/2014/main" val="228178752"/>
                    </a:ext>
                  </a:extLst>
                </a:gridCol>
                <a:gridCol w="3821596">
                  <a:extLst>
                    <a:ext uri="{9D8B030D-6E8A-4147-A177-3AD203B41FA5}">
                      <a16:colId xmlns:a16="http://schemas.microsoft.com/office/drawing/2014/main" val="1099550100"/>
                    </a:ext>
                  </a:extLst>
                </a:gridCol>
              </a:tblGrid>
              <a:tr h="370840">
                <a:tc>
                  <a:txBody>
                    <a:bodyPr/>
                    <a:lstStyle/>
                    <a:p>
                      <a:r>
                        <a:rPr lang="cs-CZ" sz="1600" dirty="0"/>
                        <a:t>Typ diverzifikace</a:t>
                      </a:r>
                    </a:p>
                  </a:txBody>
                  <a:tcPr/>
                </a:tc>
                <a:tc>
                  <a:txBody>
                    <a:bodyPr/>
                    <a:lstStyle/>
                    <a:p>
                      <a:r>
                        <a:rPr lang="cs-CZ" sz="1600" dirty="0"/>
                        <a:t>Příjmy z hlavní činnosti</a:t>
                      </a:r>
                    </a:p>
                  </a:txBody>
                  <a:tcPr/>
                </a:tc>
                <a:tc>
                  <a:txBody>
                    <a:bodyPr/>
                    <a:lstStyle/>
                    <a:p>
                      <a:r>
                        <a:rPr lang="cs-CZ" sz="1600" dirty="0"/>
                        <a:t>Příklady </a:t>
                      </a:r>
                    </a:p>
                  </a:txBody>
                  <a:tcPr/>
                </a:tc>
                <a:extLst>
                  <a:ext uri="{0D108BD9-81ED-4DB2-BD59-A6C34878D82A}">
                    <a16:rowId xmlns:a16="http://schemas.microsoft.com/office/drawing/2014/main" val="1336370472"/>
                  </a:ext>
                </a:extLst>
              </a:tr>
              <a:tr h="370840">
                <a:tc>
                  <a:txBody>
                    <a:bodyPr/>
                    <a:lstStyle/>
                    <a:p>
                      <a:r>
                        <a:rPr lang="cs-CZ" sz="1600" dirty="0"/>
                        <a:t>Jediné podnikání</a:t>
                      </a:r>
                    </a:p>
                  </a:txBody>
                  <a:tcPr/>
                </a:tc>
                <a:tc>
                  <a:txBody>
                    <a:bodyPr/>
                    <a:lstStyle/>
                    <a:p>
                      <a:r>
                        <a:rPr lang="en-US" sz="1600" dirty="0"/>
                        <a:t>&gt; 95%</a:t>
                      </a:r>
                      <a:endParaRPr lang="cs-CZ" sz="1600" dirty="0"/>
                    </a:p>
                  </a:txBody>
                  <a:tcPr/>
                </a:tc>
                <a:tc>
                  <a:txBody>
                    <a:bodyPr/>
                    <a:lstStyle/>
                    <a:p>
                      <a:r>
                        <a:rPr lang="cs-CZ" sz="1600" dirty="0"/>
                        <a:t>Coca-Cola, Google, </a:t>
                      </a:r>
                      <a:r>
                        <a:rPr lang="cs-CZ" sz="1600" dirty="0" err="1"/>
                        <a:t>Facebook</a:t>
                      </a:r>
                      <a:endParaRPr lang="cs-CZ" sz="1600" dirty="0"/>
                    </a:p>
                  </a:txBody>
                  <a:tcPr/>
                </a:tc>
                <a:extLst>
                  <a:ext uri="{0D108BD9-81ED-4DB2-BD59-A6C34878D82A}">
                    <a16:rowId xmlns:a16="http://schemas.microsoft.com/office/drawing/2014/main" val="1504315043"/>
                  </a:ext>
                </a:extLst>
              </a:tr>
              <a:tr h="370840">
                <a:tc>
                  <a:txBody>
                    <a:bodyPr/>
                    <a:lstStyle/>
                    <a:p>
                      <a:r>
                        <a:rPr lang="cs-CZ" sz="1600" dirty="0"/>
                        <a:t>Dominantní podnikání</a:t>
                      </a:r>
                    </a:p>
                  </a:txBody>
                  <a:tcPr/>
                </a:tc>
                <a:tc>
                  <a:txBody>
                    <a:bodyPr/>
                    <a:lstStyle/>
                    <a:p>
                      <a:r>
                        <a:rPr lang="cs-CZ" sz="1600" dirty="0"/>
                        <a:t>70% - 95%</a:t>
                      </a:r>
                    </a:p>
                  </a:txBody>
                  <a:tcPr/>
                </a:tc>
                <a:tc>
                  <a:txBody>
                    <a:bodyPr/>
                    <a:lstStyle/>
                    <a:p>
                      <a:r>
                        <a:rPr lang="cs-CZ" sz="1600" dirty="0"/>
                        <a:t>Nestlé, </a:t>
                      </a:r>
                      <a:r>
                        <a:rPr lang="cs-CZ" sz="1600" dirty="0" err="1"/>
                        <a:t>Harley-Davidson</a:t>
                      </a:r>
                      <a:endParaRPr lang="cs-CZ" sz="1600" dirty="0"/>
                    </a:p>
                  </a:txBody>
                  <a:tcPr/>
                </a:tc>
                <a:extLst>
                  <a:ext uri="{0D108BD9-81ED-4DB2-BD59-A6C34878D82A}">
                    <a16:rowId xmlns:a16="http://schemas.microsoft.com/office/drawing/2014/main" val="236814579"/>
                  </a:ext>
                </a:extLst>
              </a:tr>
              <a:tr h="370840">
                <a:tc>
                  <a:txBody>
                    <a:bodyPr/>
                    <a:lstStyle/>
                    <a:p>
                      <a:r>
                        <a:rPr lang="cs-CZ" sz="1600" dirty="0"/>
                        <a:t>Související diverzifikace</a:t>
                      </a:r>
                    </a:p>
                  </a:txBody>
                  <a:tcPr/>
                </a:tc>
                <a:tc>
                  <a:txBody>
                    <a:bodyPr/>
                    <a:lstStyle/>
                    <a:p>
                      <a:r>
                        <a:rPr lang="en-US" sz="1600" dirty="0"/>
                        <a:t>&lt;</a:t>
                      </a:r>
                      <a:r>
                        <a:rPr lang="cs-CZ" sz="1600" dirty="0"/>
                        <a:t> 70%</a:t>
                      </a:r>
                    </a:p>
                  </a:txBody>
                  <a:tcPr/>
                </a:tc>
                <a:tc>
                  <a:txBody>
                    <a:bodyPr/>
                    <a:lstStyle/>
                    <a:p>
                      <a:endParaRPr lang="cs-CZ" sz="1600" dirty="0"/>
                    </a:p>
                  </a:txBody>
                  <a:tcPr/>
                </a:tc>
                <a:extLst>
                  <a:ext uri="{0D108BD9-81ED-4DB2-BD59-A6C34878D82A}">
                    <a16:rowId xmlns:a16="http://schemas.microsoft.com/office/drawing/2014/main" val="3584268064"/>
                  </a:ext>
                </a:extLst>
              </a:tr>
              <a:tr h="370840">
                <a:tc>
                  <a:txBody>
                    <a:bodyPr/>
                    <a:lstStyle/>
                    <a:p>
                      <a:r>
                        <a:rPr lang="cs-CZ" sz="1600" dirty="0"/>
                        <a:t>- s omezeným přístupem</a:t>
                      </a:r>
                    </a:p>
                  </a:txBody>
                  <a:tcPr/>
                </a:tc>
                <a:tc>
                  <a:txBody>
                    <a:bodyPr/>
                    <a:lstStyle/>
                    <a:p>
                      <a:endParaRPr lang="cs-CZ" sz="1600"/>
                    </a:p>
                  </a:txBody>
                  <a:tcPr/>
                </a:tc>
                <a:tc>
                  <a:txBody>
                    <a:bodyPr/>
                    <a:lstStyle/>
                    <a:p>
                      <a:r>
                        <a:rPr lang="cs-CZ" sz="1600" dirty="0" err="1"/>
                        <a:t>Nike</a:t>
                      </a:r>
                      <a:r>
                        <a:rPr lang="cs-CZ" sz="1600" dirty="0"/>
                        <a:t>, Johnson </a:t>
                      </a:r>
                      <a:r>
                        <a:rPr lang="en-US" sz="1600" dirty="0"/>
                        <a:t>&amp;</a:t>
                      </a:r>
                      <a:r>
                        <a:rPr lang="cs-CZ" sz="1600" dirty="0"/>
                        <a:t> Johnson</a:t>
                      </a:r>
                    </a:p>
                  </a:txBody>
                  <a:tcPr/>
                </a:tc>
                <a:extLst>
                  <a:ext uri="{0D108BD9-81ED-4DB2-BD59-A6C34878D82A}">
                    <a16:rowId xmlns:a16="http://schemas.microsoft.com/office/drawing/2014/main" val="935693185"/>
                  </a:ext>
                </a:extLst>
              </a:tr>
              <a:tr h="370840">
                <a:tc>
                  <a:txBody>
                    <a:bodyPr/>
                    <a:lstStyle/>
                    <a:p>
                      <a:r>
                        <a:rPr lang="cs-CZ" sz="1600" dirty="0"/>
                        <a:t>- vázaná</a:t>
                      </a:r>
                    </a:p>
                  </a:txBody>
                  <a:tcPr/>
                </a:tc>
                <a:tc>
                  <a:txBody>
                    <a:bodyPr/>
                    <a:lstStyle/>
                    <a:p>
                      <a:endParaRPr lang="cs-CZ" sz="1600" dirty="0"/>
                    </a:p>
                  </a:txBody>
                  <a:tcPr/>
                </a:tc>
                <a:tc>
                  <a:txBody>
                    <a:bodyPr/>
                    <a:lstStyle/>
                    <a:p>
                      <a:r>
                        <a:rPr lang="cs-CZ" sz="1600" dirty="0"/>
                        <a:t>Amazon,</a:t>
                      </a:r>
                      <a:r>
                        <a:rPr lang="cs-CZ" sz="1600" baseline="0" dirty="0"/>
                        <a:t> </a:t>
                      </a:r>
                      <a:r>
                        <a:rPr lang="cs-CZ" sz="1600" baseline="0" dirty="0" err="1"/>
                        <a:t>Disney</a:t>
                      </a:r>
                      <a:r>
                        <a:rPr lang="cs-CZ" sz="1600" baseline="0" dirty="0"/>
                        <a:t>, GE</a:t>
                      </a:r>
                      <a:endParaRPr lang="cs-CZ" sz="1600" dirty="0"/>
                    </a:p>
                  </a:txBody>
                  <a:tcPr/>
                </a:tc>
                <a:extLst>
                  <a:ext uri="{0D108BD9-81ED-4DB2-BD59-A6C34878D82A}">
                    <a16:rowId xmlns:a16="http://schemas.microsoft.com/office/drawing/2014/main" val="3626375120"/>
                  </a:ext>
                </a:extLst>
              </a:tr>
              <a:tr h="370840">
                <a:tc>
                  <a:txBody>
                    <a:bodyPr/>
                    <a:lstStyle/>
                    <a:p>
                      <a:r>
                        <a:rPr lang="cs-CZ" sz="1600" dirty="0"/>
                        <a:t>Nesouvisející diverzifikace (konglomerát)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&lt;</a:t>
                      </a:r>
                      <a:r>
                        <a:rPr lang="cs-CZ" sz="1600" dirty="0"/>
                        <a:t> 70%</a:t>
                      </a:r>
                    </a:p>
                    <a:p>
                      <a:endParaRPr lang="cs-CZ" sz="1600" dirty="0"/>
                    </a:p>
                  </a:txBody>
                  <a:tcPr/>
                </a:tc>
                <a:tc>
                  <a:txBody>
                    <a:bodyPr/>
                    <a:lstStyle/>
                    <a:p>
                      <a:r>
                        <a:rPr lang="cs-CZ" sz="1600" dirty="0"/>
                        <a:t>Yamaha, Berkshire</a:t>
                      </a:r>
                      <a:r>
                        <a:rPr lang="cs-CZ" sz="1600" baseline="0" dirty="0"/>
                        <a:t> Hathaway</a:t>
                      </a:r>
                      <a:endParaRPr lang="cs-CZ" sz="1600" dirty="0"/>
                    </a:p>
                  </a:txBody>
                  <a:tcPr/>
                </a:tc>
                <a:extLst>
                  <a:ext uri="{0D108BD9-81ED-4DB2-BD59-A6C34878D82A}">
                    <a16:rowId xmlns:a16="http://schemas.microsoft.com/office/drawing/2014/main" val="763080663"/>
                  </a:ext>
                </a:extLst>
              </a:tr>
            </a:tbl>
          </a:graphicData>
        </a:graphic>
      </p:graphicFrame>
    </p:spTree>
    <p:extLst>
      <p:ext uri="{BB962C8B-B14F-4D97-AF65-F5344CB8AC3E}">
        <p14:creationId xmlns:p14="http://schemas.microsoft.com/office/powerpoint/2010/main" val="7045210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1123"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Strategie beze změny </a:t>
            </a:r>
          </a:p>
          <a:p>
            <a:pPr algn="just"/>
            <a:r>
              <a:rPr lang="cs-CZ" sz="1600" dirty="0"/>
              <a:t>Strategie mírného růstu</a:t>
            </a:r>
          </a:p>
          <a:p>
            <a:pPr algn="just"/>
            <a:r>
              <a:rPr lang="cs-CZ" sz="1600" dirty="0"/>
              <a:t>Strategie udržitelného růstu</a:t>
            </a:r>
          </a:p>
          <a:p>
            <a:pPr algn="just"/>
            <a:r>
              <a:rPr lang="cs-CZ" sz="1600" dirty="0"/>
              <a:t>Zisková strategie</a:t>
            </a:r>
          </a:p>
          <a:p>
            <a:pPr algn="just"/>
            <a:r>
              <a:rPr lang="cs-CZ" sz="1600" dirty="0"/>
              <a:t>Strategie pozastavení</a:t>
            </a:r>
          </a:p>
          <a:p>
            <a:pPr lvl="0" algn="just"/>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Stabilizační korporátní strategie</a:t>
            </a:r>
          </a:p>
        </p:txBody>
      </p:sp>
    </p:spTree>
    <p:extLst>
      <p:ext uri="{BB962C8B-B14F-4D97-AF65-F5344CB8AC3E}">
        <p14:creationId xmlns:p14="http://schemas.microsoft.com/office/powerpoint/2010/main" val="8777544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1123"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Strategie společného podnikání – joint venture </a:t>
            </a:r>
          </a:p>
          <a:p>
            <a:pPr algn="just"/>
            <a:r>
              <a:rPr lang="cs-CZ" sz="1600" dirty="0"/>
              <a:t>Strategie snižování výdajů</a:t>
            </a:r>
          </a:p>
          <a:p>
            <a:pPr algn="just"/>
            <a:r>
              <a:rPr lang="cs-CZ" sz="1600" dirty="0"/>
              <a:t>Strategie zbavování se majetku</a:t>
            </a:r>
          </a:p>
          <a:p>
            <a:pPr algn="just"/>
            <a:r>
              <a:rPr lang="cs-CZ" sz="1600" dirty="0"/>
              <a:t>Strategie likvidace</a:t>
            </a:r>
          </a:p>
          <a:p>
            <a:pPr algn="just"/>
            <a:r>
              <a:rPr lang="cs-CZ" sz="1600" dirty="0"/>
              <a:t>Strategie transformace</a:t>
            </a:r>
          </a:p>
          <a:p>
            <a:pPr algn="just"/>
            <a:r>
              <a:rPr lang="cs-CZ" sz="1600"/>
              <a:t>Strategie konce hry…..</a:t>
            </a:r>
            <a:endParaRPr lang="cs-CZ" sz="1600" dirty="0"/>
          </a:p>
          <a:p>
            <a:pPr marL="0" lvl="0" indent="0" algn="just">
              <a:buNone/>
            </a:pPr>
            <a:endParaRPr lang="cs-CZ" sz="1600" b="1" dirty="0"/>
          </a:p>
          <a:p>
            <a:pPr lvl="0" algn="just"/>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Defenzivní korporátní strategie</a:t>
            </a:r>
          </a:p>
        </p:txBody>
      </p:sp>
    </p:spTree>
    <p:extLst>
      <p:ext uri="{BB962C8B-B14F-4D97-AF65-F5344CB8AC3E}">
        <p14:creationId xmlns:p14="http://schemas.microsoft.com/office/powerpoint/2010/main" val="338814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Business strategie </a:t>
            </a:r>
            <a:r>
              <a:rPr lang="cs-CZ" sz="1600" dirty="0"/>
              <a:t>vychází a navazuje na zpracovanou a presentovanou celopodnikovou strategii a vtiskují určenému podnikání na konkrétním trhu jeho specifický charakter, který má zajistit převahu nad konkurenty, kteří na tomto trhu působí.</a:t>
            </a:r>
          </a:p>
          <a:p>
            <a:pPr algn="just"/>
            <a:r>
              <a:rPr lang="cs-CZ" sz="1600" dirty="0"/>
              <a:t>Business strategie bývají do českého jazyka překládány obvykle jako podnikatelské strategie a méně často pak jako obchodní strategie.</a:t>
            </a:r>
          </a:p>
          <a:p>
            <a:pPr algn="just"/>
            <a:r>
              <a:rPr lang="cs-CZ" sz="1600" dirty="0"/>
              <a:t>Cílem business strategie je zajistit:</a:t>
            </a:r>
          </a:p>
          <a:p>
            <a:pPr lvl="1" algn="just"/>
            <a:r>
              <a:rPr lang="cs-CZ" sz="1600" dirty="0"/>
              <a:t>Takovou úroveň podnikatelské výkonnosti, aby bylo zajištěno dosažení plánovaných cílů a tím i příznivých hospodářských výsledků.</a:t>
            </a:r>
          </a:p>
          <a:p>
            <a:pPr lvl="1" algn="just"/>
            <a:r>
              <a:rPr lang="cs-CZ" sz="1600" dirty="0"/>
              <a:t>Potřebný stupeň konkurenceschopnosti v oboru a na trzích, kde podnik působí.</a:t>
            </a:r>
          </a:p>
          <a:p>
            <a:pPr lvl="1" algn="just"/>
            <a:r>
              <a:rPr lang="cs-CZ" sz="1600" dirty="0"/>
              <a:t>Nezbytnou efektivnost a produktivitu výkonu potřebných podnikatelských výkonů.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Podstata business strategie</a:t>
            </a:r>
          </a:p>
        </p:txBody>
      </p:sp>
    </p:spTree>
    <p:extLst>
      <p:ext uri="{BB962C8B-B14F-4D97-AF65-F5344CB8AC3E}">
        <p14:creationId xmlns:p14="http://schemas.microsoft.com/office/powerpoint/2010/main" val="152589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Business strategie specifikuje způsob chování a soutěžení podnikatelského subjektu na vymezeném trhu a v konkrétním odvětví. V průběhu procesu specifikace vhodné business strategie by manažeři měli odpovědět na tyto otázky:</a:t>
            </a:r>
          </a:p>
          <a:p>
            <a:pPr lvl="1" algn="just"/>
            <a:r>
              <a:rPr lang="cs-CZ" sz="1600" dirty="0"/>
              <a:t>KDO je můj zákazník, resp. zákaznický segment?</a:t>
            </a:r>
          </a:p>
          <a:p>
            <a:pPr lvl="1" algn="just"/>
            <a:r>
              <a:rPr lang="cs-CZ" sz="1600" dirty="0"/>
              <a:t>CO si zákazníci přejí, potřebují a požadují, aby byli spokojeni? </a:t>
            </a:r>
          </a:p>
          <a:p>
            <a:pPr lvl="1" algn="just"/>
            <a:r>
              <a:rPr lang="cs-CZ" sz="1600" dirty="0"/>
              <a:t>PROČ chceme potřeby a přání zákazníků uspokojit?</a:t>
            </a:r>
          </a:p>
          <a:p>
            <a:pPr lvl="1" algn="just"/>
            <a:r>
              <a:rPr lang="cs-CZ" sz="1600" dirty="0"/>
              <a:t>JAK můžeme uspokojit přání a potřeby našich zákazníků?</a:t>
            </a:r>
          </a:p>
          <a:p>
            <a:pPr lvl="0" algn="just"/>
            <a:r>
              <a:rPr lang="cs-CZ" sz="1600" dirty="0"/>
              <a:t>Při formulaci efektivní business strategie je potřeba mít na paměti jednak vliv podniku (vliv nákladů a vliv ceny), ale také vliv odvětví, potažmo hybné síly odvětví a strategické zájmové skupiny. </a:t>
            </a:r>
          </a:p>
          <a:p>
            <a:pPr lvl="0" algn="just"/>
            <a:r>
              <a:rPr lang="cs-CZ" sz="1600" dirty="0"/>
              <a:t>Business strategie by měla dát odpověď na otázku jak soutěžit, vystupovat vůči konkurenci. Business strategii determinuje strategická pozice podniku, založená na nákladech a tvorbě hodnoty, na konkrétním trhu.</a:t>
            </a:r>
          </a:p>
          <a:p>
            <a:pPr marL="457200" lvl="1"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Specifika business strategie</a:t>
            </a:r>
          </a:p>
        </p:txBody>
      </p:sp>
    </p:spTree>
    <p:extLst>
      <p:ext uri="{BB962C8B-B14F-4D97-AF65-F5344CB8AC3E}">
        <p14:creationId xmlns:p14="http://schemas.microsoft.com/office/powerpoint/2010/main" val="192579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indent="-357188" algn="just"/>
            <a:r>
              <a:rPr lang="cs-CZ" sz="1600" b="1" dirty="0"/>
              <a:t>Volba trhu </a:t>
            </a:r>
            <a:r>
              <a:rPr lang="cs-CZ" sz="1600" b="1" i="1" dirty="0"/>
              <a:t>– </a:t>
            </a:r>
            <a:r>
              <a:rPr lang="cs-CZ" sz="1600" dirty="0"/>
              <a:t>Jak vstoupit, Kde vstoupit, Kdy vstoupit: volba konkrétního trhu, ať už tuzemského nebo zahraničního a základního rozhodnutí spojená se vstupem na vybraný trh</a:t>
            </a:r>
          </a:p>
          <a:p>
            <a:pPr marL="395478" indent="-285750" algn="just"/>
            <a:r>
              <a:rPr lang="cs-CZ" sz="1600" b="1" dirty="0"/>
              <a:t>Pokrytí trhu</a:t>
            </a:r>
            <a:r>
              <a:rPr lang="cs-CZ" sz="1600" dirty="0"/>
              <a:t> – na základě segmentace trhu a tržního cílení volba konkrétního tržního segmentu/tržních segmentů a tvorby pozice na zvolených segmentech</a:t>
            </a:r>
            <a:endParaRPr lang="cs-CZ" sz="1600" b="1" dirty="0"/>
          </a:p>
          <a:p>
            <a:pPr marL="357188" indent="-357188" algn="just"/>
            <a:r>
              <a:rPr lang="cs-CZ" sz="1600" b="1" dirty="0"/>
              <a:t>Strategie vůči konkurenci</a:t>
            </a:r>
            <a:r>
              <a:rPr lang="cs-CZ" sz="1600" dirty="0"/>
              <a:t> – stanovení pravidel chování vůči konkurenci, volba způsobu vedení konkurenčního boje</a:t>
            </a:r>
          </a:p>
          <a:p>
            <a:pPr marL="757238" lvl="1" indent="-357188" algn="just"/>
            <a:r>
              <a:rPr lang="cs-CZ" sz="1600" dirty="0"/>
              <a:t>Generické  konkurenční strategie M. </a:t>
            </a:r>
            <a:r>
              <a:rPr lang="cs-CZ" sz="1600" dirty="0" err="1"/>
              <a:t>Portera</a:t>
            </a:r>
            <a:endParaRPr lang="cs-CZ" sz="1600" dirty="0"/>
          </a:p>
          <a:p>
            <a:pPr marL="757238" lvl="1" indent="-357188" algn="just"/>
            <a:r>
              <a:rPr lang="cs-CZ" sz="1600" dirty="0"/>
              <a:t>Konkurenční strategie P. </a:t>
            </a:r>
            <a:r>
              <a:rPr lang="cs-CZ" sz="1600" dirty="0" err="1"/>
              <a:t>Kotlera</a:t>
            </a:r>
            <a:endParaRPr lang="cs-CZ" sz="1600" dirty="0"/>
          </a:p>
          <a:p>
            <a:pPr marL="757238" lvl="1" indent="-357188" algn="just"/>
            <a:r>
              <a:rPr lang="cs-CZ" sz="1600" dirty="0"/>
              <a:t>Konkurenční strategie podle P. </a:t>
            </a:r>
            <a:r>
              <a:rPr lang="cs-CZ" sz="1600" dirty="0" err="1"/>
              <a:t>Druckera</a:t>
            </a:r>
            <a:endParaRPr lang="cs-CZ" sz="1600" dirty="0"/>
          </a:p>
          <a:p>
            <a:pPr marL="357188" indent="-357188" algn="just"/>
            <a:r>
              <a:rPr lang="cs-CZ" sz="1600" b="1" dirty="0"/>
              <a:t>Strategie vůči zákazníkům</a:t>
            </a:r>
            <a:r>
              <a:rPr lang="cs-CZ" sz="1600" dirty="0"/>
              <a:t> – stanovení pravidel a způsobu chování vůči zákazníkům, jakým způsobem chci získat zákazníky</a:t>
            </a:r>
            <a:endParaRPr lang="cs-CZ" sz="1600" b="1" dirty="0"/>
          </a:p>
          <a:p>
            <a:pPr marL="357188" indent="-357188" algn="just"/>
            <a:r>
              <a:rPr lang="cs-CZ" sz="1600" b="1" dirty="0"/>
              <a:t>Strategie vůči distribučním článkům</a:t>
            </a:r>
            <a:r>
              <a:rPr lang="cs-CZ" sz="1600" dirty="0"/>
              <a:t> – stanovení pravidel chování a jednání s distribučními články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dirty="0"/>
              <a:t>Základní strategická rozhodnutí spojená s business strategií</a:t>
            </a:r>
          </a:p>
        </p:txBody>
      </p:sp>
    </p:spTree>
    <p:extLst>
      <p:ext uri="{BB962C8B-B14F-4D97-AF65-F5344CB8AC3E}">
        <p14:creationId xmlns:p14="http://schemas.microsoft.com/office/powerpoint/2010/main" val="155398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a:t>Generické konkurenční strategie podle M. </a:t>
            </a:r>
            <a:r>
              <a:rPr lang="cs-CZ" dirty="0" err="1"/>
              <a:t>Portera</a:t>
            </a:r>
            <a:endParaRPr lang="cs-CZ" dirty="0"/>
          </a:p>
        </p:txBody>
      </p:sp>
      <p:graphicFrame>
        <p:nvGraphicFramePr>
          <p:cNvPr id="2" name="Tabulka 1"/>
          <p:cNvGraphicFramePr>
            <a:graphicFrameLocks noGrp="1"/>
          </p:cNvGraphicFramePr>
          <p:nvPr>
            <p:extLst/>
          </p:nvPr>
        </p:nvGraphicFramePr>
        <p:xfrm>
          <a:off x="539552" y="1059582"/>
          <a:ext cx="7488832" cy="3456383"/>
        </p:xfrm>
        <a:graphic>
          <a:graphicData uri="http://schemas.openxmlformats.org/drawingml/2006/table">
            <a:tbl>
              <a:tblPr firstRow="1" bandRow="1">
                <a:tableStyleId>{5C22544A-7EE6-4342-B048-85BDC9FD1C3A}</a:tableStyleId>
              </a:tblPr>
              <a:tblGrid>
                <a:gridCol w="653638">
                  <a:extLst>
                    <a:ext uri="{9D8B030D-6E8A-4147-A177-3AD203B41FA5}">
                      <a16:colId xmlns:a16="http://schemas.microsoft.com/office/drawing/2014/main" val="1314894386"/>
                    </a:ext>
                  </a:extLst>
                </a:gridCol>
                <a:gridCol w="1817677">
                  <a:extLst>
                    <a:ext uri="{9D8B030D-6E8A-4147-A177-3AD203B41FA5}">
                      <a16:colId xmlns:a16="http://schemas.microsoft.com/office/drawing/2014/main" val="1839375358"/>
                    </a:ext>
                  </a:extLst>
                </a:gridCol>
                <a:gridCol w="2472768">
                  <a:extLst>
                    <a:ext uri="{9D8B030D-6E8A-4147-A177-3AD203B41FA5}">
                      <a16:colId xmlns:a16="http://schemas.microsoft.com/office/drawing/2014/main" val="590029433"/>
                    </a:ext>
                  </a:extLst>
                </a:gridCol>
                <a:gridCol w="2544749">
                  <a:extLst>
                    <a:ext uri="{9D8B030D-6E8A-4147-A177-3AD203B41FA5}">
                      <a16:colId xmlns:a16="http://schemas.microsoft.com/office/drawing/2014/main" val="2150455027"/>
                    </a:ext>
                  </a:extLst>
                </a:gridCol>
              </a:tblGrid>
              <a:tr h="450564">
                <a:tc rowSpan="4">
                  <a:txBody>
                    <a:bodyPr/>
                    <a:lstStyle/>
                    <a:p>
                      <a:r>
                        <a:rPr lang="cs-CZ" dirty="0">
                          <a:solidFill>
                            <a:srgbClr val="000000"/>
                          </a:solidFill>
                        </a:rPr>
                        <a:t>Rozsah konkurenčního působení</a:t>
                      </a:r>
                    </a:p>
                  </a:txBody>
                  <a:tcPr vert="vert270"/>
                </a:tc>
                <a:tc>
                  <a:txBody>
                    <a:bodyPr/>
                    <a:lstStyle/>
                    <a:p>
                      <a:endParaRPr lang="cs-CZ" dirty="0">
                        <a:solidFill>
                          <a:srgbClr val="000000"/>
                        </a:solidFill>
                      </a:endParaRPr>
                    </a:p>
                  </a:txBody>
                  <a:tcPr/>
                </a:tc>
                <a:tc gridSpan="2">
                  <a:txBody>
                    <a:bodyPr/>
                    <a:lstStyle/>
                    <a:p>
                      <a:pPr algn="ctr"/>
                      <a:r>
                        <a:rPr lang="cs-CZ" dirty="0">
                          <a:solidFill>
                            <a:srgbClr val="000000"/>
                          </a:solidFill>
                        </a:rPr>
                        <a:t>Konkurenční výhoda</a:t>
                      </a:r>
                    </a:p>
                  </a:txBody>
                  <a:tcPr/>
                </a:tc>
                <a:tc hMerge="1">
                  <a:txBody>
                    <a:bodyPr/>
                    <a:lstStyle/>
                    <a:p>
                      <a:endParaRPr lang="cs-CZ" dirty="0"/>
                    </a:p>
                  </a:txBody>
                  <a:tcPr/>
                </a:tc>
                <a:extLst>
                  <a:ext uri="{0D108BD9-81ED-4DB2-BD59-A6C34878D82A}">
                    <a16:rowId xmlns:a16="http://schemas.microsoft.com/office/drawing/2014/main" val="3781693040"/>
                  </a:ext>
                </a:extLst>
              </a:tr>
              <a:tr h="450564">
                <a:tc vMerge="1">
                  <a:txBody>
                    <a:bodyPr/>
                    <a:lstStyle/>
                    <a:p>
                      <a:endParaRPr lang="cs-CZ" dirty="0"/>
                    </a:p>
                  </a:txBody>
                  <a:tcPr/>
                </a:tc>
                <a:tc>
                  <a:txBody>
                    <a:bodyPr/>
                    <a:lstStyle/>
                    <a:p>
                      <a:endParaRPr lang="cs-CZ">
                        <a:solidFill>
                          <a:srgbClr val="000000"/>
                        </a:solidFill>
                      </a:endParaRPr>
                    </a:p>
                  </a:txBody>
                  <a:tcPr/>
                </a:tc>
                <a:tc>
                  <a:txBody>
                    <a:bodyPr/>
                    <a:lstStyle/>
                    <a:p>
                      <a:pPr algn="ctr"/>
                      <a:r>
                        <a:rPr lang="cs-CZ" dirty="0">
                          <a:solidFill>
                            <a:srgbClr val="000000"/>
                          </a:solidFill>
                        </a:rPr>
                        <a:t>Nízké náklady</a:t>
                      </a:r>
                    </a:p>
                  </a:txBody>
                  <a:tcPr anchor="ctr"/>
                </a:tc>
                <a:tc>
                  <a:txBody>
                    <a:bodyPr/>
                    <a:lstStyle/>
                    <a:p>
                      <a:pPr algn="ctr"/>
                      <a:r>
                        <a:rPr lang="cs-CZ" dirty="0">
                          <a:solidFill>
                            <a:srgbClr val="000000"/>
                          </a:solidFill>
                        </a:rPr>
                        <a:t>Diferenciace </a:t>
                      </a:r>
                    </a:p>
                  </a:txBody>
                  <a:tcPr anchor="ctr"/>
                </a:tc>
                <a:extLst>
                  <a:ext uri="{0D108BD9-81ED-4DB2-BD59-A6C34878D82A}">
                    <a16:rowId xmlns:a16="http://schemas.microsoft.com/office/drawing/2014/main" val="1164112114"/>
                  </a:ext>
                </a:extLst>
              </a:tr>
              <a:tr h="1110980">
                <a:tc vMerge="1">
                  <a:txBody>
                    <a:bodyPr/>
                    <a:lstStyle/>
                    <a:p>
                      <a:endParaRPr lang="cs-CZ" dirty="0"/>
                    </a:p>
                  </a:txBody>
                  <a:tcPr vert="vert270" anchor="ctr"/>
                </a:tc>
                <a:tc>
                  <a:txBody>
                    <a:bodyPr/>
                    <a:lstStyle/>
                    <a:p>
                      <a:r>
                        <a:rPr lang="cs-CZ" dirty="0">
                          <a:solidFill>
                            <a:srgbClr val="000000"/>
                          </a:solidFill>
                        </a:rPr>
                        <a:t>Široké zaměření (všechny trhy,</a:t>
                      </a:r>
                      <a:r>
                        <a:rPr lang="cs-CZ" baseline="0" dirty="0">
                          <a:solidFill>
                            <a:srgbClr val="000000"/>
                          </a:solidFill>
                        </a:rPr>
                        <a:t> segmenty)</a:t>
                      </a:r>
                      <a:endParaRPr lang="cs-CZ" dirty="0">
                        <a:solidFill>
                          <a:srgbClr val="000000"/>
                        </a:solidFill>
                      </a:endParaRPr>
                    </a:p>
                  </a:txBody>
                  <a:tcPr anchor="ctr"/>
                </a:tc>
                <a:tc>
                  <a:txBody>
                    <a:bodyPr/>
                    <a:lstStyle/>
                    <a:p>
                      <a:pPr algn="ctr"/>
                      <a:r>
                        <a:rPr lang="cs-CZ" dirty="0">
                          <a:solidFill>
                            <a:srgbClr val="000000"/>
                          </a:solidFill>
                        </a:rPr>
                        <a:t>Nákladové vedení</a:t>
                      </a:r>
                    </a:p>
                  </a:txBody>
                  <a:tcPr anchor="ctr"/>
                </a:tc>
                <a:tc>
                  <a:txBody>
                    <a:bodyPr/>
                    <a:lstStyle/>
                    <a:p>
                      <a:pPr algn="ctr"/>
                      <a:r>
                        <a:rPr lang="cs-CZ" dirty="0">
                          <a:solidFill>
                            <a:srgbClr val="000000"/>
                          </a:solidFill>
                        </a:rPr>
                        <a:t>Diferenciace </a:t>
                      </a:r>
                    </a:p>
                  </a:txBody>
                  <a:tcPr anchor="ctr"/>
                </a:tc>
                <a:extLst>
                  <a:ext uri="{0D108BD9-81ED-4DB2-BD59-A6C34878D82A}">
                    <a16:rowId xmlns:a16="http://schemas.microsoft.com/office/drawing/2014/main" val="445103703"/>
                  </a:ext>
                </a:extLst>
              </a:tr>
              <a:tr h="1444275">
                <a:tc vMerge="1">
                  <a:txBody>
                    <a:bodyPr/>
                    <a:lstStyle/>
                    <a:p>
                      <a:endParaRPr lang="cs-CZ" dirty="0"/>
                    </a:p>
                  </a:txBody>
                  <a:tcPr/>
                </a:tc>
                <a:tc>
                  <a:txBody>
                    <a:bodyPr/>
                    <a:lstStyle/>
                    <a:p>
                      <a:r>
                        <a:rPr lang="cs-CZ" dirty="0">
                          <a:solidFill>
                            <a:srgbClr val="000000"/>
                          </a:solidFill>
                        </a:rPr>
                        <a:t>Úzké zaměření (vybrané</a:t>
                      </a:r>
                      <a:r>
                        <a:rPr lang="cs-CZ" baseline="0" dirty="0">
                          <a:solidFill>
                            <a:srgbClr val="000000"/>
                          </a:solidFill>
                        </a:rPr>
                        <a:t> trhy, segmenty)</a:t>
                      </a:r>
                      <a:endParaRPr lang="cs-CZ" dirty="0">
                        <a:solidFill>
                          <a:srgbClr val="000000"/>
                        </a:solidFill>
                      </a:endParaRPr>
                    </a:p>
                    <a:p>
                      <a:endParaRPr lang="cs-CZ" dirty="0">
                        <a:solidFill>
                          <a:srgbClr val="000000"/>
                        </a:solidFill>
                      </a:endParaRPr>
                    </a:p>
                  </a:txBody>
                  <a:tcPr anchor="ctr"/>
                </a:tc>
                <a:tc>
                  <a:txBody>
                    <a:bodyPr/>
                    <a:lstStyle/>
                    <a:p>
                      <a:pPr algn="ctr"/>
                      <a:r>
                        <a:rPr lang="cs-CZ" dirty="0">
                          <a:solidFill>
                            <a:srgbClr val="000000"/>
                          </a:solidFill>
                        </a:rPr>
                        <a:t>Nákladové soustředění</a:t>
                      </a:r>
                    </a:p>
                  </a:txBody>
                  <a:tcPr anchor="ctr"/>
                </a:tc>
                <a:tc>
                  <a:txBody>
                    <a:bodyPr/>
                    <a:lstStyle/>
                    <a:p>
                      <a:pPr algn="ctr"/>
                      <a:r>
                        <a:rPr lang="cs-CZ" dirty="0">
                          <a:solidFill>
                            <a:srgbClr val="000000"/>
                          </a:solidFill>
                        </a:rPr>
                        <a:t>Diferenciační</a:t>
                      </a:r>
                      <a:r>
                        <a:rPr lang="cs-CZ" baseline="0" dirty="0">
                          <a:solidFill>
                            <a:srgbClr val="000000"/>
                          </a:solidFill>
                        </a:rPr>
                        <a:t> soustředění</a:t>
                      </a:r>
                      <a:endParaRPr lang="cs-CZ" dirty="0">
                        <a:solidFill>
                          <a:srgbClr val="000000"/>
                        </a:solidFill>
                      </a:endParaRPr>
                    </a:p>
                  </a:txBody>
                  <a:tcPr anchor="ctr"/>
                </a:tc>
                <a:extLst>
                  <a:ext uri="{0D108BD9-81ED-4DB2-BD59-A6C34878D82A}">
                    <a16:rowId xmlns:a16="http://schemas.microsoft.com/office/drawing/2014/main" val="2226763372"/>
                  </a:ext>
                </a:extLst>
              </a:tr>
            </a:tbl>
          </a:graphicData>
        </a:graphic>
      </p:graphicFrame>
      <p:sp>
        <p:nvSpPr>
          <p:cNvPr id="4" name="Obdélník 3"/>
          <p:cNvSpPr/>
          <p:nvPr/>
        </p:nvSpPr>
        <p:spPr>
          <a:xfrm>
            <a:off x="4499992" y="2751771"/>
            <a:ext cx="194421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000000"/>
                </a:solidFill>
              </a:rPr>
              <a:t>Strategie modrého oceánu</a:t>
            </a:r>
          </a:p>
        </p:txBody>
      </p:sp>
    </p:spTree>
    <p:extLst>
      <p:ext uri="{BB962C8B-B14F-4D97-AF65-F5344CB8AC3E}">
        <p14:creationId xmlns:p14="http://schemas.microsoft.com/office/powerpoint/2010/main" val="88506956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4149</TotalTime>
  <Words>12331</Words>
  <Application>Microsoft Office PowerPoint</Application>
  <PresentationFormat>Předvádění na obrazovce (16:9)</PresentationFormat>
  <Paragraphs>1357</Paragraphs>
  <Slides>129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129</vt:i4>
      </vt:variant>
    </vt:vector>
  </HeadingPairs>
  <TitlesOfParts>
    <vt:vector size="134" baseType="lpstr">
      <vt:lpstr>Arial</vt:lpstr>
      <vt:lpstr>Calibri</vt:lpstr>
      <vt:lpstr>Enriqueta</vt:lpstr>
      <vt:lpstr>Times New Roman</vt:lpstr>
      <vt:lpstr>SLU</vt:lpstr>
      <vt:lpstr>Strategická analýza interního prostředí Syntetické metody Strategické cíle Podnikové strategie</vt:lpstr>
      <vt:lpstr>Interní prostředí podniku</vt:lpstr>
      <vt:lpstr>Prvky interního prostředí podniku</vt:lpstr>
      <vt:lpstr>Zdroje podniku</vt:lpstr>
      <vt:lpstr>Kompetence podniku </vt:lpstr>
      <vt:lpstr>Kompetence podniku a výkonnost </vt:lpstr>
      <vt:lpstr>Metody analýzy interního prostředí</vt:lpstr>
      <vt:lpstr>Analýza hodnototvorného řetězce podle M. Portera</vt:lpstr>
      <vt:lpstr>Hodnototvorný řetězec M. Portera</vt:lpstr>
      <vt:lpstr>Metoda 7S</vt:lpstr>
      <vt:lpstr>Metoda 7S</vt:lpstr>
      <vt:lpstr>Metoda 7S</vt:lpstr>
      <vt:lpstr>Metoda 6M</vt:lpstr>
      <vt:lpstr>Metoda 6M</vt:lpstr>
      <vt:lpstr>Metoda 6M</vt:lpstr>
      <vt:lpstr>Metoda VRIO</vt:lpstr>
      <vt:lpstr>Zdroje podniku</vt:lpstr>
      <vt:lpstr>Aplikace metody VRIO</vt:lpstr>
      <vt:lpstr>Model EFQM</vt:lpstr>
      <vt:lpstr>Model EFQM</vt:lpstr>
      <vt:lpstr>Model CAF</vt:lpstr>
      <vt:lpstr>Finanční analýza</vt:lpstr>
      <vt:lpstr>Metody finanční analýzy</vt:lpstr>
      <vt:lpstr>SWOT analýza</vt:lpstr>
      <vt:lpstr>Produktové (portfoliové) analytické metody</vt:lpstr>
      <vt:lpstr>Druckerova klasifikace produktů</vt:lpstr>
      <vt:lpstr>ABC analýza</vt:lpstr>
      <vt:lpstr>ABC analýza</vt:lpstr>
      <vt:lpstr>BCG matice</vt:lpstr>
      <vt:lpstr>BCG matice</vt:lpstr>
      <vt:lpstr>BCG matice – typy produktů</vt:lpstr>
      <vt:lpstr>GE matice (Matice General Electric)</vt:lpstr>
      <vt:lpstr>GE matice (Matice General Electrics)</vt:lpstr>
      <vt:lpstr>GE matice - dimenze</vt:lpstr>
      <vt:lpstr>GE matice – jednotlivá pole</vt:lpstr>
      <vt:lpstr>Syntetické metody</vt:lpstr>
      <vt:lpstr>Metody syntetického charakteru</vt:lpstr>
      <vt:lpstr>Konfrontační SWOT analýza (TOWS, WOTS matice) </vt:lpstr>
      <vt:lpstr>Strategické přístupy konfrontační SWOT analýzy</vt:lpstr>
      <vt:lpstr>Problémy spojené s využitím SWOT analýzy</vt:lpstr>
      <vt:lpstr>Matice IFE (Internal Forces Evaluation)</vt:lpstr>
      <vt:lpstr>Příklad matice IFE</vt:lpstr>
      <vt:lpstr>Matice IFE (Internal Forces Evaluation)</vt:lpstr>
      <vt:lpstr>Matice EFE (External Forces Evaluation)</vt:lpstr>
      <vt:lpstr>Příklad matice EFE</vt:lpstr>
      <vt:lpstr>Matice EFE (External Forces Evaluation)</vt:lpstr>
      <vt:lpstr>Matice IE</vt:lpstr>
      <vt:lpstr>Příklad matice IE</vt:lpstr>
      <vt:lpstr>SPACE analýza</vt:lpstr>
      <vt:lpstr>Ukazatelé SPACE analýzy</vt:lpstr>
      <vt:lpstr>Strategické směry SPACE analýzy</vt:lpstr>
      <vt:lpstr>Zobrazení SPACE analýzy</vt:lpstr>
      <vt:lpstr>Matice QSPM (Quantitative Strategic Plannning Matrix </vt:lpstr>
      <vt:lpstr>Matice QSPM - postup</vt:lpstr>
      <vt:lpstr>Příklad matice QSPM</vt:lpstr>
      <vt:lpstr>Dynamická strategická rozvaha</vt:lpstr>
      <vt:lpstr>Dynamická strategická rozvaha – podstata metody</vt:lpstr>
      <vt:lpstr>Dynamická strategická rozvaha - postup</vt:lpstr>
      <vt:lpstr>Zobrazení dynamické strategické rozvahy</vt:lpstr>
      <vt:lpstr>Dynamická strategická rozvaha – využitelné dílčí scénáře</vt:lpstr>
      <vt:lpstr>Dynamická strategická rozvaha – využitelné dílčí scénáře</vt:lpstr>
      <vt:lpstr>Dynamická strategická rozvaha – výhody</vt:lpstr>
      <vt:lpstr>Benchmarking</vt:lpstr>
      <vt:lpstr>Benchmarking - výhody</vt:lpstr>
      <vt:lpstr>Strategické představy a cíle podniku</vt:lpstr>
      <vt:lpstr>Strategické cíle podniku</vt:lpstr>
      <vt:lpstr>Pravidla pro stanovení cílů podniku I</vt:lpstr>
      <vt:lpstr>Pravidla pro stanovení cílů podniku II</vt:lpstr>
      <vt:lpstr>Skupiny oblasti cílů</vt:lpstr>
      <vt:lpstr>Hierarchizace a skupiny cílů</vt:lpstr>
      <vt:lpstr>Strategické cíle respektující potřeby a zájmy podniku</vt:lpstr>
      <vt:lpstr>Strategické cíle respektující zájmy zákazníků</vt:lpstr>
      <vt:lpstr>Strategické cíle respektující zájmy zaměstnanců</vt:lpstr>
      <vt:lpstr>Strategické cíle respektující zájmy společnosti</vt:lpstr>
      <vt:lpstr>Příklad strategických cílů</vt:lpstr>
      <vt:lpstr>Podniková strategie</vt:lpstr>
      <vt:lpstr>Aktivity spojené se strategií</vt:lpstr>
      <vt:lpstr>Požadavky na formulaci strategie</vt:lpstr>
      <vt:lpstr>Příčiny odporu zaměstnanců vůči strategii</vt:lpstr>
      <vt:lpstr>Změny povinností manažera se změnou strategie</vt:lpstr>
      <vt:lpstr>Typologie strategií I</vt:lpstr>
      <vt:lpstr>Typologie strategií II</vt:lpstr>
      <vt:lpstr>Požadavky na úspěšnou celopodnikovou strategii</vt:lpstr>
      <vt:lpstr>Směry korporátní strategie</vt:lpstr>
      <vt:lpstr>Ofenzivní korporátní strategie</vt:lpstr>
      <vt:lpstr>Růstové směry podle Ansoffovy matice</vt:lpstr>
      <vt:lpstr>Integrační korporátní strategie </vt:lpstr>
      <vt:lpstr>Integrační korporátní strategie – úrovně vertikální integrace </vt:lpstr>
      <vt:lpstr>Integrační korporátní strategie – typy vertikální integrace </vt:lpstr>
      <vt:lpstr>Alternativy vertikální integrace</vt:lpstr>
      <vt:lpstr>Integrační korporátní strategie – horizontální integrace</vt:lpstr>
      <vt:lpstr>Diverzifikační korporátní strategie I</vt:lpstr>
      <vt:lpstr>Diverzifikační korporátní strategie </vt:lpstr>
      <vt:lpstr>Stabilizační korporátní strategie</vt:lpstr>
      <vt:lpstr>Defenzivní korporátní strategie</vt:lpstr>
      <vt:lpstr>Podstata business strategie</vt:lpstr>
      <vt:lpstr>Specifika business strategie</vt:lpstr>
      <vt:lpstr>Základní strategická rozhodnutí spojená s business strategií</vt:lpstr>
      <vt:lpstr>Generické konkurenční strategie podle M. Portera</vt:lpstr>
      <vt:lpstr>Strategie modrého oceánu</vt:lpstr>
      <vt:lpstr>Business strategie podle P. Kotlera</vt:lpstr>
      <vt:lpstr>Business strategie podle P. Druckera</vt:lpstr>
      <vt:lpstr>Konfrontační strategie</vt:lpstr>
      <vt:lpstr>Funkční strategie podniku </vt:lpstr>
      <vt:lpstr>Strategie funkčních oblastí podniku</vt:lpstr>
      <vt:lpstr>Marketingová strategie I</vt:lpstr>
      <vt:lpstr>Komponenty marketingové strategie</vt:lpstr>
      <vt:lpstr>Marketingová strategie II</vt:lpstr>
      <vt:lpstr>Výrobní strategie</vt:lpstr>
      <vt:lpstr>Komponenty výrobní strategie</vt:lpstr>
      <vt:lpstr>Zásobovací a logistická strategie I</vt:lpstr>
      <vt:lpstr>Zásobovací a logistická strategie II</vt:lpstr>
      <vt:lpstr>Komponenty zásobovací a logistické strategie</vt:lpstr>
      <vt:lpstr>Finanční strategie I</vt:lpstr>
      <vt:lpstr>Finanční strategie II</vt:lpstr>
      <vt:lpstr>Komponenty finanční strategie</vt:lpstr>
      <vt:lpstr>Výzkumně-vývojová strategie</vt:lpstr>
      <vt:lpstr>Komponenty výzkumně-vývojové strategie</vt:lpstr>
      <vt:lpstr>Personální strategie I</vt:lpstr>
      <vt:lpstr>Personální strategie II</vt:lpstr>
      <vt:lpstr>Personální strategie III</vt:lpstr>
      <vt:lpstr>Komponenty personální strategie</vt:lpstr>
      <vt:lpstr>Investiční strategie I</vt:lpstr>
      <vt:lpstr>Investiční strategie II</vt:lpstr>
      <vt:lpstr>Informační strategie I </vt:lpstr>
      <vt:lpstr>Informační strategie II </vt:lpstr>
      <vt:lpstr>Komponenty informační strategie</vt:lpstr>
      <vt:lpstr>Podmínky a předpoklady funkčních strategií</vt:lpstr>
      <vt:lpstr>Speciální strategie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Šárka Zapletalová</cp:lastModifiedBy>
  <cp:revision>150</cp:revision>
  <dcterms:created xsi:type="dcterms:W3CDTF">2016-07-06T15:42:34Z</dcterms:created>
  <dcterms:modified xsi:type="dcterms:W3CDTF">2024-11-07T09:34:26Z</dcterms:modified>
</cp:coreProperties>
</file>