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99" r:id="rId3"/>
    <p:sldId id="259" r:id="rId4"/>
    <p:sldId id="266" r:id="rId5"/>
    <p:sldId id="267" r:id="rId6"/>
    <p:sldId id="279" r:id="rId7"/>
    <p:sldId id="283" r:id="rId8"/>
    <p:sldId id="286" r:id="rId9"/>
    <p:sldId id="298" r:id="rId10"/>
    <p:sldId id="351" r:id="rId11"/>
    <p:sldId id="273" r:id="rId12"/>
    <p:sldId id="300" r:id="rId13"/>
    <p:sldId id="301" r:id="rId14"/>
    <p:sldId id="318" r:id="rId15"/>
    <p:sldId id="319" r:id="rId16"/>
    <p:sldId id="320" r:id="rId17"/>
    <p:sldId id="321" r:id="rId18"/>
    <p:sldId id="348" r:id="rId19"/>
    <p:sldId id="322" r:id="rId20"/>
    <p:sldId id="323" r:id="rId21"/>
    <p:sldId id="302" r:id="rId22"/>
    <p:sldId id="306" r:id="rId23"/>
    <p:sldId id="307" r:id="rId24"/>
    <p:sldId id="309" r:id="rId25"/>
    <p:sldId id="310" r:id="rId26"/>
    <p:sldId id="324" r:id="rId27"/>
    <p:sldId id="325" r:id="rId28"/>
    <p:sldId id="326" r:id="rId29"/>
    <p:sldId id="276" r:id="rId30"/>
    <p:sldId id="277" r:id="rId31"/>
    <p:sldId id="265" r:id="rId32"/>
    <p:sldId id="281" r:id="rId33"/>
    <p:sldId id="327" r:id="rId34"/>
    <p:sldId id="328" r:id="rId35"/>
    <p:sldId id="330" r:id="rId36"/>
    <p:sldId id="332" r:id="rId37"/>
    <p:sldId id="336" r:id="rId38"/>
    <p:sldId id="337" r:id="rId39"/>
    <p:sldId id="338" r:id="rId40"/>
    <p:sldId id="278" r:id="rId41"/>
    <p:sldId id="339" r:id="rId42"/>
    <p:sldId id="340" r:id="rId43"/>
    <p:sldId id="342" r:id="rId44"/>
    <p:sldId id="284" r:id="rId45"/>
    <p:sldId id="343" r:id="rId46"/>
    <p:sldId id="344" r:id="rId47"/>
    <p:sldId id="290" r:id="rId48"/>
    <p:sldId id="291" r:id="rId49"/>
    <p:sldId id="293" r:id="rId50"/>
    <p:sldId id="345" r:id="rId51"/>
    <p:sldId id="346" r:id="rId52"/>
    <p:sldId id="349" r:id="rId53"/>
    <p:sldId id="350" r:id="rId54"/>
    <p:sldId id="292" r:id="rId55"/>
    <p:sldId id="347" r:id="rId5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16.10.2024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zapletalova@opf.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strategického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tutoriál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Myšlenkové mapy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712161"/>
            <a:ext cx="6005338" cy="406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409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myšlení představuje komplex poznávacích a účelově zaměřených myšlenkových aktivit vrcholového managementu podniku, zaměřených na dosahování stanovených strategických cílů firmy. </a:t>
            </a:r>
          </a:p>
          <a:p>
            <a:pPr algn="just"/>
            <a:r>
              <a:rPr lang="cs-CZ" sz="1600" dirty="0"/>
              <a:t>Správné a dobře realizovatelné strategické myšlení představuje jeden ze základních předpokladů úspěšného strategického řízení, které směřuje k vytvoření optimální podnikové strategie. Je to tudíž v podstatě takový způsob myšlení, který odpovídá podstatě a specifickým rysům strategických procesů.</a:t>
            </a:r>
          </a:p>
          <a:p>
            <a:pPr algn="just"/>
            <a:r>
              <a:rPr lang="cs-CZ" sz="1600" dirty="0"/>
              <a:t>Strategické myšlení se vyznačuje jednak intenzivním analytickým úsilím využít co nejlépe všech dostupných pravdivých informací, které nám vytváří obraz povzbuzujících i omezujících faktorů. Zároveň však je potřebné uvažovat perspektivně a dívat se na podnik a podnikatelské aktivity na základě předpokládané budoucnosti.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myšlení</a:t>
            </a:r>
          </a:p>
        </p:txBody>
      </p:sp>
    </p:spTree>
    <p:extLst>
      <p:ext uri="{BB962C8B-B14F-4D97-AF65-F5344CB8AC3E}">
        <p14:creationId xmlns:p14="http://schemas.microsoft.com/office/powerpoint/2010/main" val="282246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4094199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Strategie představuje kroky, které vedou k naplnění stanoveného strategického cíle, přičemž strategický cíl podniku představuje konkrétní žádoucí stav, jehož dosažení je předpokládáno v určitém časovém období.</a:t>
            </a:r>
          </a:p>
          <a:p>
            <a:pPr algn="just"/>
            <a:r>
              <a:rPr lang="cs-CZ" sz="1600" dirty="0"/>
              <a:t>Strategie  je soubor cílených kroků, které firma podniká, aby získala a udržela si lepší výkonnost ve srovnání s konkurencí. (</a:t>
            </a:r>
            <a:r>
              <a:rPr lang="cs-CZ" sz="1600" dirty="0" err="1"/>
              <a:t>Rothaermel</a:t>
            </a:r>
            <a:r>
              <a:rPr lang="cs-CZ" sz="1600" dirty="0"/>
              <a:t>, 2017)</a:t>
            </a:r>
          </a:p>
          <a:p>
            <a:pPr algn="just"/>
            <a:r>
              <a:rPr lang="cs-CZ" sz="1600" dirty="0"/>
              <a:t>Strategie je soubor cíleně řízených aktivit, které podniku umožní získat a udržet prvotřídní výkon vzhledem ke konkurentům. Jedná se o koncepci dlouhodobé povahy, která má přinést organizaci dlouhodobě udržitelnou konkurenční výhodu a tím upevnit její postavení na trhu. (</a:t>
            </a:r>
            <a:r>
              <a:rPr lang="cs-CZ" sz="1600" dirty="0" err="1"/>
              <a:t>McGrath</a:t>
            </a:r>
            <a:r>
              <a:rPr lang="cs-CZ" sz="1600" dirty="0"/>
              <a:t>, 2013)</a:t>
            </a:r>
          </a:p>
          <a:p>
            <a:pPr algn="just"/>
            <a:r>
              <a:rPr lang="cs-CZ" sz="1600" dirty="0"/>
              <a:t>Strategie definuje osobitý přístup společnosti ke konkurenci a konkurenční výhody, na kterých bude založena. (M.E. Porter)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</a:t>
            </a:r>
          </a:p>
        </p:txBody>
      </p:sp>
    </p:spTree>
    <p:extLst>
      <p:ext uri="{BB962C8B-B14F-4D97-AF65-F5344CB8AC3E}">
        <p14:creationId xmlns:p14="http://schemas.microsoft.com/office/powerpoint/2010/main" val="199892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 err="1"/>
              <a:t>Rumelt</a:t>
            </a:r>
            <a:r>
              <a:rPr lang="cs-CZ" sz="1600" dirty="0"/>
              <a:t> (2011) poukazuje na to, co strategie není: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bombastické prohlášení </a:t>
            </a:r>
            <a:r>
              <a:rPr lang="cs-CZ" sz="1600" dirty="0"/>
              <a:t>(jako třeba: Naše strategie je zvítězit), které je pouhou propagací vlastních přání a myšlenek.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není neschopnost čelit konkurenčním výzvám</a:t>
            </a:r>
            <a:r>
              <a:rPr lang="cs-CZ" sz="1600" dirty="0"/>
              <a:t>, kdy podnik nemá jasně definované konkurenční možnosti a manažeři nemají přesně stanovený postup.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Strategie nejsou operativní opatření, konkurenční srovnání nebo taktické nástroje </a:t>
            </a:r>
            <a:r>
              <a:rPr lang="cs-CZ" sz="1600" dirty="0"/>
              <a:t>(jako např. slevy, marketingová opatření apod.).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Co strategie není</a:t>
            </a:r>
          </a:p>
        </p:txBody>
      </p:sp>
    </p:spTree>
    <p:extLst>
      <p:ext uri="{BB962C8B-B14F-4D97-AF65-F5344CB8AC3E}">
        <p14:creationId xmlns:p14="http://schemas.microsoft.com/office/powerpoint/2010/main" val="128510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„Dobrá strategie“ je tvořena třemi elementy (</a:t>
            </a:r>
            <a:r>
              <a:rPr lang="cs-CZ" sz="1600" dirty="0" err="1"/>
              <a:t>Rothaermel</a:t>
            </a:r>
            <a:r>
              <a:rPr lang="cs-CZ" sz="1600" dirty="0"/>
              <a:t>, 2017):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Diagnostika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Hlavní politika k řešení konkurenční výzvy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Soubor ucelených opatření k realizaci hlavní politiky podniku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0" lvl="1" indent="0" algn="just">
              <a:buNone/>
            </a:pPr>
            <a:r>
              <a:rPr lang="cs-CZ" sz="1600" dirty="0"/>
              <a:t>Koncepční rámec strategie podle M.E. </a:t>
            </a:r>
            <a:r>
              <a:rPr lang="cs-CZ" sz="1600" dirty="0" err="1"/>
              <a:t>Portera</a:t>
            </a:r>
            <a:r>
              <a:rPr lang="cs-CZ" sz="1600" dirty="0"/>
              <a:t>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Jedinečnost (unikátnost)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Vytváření kompromisů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Soulad v celém hodnotovém řetězci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600" b="1" dirty="0"/>
              <a:t>M.E. Porter: být nejlepší x být jedinečný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„Dobrá strategie“</a:t>
            </a:r>
          </a:p>
        </p:txBody>
      </p:sp>
    </p:spTree>
    <p:extLst>
      <p:ext uri="{BB962C8B-B14F-4D97-AF65-F5344CB8AC3E}">
        <p14:creationId xmlns:p14="http://schemas.microsoft.com/office/powerpoint/2010/main" val="3639488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Udržitelná konkurenční 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nevýhoda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Konkurenční parita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600" b="1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Strategické umístění</a:t>
            </a:r>
            <a:r>
              <a:rPr lang="cs-CZ" sz="2000" dirty="0"/>
              <a:t>: vyšší hodnota x náklady – </a:t>
            </a:r>
            <a:r>
              <a:rPr lang="cs-CZ" sz="2000" b="1" dirty="0"/>
              <a:t>ekonomický přínos</a:t>
            </a:r>
            <a:r>
              <a:rPr lang="cs-CZ" sz="2000" dirty="0"/>
              <a:t> (největší rozdíl) – </a:t>
            </a:r>
            <a:r>
              <a:rPr lang="cs-CZ" sz="2000" b="1" dirty="0"/>
              <a:t>kompromis</a:t>
            </a:r>
            <a:r>
              <a:rPr lang="cs-CZ" sz="2000" dirty="0"/>
              <a:t>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Strategie a konkurenční výhoda</a:t>
            </a:r>
          </a:p>
        </p:txBody>
      </p:sp>
    </p:spTree>
    <p:extLst>
      <p:ext uri="{BB962C8B-B14F-4D97-AF65-F5344CB8AC3E}">
        <p14:creationId xmlns:p14="http://schemas.microsoft.com/office/powerpoint/2010/main" val="81842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17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top management podniku</a:t>
            </a:r>
          </a:p>
          <a:p>
            <a:pPr lvl="0" algn="just"/>
            <a:r>
              <a:rPr lang="cs-CZ" sz="1600" dirty="0"/>
              <a:t>pracovníci střední úrovně managementu </a:t>
            </a:r>
          </a:p>
          <a:p>
            <a:pPr lvl="0" algn="just"/>
            <a:r>
              <a:rPr lang="cs-CZ" sz="1600" dirty="0"/>
              <a:t>externisté</a:t>
            </a:r>
          </a:p>
          <a:p>
            <a:pPr algn="just"/>
            <a:r>
              <a:rPr lang="cs-CZ" sz="1600" dirty="0"/>
              <a:t>vlastnící podniku</a:t>
            </a:r>
          </a:p>
          <a:p>
            <a:pPr algn="just"/>
            <a:r>
              <a:rPr lang="cs-CZ" sz="1600" dirty="0"/>
              <a:t>zaměstnanci</a:t>
            </a:r>
          </a:p>
          <a:p>
            <a:pPr lvl="0" algn="just"/>
            <a:r>
              <a:rPr lang="cs-CZ" sz="1600" dirty="0"/>
              <a:t>odbory</a:t>
            </a:r>
          </a:p>
          <a:p>
            <a:pPr lvl="0" algn="just"/>
            <a:r>
              <a:rPr lang="cs-CZ" sz="1600" dirty="0"/>
              <a:t>věřitelé</a:t>
            </a:r>
          </a:p>
          <a:p>
            <a:pPr algn="just"/>
            <a:r>
              <a:rPr lang="cs-CZ" sz="1600" dirty="0"/>
              <a:t>zákazníci</a:t>
            </a:r>
          </a:p>
          <a:p>
            <a:pPr lvl="0" algn="just"/>
            <a:r>
              <a:rPr lang="cs-CZ" sz="1600" dirty="0"/>
              <a:t>dodavatelé</a:t>
            </a:r>
          </a:p>
          <a:p>
            <a:pPr lvl="0" algn="just"/>
            <a:r>
              <a:rPr lang="cs-CZ" sz="1600" dirty="0"/>
              <a:t>konkurenti</a:t>
            </a:r>
          </a:p>
          <a:p>
            <a:pPr lvl="0" algn="just"/>
            <a:r>
              <a:rPr lang="cs-CZ" sz="1600" dirty="0"/>
              <a:t>místní komunita </a:t>
            </a:r>
          </a:p>
          <a:p>
            <a:pPr lvl="0" algn="just"/>
            <a:r>
              <a:rPr lang="cs-CZ" sz="1600" dirty="0"/>
              <a:t>široká veřejnost</a:t>
            </a:r>
          </a:p>
          <a:p>
            <a:pPr algn="just"/>
            <a:r>
              <a:rPr lang="cs-CZ" sz="1600" dirty="0"/>
              <a:t>stát (vláda)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cs-CZ" dirty="0"/>
              <a:t>Zájmové skupiny podílející se na tvorbě podnikové strategie</a:t>
            </a:r>
          </a:p>
        </p:txBody>
      </p:sp>
    </p:spTree>
    <p:extLst>
      <p:ext uri="{BB962C8B-B14F-4D97-AF65-F5344CB8AC3E}">
        <p14:creationId xmlns:p14="http://schemas.microsoft.com/office/powerpoint/2010/main" val="129459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strategie podniku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579276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Strategické plánování</a:t>
            </a:r>
          </a:p>
          <a:p>
            <a:pPr lvl="1" algn="just"/>
            <a:r>
              <a:rPr lang="cs-CZ" sz="1400" dirty="0"/>
              <a:t>Strategická analýza</a:t>
            </a:r>
          </a:p>
          <a:p>
            <a:pPr lvl="1" algn="just"/>
            <a:r>
              <a:rPr lang="cs-CZ" sz="1400" dirty="0"/>
              <a:t>Stanovení strategického cíle</a:t>
            </a:r>
          </a:p>
          <a:p>
            <a:pPr lvl="1" algn="just"/>
            <a:r>
              <a:rPr lang="cs-CZ" sz="1400" dirty="0"/>
              <a:t>Formulace strategie</a:t>
            </a:r>
          </a:p>
          <a:p>
            <a:pPr lvl="1" algn="just"/>
            <a:r>
              <a:rPr lang="cs-CZ" sz="1400" dirty="0"/>
              <a:t>Tvorba strategického plánu</a:t>
            </a:r>
          </a:p>
          <a:p>
            <a:pPr algn="just"/>
            <a:r>
              <a:rPr lang="cs-CZ" sz="1600" b="1" dirty="0"/>
              <a:t>Implementace strategie</a:t>
            </a:r>
          </a:p>
          <a:p>
            <a:pPr marL="0" indent="0" algn="just">
              <a:buNone/>
            </a:pPr>
            <a:endParaRPr lang="cs-CZ" sz="1600" b="1" dirty="0"/>
          </a:p>
          <a:p>
            <a:pPr algn="just"/>
            <a:r>
              <a:rPr lang="cs-CZ" sz="1600" b="1" dirty="0"/>
              <a:t>Strategická kontrola</a:t>
            </a:r>
          </a:p>
          <a:p>
            <a:endParaRPr lang="cs-CZ" sz="1600" dirty="0"/>
          </a:p>
          <a:p>
            <a:pPr marL="0" indent="0" algn="just">
              <a:buNone/>
            </a:pPr>
            <a:endParaRPr lang="cs-CZ" sz="1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Model strategie podniku</a:t>
            </a:r>
          </a:p>
        </p:txBody>
      </p:sp>
    </p:spTree>
    <p:extLst>
      <p:ext uri="{BB962C8B-B14F-4D97-AF65-F5344CB8AC3E}">
        <p14:creationId xmlns:p14="http://schemas.microsoft.com/office/powerpoint/2010/main" val="325124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2592" y="703189"/>
            <a:ext cx="762177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Přednášející a cvičící: Ing. Šárka Zapletalová, Ph.D.</a:t>
            </a:r>
          </a:p>
          <a:p>
            <a:pPr lvl="1" algn="just"/>
            <a:r>
              <a:rPr lang="cs-CZ" sz="1400" dirty="0"/>
              <a:t>Kancelář: B202</a:t>
            </a:r>
          </a:p>
          <a:p>
            <a:pPr lvl="1" algn="just"/>
            <a:r>
              <a:rPr lang="cs-CZ" sz="1400" dirty="0"/>
              <a:t>Konzultační hodiny: čtvrtek </a:t>
            </a:r>
            <a:r>
              <a:rPr lang="cs-CZ" sz="1400" dirty="0" smtClean="0"/>
              <a:t>12,30 </a:t>
            </a:r>
            <a:r>
              <a:rPr lang="cs-CZ" sz="1400" dirty="0"/>
              <a:t>–</a:t>
            </a:r>
            <a:r>
              <a:rPr lang="cs-CZ" sz="1400" dirty="0" smtClean="0"/>
              <a:t>14,30 </a:t>
            </a:r>
            <a:endParaRPr lang="cs-CZ" sz="1400" dirty="0"/>
          </a:p>
          <a:p>
            <a:pPr lvl="1" algn="just"/>
            <a:r>
              <a:rPr lang="cs-CZ" sz="1400" dirty="0"/>
              <a:t>Email: </a:t>
            </a:r>
            <a:r>
              <a:rPr lang="cs-CZ" sz="1400" dirty="0" err="1">
                <a:hlinkClick r:id="rId2"/>
              </a:rPr>
              <a:t>zapletalova</a:t>
            </a:r>
            <a:r>
              <a:rPr lang="en-US" sz="1400" dirty="0">
                <a:hlinkClick r:id="rId2"/>
              </a:rPr>
              <a:t>@</a:t>
            </a:r>
            <a:r>
              <a:rPr lang="cs-CZ" sz="1400" dirty="0">
                <a:hlinkClick r:id="rId2"/>
              </a:rPr>
              <a:t>opf.slu.cz</a:t>
            </a:r>
            <a:endParaRPr lang="cs-CZ" sz="1400" dirty="0"/>
          </a:p>
          <a:p>
            <a:pPr lvl="1" algn="just"/>
            <a:r>
              <a:rPr lang="cs-CZ" sz="1400" dirty="0"/>
              <a:t>Telefon: 596 398 433</a:t>
            </a:r>
          </a:p>
          <a:p>
            <a:pPr algn="just"/>
            <a:r>
              <a:rPr lang="cs-CZ" sz="1800" dirty="0"/>
              <a:t>Veškeré materiály, informace a podklady ke studiu: IS SU</a:t>
            </a:r>
          </a:p>
          <a:p>
            <a:pPr algn="just"/>
            <a:r>
              <a:rPr lang="cs-CZ" sz="1800" dirty="0"/>
              <a:t>Požadavky na ukončení předmětu:</a:t>
            </a:r>
          </a:p>
          <a:p>
            <a:pPr lvl="1" algn="just"/>
            <a:r>
              <a:rPr lang="cs-CZ" sz="1400" b="1" dirty="0"/>
              <a:t>Absolvování průběžného testu </a:t>
            </a:r>
            <a:r>
              <a:rPr lang="cs-CZ" sz="1400" dirty="0"/>
              <a:t>ve dnech </a:t>
            </a:r>
            <a:r>
              <a:rPr lang="cs-CZ" sz="1400" dirty="0" smtClean="0"/>
              <a:t>18. </a:t>
            </a:r>
            <a:r>
              <a:rPr lang="cs-CZ" sz="1400" dirty="0"/>
              <a:t>11. – </a:t>
            </a:r>
            <a:r>
              <a:rPr lang="cs-CZ" sz="1400" dirty="0" smtClean="0"/>
              <a:t>24. </a:t>
            </a:r>
            <a:r>
              <a:rPr lang="cs-CZ" sz="1400" dirty="0"/>
              <a:t>11. </a:t>
            </a:r>
            <a:r>
              <a:rPr lang="cs-CZ" sz="1400" dirty="0" smtClean="0"/>
              <a:t>2024 </a:t>
            </a:r>
            <a:r>
              <a:rPr lang="cs-CZ" sz="1400" dirty="0"/>
              <a:t>(online forma přes IS SU v seminářích) – 20% hodnocení </a:t>
            </a:r>
          </a:p>
          <a:p>
            <a:pPr lvl="1" algn="just"/>
            <a:r>
              <a:rPr lang="cs-CZ" sz="1400" b="1" dirty="0"/>
              <a:t>Seminární </a:t>
            </a:r>
            <a:r>
              <a:rPr lang="cs-CZ" sz="1400" b="1" dirty="0" smtClean="0"/>
              <a:t>práce/dotazník: </a:t>
            </a:r>
            <a:r>
              <a:rPr lang="cs-CZ" sz="1400" dirty="0"/>
              <a:t>odevzdání přes </a:t>
            </a:r>
            <a:r>
              <a:rPr lang="cs-CZ" sz="1400" dirty="0" err="1"/>
              <a:t>Odevzdavárnu</a:t>
            </a:r>
            <a:r>
              <a:rPr lang="cs-CZ" sz="1400" dirty="0"/>
              <a:t> IS SU nejpozději do 8</a:t>
            </a:r>
            <a:r>
              <a:rPr lang="cs-CZ" sz="1400" dirty="0" smtClean="0"/>
              <a:t>. </a:t>
            </a:r>
            <a:r>
              <a:rPr lang="cs-CZ" sz="1400" dirty="0"/>
              <a:t>12. </a:t>
            </a:r>
            <a:r>
              <a:rPr lang="cs-CZ" sz="1400" dirty="0" smtClean="0"/>
              <a:t>2024 </a:t>
            </a:r>
            <a:r>
              <a:rPr lang="cs-CZ" sz="1400" dirty="0"/>
              <a:t>– 20% hodnocení </a:t>
            </a:r>
          </a:p>
          <a:p>
            <a:pPr lvl="1" algn="just"/>
            <a:r>
              <a:rPr lang="cs-CZ" sz="1400" b="1" dirty="0"/>
              <a:t>Úspěšné absolvování zkoušky </a:t>
            </a:r>
            <a:r>
              <a:rPr lang="cs-CZ" sz="1400" dirty="0"/>
              <a:t>(písemná forma přes IS SU) –60% hodnocení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Základní informace k předmětu</a:t>
            </a:r>
          </a:p>
        </p:txBody>
      </p:sp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Strategické vedení popisuje úspěšné využívání moci a vlivu vedoucích pracovníků k usměrňování činností ostatních při dosahování cílů organizace.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Způsoby vedení/řízení strategického procesu:</a:t>
            </a:r>
          </a:p>
          <a:p>
            <a:pPr lvl="1" algn="just"/>
            <a:r>
              <a:rPr lang="cs-CZ" sz="1600" dirty="0"/>
              <a:t>Strategické plánování top-</a:t>
            </a:r>
            <a:r>
              <a:rPr lang="cs-CZ" sz="1600" dirty="0" err="1"/>
              <a:t>down</a:t>
            </a:r>
            <a:endParaRPr lang="cs-CZ" sz="1600" dirty="0"/>
          </a:p>
          <a:p>
            <a:pPr lvl="1" algn="just"/>
            <a:r>
              <a:rPr lang="cs-CZ" sz="1600" dirty="0"/>
              <a:t>Plánování scénářů</a:t>
            </a:r>
          </a:p>
          <a:p>
            <a:pPr lvl="1" algn="just"/>
            <a:r>
              <a:rPr lang="cs-CZ" sz="1600" dirty="0"/>
              <a:t>Strategické plánování </a:t>
            </a:r>
            <a:r>
              <a:rPr lang="cs-CZ" sz="1600" dirty="0" err="1"/>
              <a:t>bottom</a:t>
            </a:r>
            <a:r>
              <a:rPr lang="cs-CZ" sz="1600" dirty="0"/>
              <a:t>-up</a:t>
            </a:r>
          </a:p>
          <a:p>
            <a:pPr lvl="1" algn="just"/>
            <a:r>
              <a:rPr lang="cs-CZ" sz="1600" dirty="0"/>
              <a:t>Intuitivní řízení</a:t>
            </a:r>
          </a:p>
          <a:p>
            <a:pPr lvl="1" algn="just"/>
            <a:r>
              <a:rPr lang="cs-CZ" sz="1600" dirty="0"/>
              <a:t>Exaktní řízení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Strategické vedení</a:t>
            </a:r>
          </a:p>
        </p:txBody>
      </p:sp>
    </p:spTree>
    <p:extLst>
      <p:ext uri="{BB962C8B-B14F-4D97-AF65-F5344CB8AC3E}">
        <p14:creationId xmlns:p14="http://schemas.microsoft.com/office/powerpoint/2010/main" val="87288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Vize pomáhají popsat cíl organizace. Vyjadřuje co by podnik chtěl dosáhnout a jakým způsobem.</a:t>
            </a:r>
          </a:p>
          <a:p>
            <a:pPr algn="just"/>
            <a:r>
              <a:rPr lang="cs-CZ" sz="1600" dirty="0"/>
              <a:t>Vize podniku představuje model budoucího vývoje a stavu podniku v konkrétně časově vymezeném období.</a:t>
            </a:r>
          </a:p>
          <a:p>
            <a:pPr algn="just"/>
            <a:r>
              <a:rPr lang="cs-CZ" sz="1600" dirty="0"/>
              <a:t>Vize se stává dlouhodobou, přitažlivou, smysluplnou a motivující představou usilující o dosažení pozitivní podnikové budoucnosti</a:t>
            </a:r>
          </a:p>
          <a:p>
            <a:pPr algn="just"/>
            <a:r>
              <a:rPr lang="cs-CZ" sz="1600" dirty="0"/>
              <a:t>Často také zahrnují hodnoty organizace.</a:t>
            </a:r>
          </a:p>
          <a:p>
            <a:pPr algn="just"/>
            <a:r>
              <a:rPr lang="cs-CZ" sz="1600" dirty="0"/>
              <a:t>Měly by být inspirací pro chování zaměstnanců.</a:t>
            </a:r>
          </a:p>
          <a:p>
            <a:pPr algn="just"/>
            <a:r>
              <a:rPr lang="cs-CZ" sz="1600" dirty="0"/>
              <a:t>Vize je určena a slouží především vlastním pracovníkům podniku. </a:t>
            </a:r>
          </a:p>
          <a:p>
            <a:pPr algn="just"/>
            <a:r>
              <a:rPr lang="cs-CZ" sz="1600" b="1" dirty="0"/>
              <a:t>Úkolem vize</a:t>
            </a:r>
            <a:r>
              <a:rPr lang="cs-CZ" sz="16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600" b="1" dirty="0"/>
              <a:t>impulsem, který ovlivní vývoj podniku.</a:t>
            </a: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Vize</a:t>
            </a:r>
          </a:p>
        </p:txBody>
      </p:sp>
    </p:spTree>
    <p:extLst>
      <p:ext uri="{BB962C8B-B14F-4D97-AF65-F5344CB8AC3E}">
        <p14:creationId xmlns:p14="http://schemas.microsoft.com/office/powerpoint/2010/main" val="3360093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Mise specifikuje podnikatelské aktivity, ve kterých chce podnik působit a se kterými chce konkurovat.</a:t>
            </a:r>
          </a:p>
          <a:p>
            <a:pPr algn="just"/>
            <a:r>
              <a:rPr lang="cs-CZ" sz="16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600" dirty="0"/>
              <a:t>Je více konkrétnější než vize.</a:t>
            </a:r>
          </a:p>
          <a:p>
            <a:pPr algn="just"/>
            <a:r>
              <a:rPr lang="cs-CZ" sz="1600" dirty="0"/>
              <a:t>Mise odůvodňuje a vysvětluje existenci podniku.</a:t>
            </a:r>
          </a:p>
          <a:p>
            <a:pPr algn="just"/>
            <a:r>
              <a:rPr lang="cs-CZ" sz="1600" dirty="0"/>
              <a:t>Mise dává odpověď na otázku: „Jakou přidanou hodnotu může náš podnik nabídnout trhu nebo lidstvu?“</a:t>
            </a:r>
          </a:p>
          <a:p>
            <a:pPr algn="just"/>
            <a:r>
              <a:rPr lang="cs-CZ" sz="1600" dirty="0"/>
              <a:t>Poslání (mise) podniku zdůvodňuje oprávněnost existence podniku a vyjadřuje přání vedení podniku, jak by měl být podnik chápán a přijímán veřejností. </a:t>
            </a:r>
            <a:endParaRPr lang="cs-CZ" sz="16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Mise - poslání</a:t>
            </a:r>
          </a:p>
        </p:txBody>
      </p:sp>
    </p:spTree>
    <p:extLst>
      <p:ext uri="{BB962C8B-B14F-4D97-AF65-F5344CB8AC3E}">
        <p14:creationId xmlns:p14="http://schemas.microsoft.com/office/powerpoint/2010/main" val="71657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V důsledku toho vyplývá, že poslání podniku přímo definuje </a:t>
            </a:r>
            <a:r>
              <a:rPr lang="cs-CZ" sz="1600" b="1" dirty="0"/>
              <a:t>směry podnikatelských aktivit, </a:t>
            </a:r>
            <a:r>
              <a:rPr lang="cs-CZ" sz="1600" dirty="0"/>
              <a:t>stanovuje zásady </a:t>
            </a:r>
            <a:r>
              <a:rPr lang="cs-CZ" sz="1600" b="1" dirty="0"/>
              <a:t>podnikové kultury</a:t>
            </a:r>
            <a:r>
              <a:rPr lang="cs-CZ" sz="1600" dirty="0"/>
              <a:t> spolu s vhodnými </a:t>
            </a:r>
            <a:r>
              <a:rPr lang="cs-CZ" sz="1600" b="1" dirty="0"/>
              <a:t>vazbami na zaměstnance a </a:t>
            </a:r>
            <a:r>
              <a:rPr lang="cs-CZ" sz="1600" dirty="0"/>
              <a:t>vytváří </a:t>
            </a:r>
            <a:r>
              <a:rPr lang="cs-CZ" sz="1600" b="1" dirty="0"/>
              <a:t>vztah k zákazníkovi i konkurenci. </a:t>
            </a:r>
            <a:r>
              <a:rPr lang="cs-CZ" sz="1600" dirty="0"/>
              <a:t>Proto dobře vytvořené poslání podniku by mělo obsahovat:</a:t>
            </a:r>
          </a:p>
          <a:p>
            <a:pPr algn="just"/>
            <a:r>
              <a:rPr lang="cs-CZ" sz="1600" dirty="0"/>
              <a:t>Cíl podniku.</a:t>
            </a:r>
          </a:p>
          <a:p>
            <a:pPr algn="just"/>
            <a:r>
              <a:rPr lang="cs-CZ" sz="1600" dirty="0"/>
              <a:t>Zdůvodnění existence podniku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best</a:t>
            </a:r>
            <a:r>
              <a:rPr lang="cs-CZ" sz="1600" i="1" dirty="0"/>
              <a:t> </a:t>
            </a:r>
            <a:r>
              <a:rPr lang="cs-CZ" sz="1600" i="1" dirty="0" err="1"/>
              <a:t>employer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people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community</a:t>
            </a:r>
            <a:r>
              <a:rPr lang="cs-CZ" sz="1600" i="1" dirty="0"/>
              <a:t> </a:t>
            </a:r>
            <a:r>
              <a:rPr lang="cs-CZ" sz="1600" i="1" dirty="0" err="1"/>
              <a:t>around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</a:t>
            </a:r>
            <a:r>
              <a:rPr lang="cs-CZ" sz="1600" i="1" dirty="0"/>
              <a:t> and </a:t>
            </a:r>
            <a:r>
              <a:rPr lang="cs-CZ" sz="1600" i="1" dirty="0" err="1"/>
              <a:t>deliver</a:t>
            </a:r>
            <a:r>
              <a:rPr lang="cs-CZ" sz="1600" i="1" dirty="0"/>
              <a:t> </a:t>
            </a:r>
            <a:r>
              <a:rPr lang="cs-CZ" sz="1600" i="1" dirty="0" err="1"/>
              <a:t>operational</a:t>
            </a:r>
            <a:r>
              <a:rPr lang="cs-CZ" sz="1600" i="1" dirty="0"/>
              <a:t> excellence to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customers</a:t>
            </a:r>
            <a:r>
              <a:rPr lang="cs-CZ" sz="1600" i="1" dirty="0"/>
              <a:t> in </a:t>
            </a:r>
            <a:r>
              <a:rPr lang="cs-CZ" sz="1600" i="1" dirty="0" err="1"/>
              <a:t>each</a:t>
            </a:r>
            <a:r>
              <a:rPr lang="cs-CZ" sz="1600" i="1" dirty="0"/>
              <a:t> </a:t>
            </a:r>
            <a:r>
              <a:rPr lang="cs-CZ" sz="1600" i="1" dirty="0" err="1"/>
              <a:t>of</a:t>
            </a:r>
            <a:r>
              <a:rPr lang="cs-CZ" sz="1600" i="1" dirty="0"/>
              <a:t> </a:t>
            </a:r>
            <a:r>
              <a:rPr lang="cs-CZ" sz="1600" i="1" dirty="0" err="1"/>
              <a:t>our</a:t>
            </a:r>
            <a:r>
              <a:rPr lang="cs-CZ" sz="1600" i="1" dirty="0"/>
              <a:t> </a:t>
            </a:r>
            <a:r>
              <a:rPr lang="cs-CZ" sz="1600" i="1" dirty="0" err="1"/>
              <a:t>restaurants</a:t>
            </a:r>
            <a:r>
              <a:rPr lang="cs-CZ" sz="1600" i="1" dirty="0"/>
              <a:t> (</a:t>
            </a:r>
            <a:r>
              <a:rPr lang="cs-CZ" sz="1600" i="1" dirty="0" err="1"/>
              <a:t>McDonald´s</a:t>
            </a:r>
            <a:r>
              <a:rPr lang="cs-CZ" sz="1600" i="1" dirty="0"/>
              <a:t>)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Étos podniku: kultura, základní hodnoty, ambice.</a:t>
            </a:r>
          </a:p>
          <a:p>
            <a:pPr algn="just"/>
            <a:r>
              <a:rPr lang="cs-CZ" sz="1600" dirty="0"/>
              <a:t>Čím se odlišujeme od konkurence (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America´s</a:t>
            </a:r>
            <a:r>
              <a:rPr lang="cs-CZ" sz="1600" i="1" dirty="0"/>
              <a:t> Best </a:t>
            </a:r>
            <a:r>
              <a:rPr lang="cs-CZ" sz="1600" i="1" dirty="0" err="1"/>
              <a:t>Quick-Service</a:t>
            </a:r>
            <a:r>
              <a:rPr lang="cs-CZ" sz="1600" i="1" dirty="0"/>
              <a:t> Restaurant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Konkurenční výhoda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world´s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mobile </a:t>
            </a:r>
            <a:r>
              <a:rPr lang="cs-CZ" sz="1600" i="1" dirty="0" err="1"/>
              <a:t>apps</a:t>
            </a:r>
            <a:r>
              <a:rPr lang="cs-CZ" sz="1600" i="1" dirty="0"/>
              <a:t> developer</a:t>
            </a:r>
            <a:r>
              <a:rPr lang="cs-CZ" sz="1600" dirty="0"/>
              <a:t>).</a:t>
            </a:r>
          </a:p>
          <a:p>
            <a:pPr algn="just"/>
            <a:r>
              <a:rPr lang="cs-CZ" sz="1600" dirty="0"/>
              <a:t>Identifikace trhu a zákazníků (</a:t>
            </a:r>
            <a:r>
              <a:rPr lang="cs-CZ" sz="1600" i="1" dirty="0"/>
              <a:t>To </a:t>
            </a:r>
            <a:r>
              <a:rPr lang="cs-CZ" sz="1600" i="1" dirty="0" err="1"/>
              <a:t>be</a:t>
            </a:r>
            <a:r>
              <a:rPr lang="cs-CZ" sz="1600" i="1" dirty="0"/>
              <a:t> </a:t>
            </a:r>
            <a:r>
              <a:rPr lang="cs-CZ" sz="1600" i="1" dirty="0" err="1"/>
              <a:t>the</a:t>
            </a:r>
            <a:r>
              <a:rPr lang="cs-CZ" sz="1600" i="1" dirty="0"/>
              <a:t> </a:t>
            </a:r>
            <a:r>
              <a:rPr lang="cs-CZ" sz="1600" i="1" dirty="0" err="1"/>
              <a:t>largest</a:t>
            </a:r>
            <a:r>
              <a:rPr lang="cs-CZ" sz="1600" i="1" dirty="0"/>
              <a:t> </a:t>
            </a:r>
            <a:r>
              <a:rPr lang="cs-CZ" sz="1600" i="1" dirty="0" err="1"/>
              <a:t>oncology</a:t>
            </a:r>
            <a:r>
              <a:rPr lang="cs-CZ" sz="1600" i="1" dirty="0"/>
              <a:t> </a:t>
            </a:r>
            <a:r>
              <a:rPr lang="cs-CZ" sz="1600" i="1" dirty="0" err="1"/>
              <a:t>practice</a:t>
            </a:r>
            <a:r>
              <a:rPr lang="cs-CZ" sz="1600" i="1" dirty="0"/>
              <a:t> in St. Louis</a:t>
            </a:r>
            <a:r>
              <a:rPr lang="cs-CZ" sz="1600" dirty="0"/>
              <a:t>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Co by měla obsahovat mise</a:t>
            </a:r>
          </a:p>
        </p:txBody>
      </p:sp>
    </p:spTree>
    <p:extLst>
      <p:ext uri="{BB962C8B-B14F-4D97-AF65-F5344CB8AC3E}">
        <p14:creationId xmlns:p14="http://schemas.microsoft.com/office/powerpoint/2010/main" val="2210510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Hodnoty podniku představují skutečnosti, které podnik vyznává, dodržuje, považuje je za významné a řídí se jimi.</a:t>
            </a:r>
          </a:p>
          <a:p>
            <a:r>
              <a:rPr lang="cs-CZ" sz="1600" dirty="0"/>
              <a:t>Hodnoty podniku jsou zásady, které organizace přijala za vlastní. Tvoří mantinely její činnosti a pomáhají při rozhodování v nerozhodných situacích</a:t>
            </a:r>
          </a:p>
          <a:p>
            <a:pPr algn="just"/>
            <a:r>
              <a:rPr lang="cs-CZ" sz="1600" dirty="0"/>
              <a:t>Tím se vytváří dobré </a:t>
            </a:r>
            <a:r>
              <a:rPr lang="cs-CZ" sz="1600" b="1" dirty="0"/>
              <a:t>image</a:t>
            </a:r>
            <a:r>
              <a:rPr lang="cs-CZ" sz="1600" dirty="0"/>
              <a:t> podniku, které vždy přitahuje zákazníky i dodavatele a je oceňováno veřejností. Stanovené podnikové hodnoty, aby mohly úspěšně plnit svou úlohu, musí se stát </a:t>
            </a:r>
            <a:r>
              <a:rPr lang="cs-CZ" sz="1600" b="1" dirty="0"/>
              <a:t>sdílenými, společnými hodnotami</a:t>
            </a:r>
            <a:r>
              <a:rPr lang="cs-CZ" sz="1600" dirty="0"/>
              <a:t>, které mají řadu úkolů:</a:t>
            </a:r>
          </a:p>
          <a:p>
            <a:pPr lvl="1" algn="just"/>
            <a:r>
              <a:rPr lang="cs-CZ" sz="1600" dirty="0"/>
              <a:t>jsou návodem pro rozhodování a aktivity manažerů;</a:t>
            </a:r>
          </a:p>
          <a:p>
            <a:pPr lvl="1" algn="just"/>
            <a:r>
              <a:rPr lang="cs-CZ" sz="1600" dirty="0"/>
              <a:t>ovlivňují způsoby chování i komunikaci zaměstnanců;</a:t>
            </a:r>
          </a:p>
          <a:p>
            <a:pPr lvl="1" algn="just"/>
            <a:r>
              <a:rPr lang="cs-CZ" sz="1600" dirty="0"/>
              <a:t>mají vliv na charakter aktivit podniku na trhu a jeho vztahy ke konkurenci, zákazníkům i dodavatelům;</a:t>
            </a:r>
          </a:p>
          <a:p>
            <a:pPr lvl="1" algn="just"/>
            <a:r>
              <a:rPr lang="cs-CZ" sz="1600" dirty="0"/>
              <a:t>uplatňují se při formulování týmového ducha podniku;</a:t>
            </a:r>
          </a:p>
          <a:p>
            <a:pPr lvl="1" algn="just"/>
            <a:r>
              <a:rPr lang="cs-CZ" sz="1600" dirty="0"/>
              <a:t>pomáhají účinně formulovat podnikovou kulturu.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Hodnoty podniku</a:t>
            </a:r>
          </a:p>
        </p:txBody>
      </p:sp>
    </p:spTree>
    <p:extLst>
      <p:ext uri="{BB962C8B-B14F-4D97-AF65-F5344CB8AC3E}">
        <p14:creationId xmlns:p14="http://schemas.microsoft.com/office/powerpoint/2010/main" val="261580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154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400" dirty="0"/>
              <a:t>Podnikové hodnoty podniku </a:t>
            </a:r>
            <a:r>
              <a:rPr lang="cs-CZ" sz="1400" dirty="0" err="1"/>
              <a:t>Wicona</a:t>
            </a:r>
            <a:r>
              <a:rPr lang="cs-CZ" sz="1400" dirty="0"/>
              <a:t> Česká republika:</a:t>
            </a:r>
          </a:p>
          <a:p>
            <a:pPr lvl="1" algn="just"/>
            <a:r>
              <a:rPr lang="cs-CZ" sz="1400" dirty="0"/>
              <a:t>ODVAHA: Vytvářet si pro sebe výzvy a akceptovat vypočitatelná rizika, i když je výsledek v nedohlednu. Jednat na vlastní odpovědnost. Rozhodovat se. Nezůstat stát. Něčím chtít pohnout.</a:t>
            </a:r>
          </a:p>
          <a:p>
            <a:pPr lvl="1" algn="just"/>
            <a:r>
              <a:rPr lang="cs-CZ" sz="1400" dirty="0"/>
              <a:t>RESPEKT: Upřímné jednání a respekt k individuální hodnotě každého jednotlivce, k hodnotě země a jejích zdrojů. Ať děláme cokoliv, děláme to s integritou. Porušení integrity nebo základních pravidel respektu se netoleruje, tj. vždy je třeba jednat s respektem vůči partnerovi nebo organizaci.</a:t>
            </a:r>
          </a:p>
          <a:p>
            <a:pPr lvl="1" algn="just"/>
            <a:r>
              <a:rPr lang="cs-CZ" sz="1400" dirty="0"/>
              <a:t>SPOLUPRÁCE: Spolupracovat s ostatními a nikoho nevylučovat. Partnerské myšlení a týmově orientované jednání. Výměna informací a zkušeností k oboustrannému užitku. Snaha o oboustranně výhodné situace typu „</a:t>
            </a:r>
            <a:r>
              <a:rPr lang="cs-CZ" sz="1400" dirty="0" err="1"/>
              <a:t>win-win</a:t>
            </a:r>
            <a:r>
              <a:rPr lang="cs-CZ" sz="1400" dirty="0"/>
              <a:t>“, tj. interní spolupráce a externí kooperace.</a:t>
            </a:r>
          </a:p>
          <a:p>
            <a:pPr lvl="1" algn="just"/>
            <a:r>
              <a:rPr lang="cs-CZ" sz="1400" dirty="0"/>
              <a:t>ROZHODNOST: Stanovit si cíl a držet se ho, tj. jednat rozhodně - to zvyšuje sebejistotu a přináší úspěch rozhodovat se odpovědně (ve spojení se čtyřmi ostatními zásadami).</a:t>
            </a:r>
          </a:p>
          <a:p>
            <a:pPr lvl="1" algn="just"/>
            <a:r>
              <a:rPr lang="cs-CZ" sz="1400" dirty="0"/>
              <a:t>PROZÍRAVOST: Dívat se dále než za další roh a dlouhodobě rozeznávat šance. Kontinuálně sledovat cíle. Myslet dlouhodobě. Pracovat kontinuálně, tj. poučit se i z "prohraných bitev" a s odvahou a rozhodností setrvale pokračovat v práci zaměřené na cíl.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Příklad hodnot podniku</a:t>
            </a:r>
          </a:p>
        </p:txBody>
      </p:sp>
    </p:spTree>
    <p:extLst>
      <p:ext uri="{BB962C8B-B14F-4D97-AF65-F5344CB8AC3E}">
        <p14:creationId xmlns:p14="http://schemas.microsoft.com/office/powerpoint/2010/main" val="25648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externího prostředí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</p:txBody>
      </p:sp>
    </p:spTree>
    <p:extLst>
      <p:ext uri="{BB962C8B-B14F-4D97-AF65-F5344CB8AC3E}">
        <p14:creationId xmlns:p14="http://schemas.microsoft.com/office/powerpoint/2010/main" val="29986485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6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6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600" dirty="0"/>
              <a:t>Analýza posuzuje celkovou podnikovou situaci, určuje jeho místo v prostředí a vymezuje vývoj jeho budoucích aktivit.</a:t>
            </a:r>
          </a:p>
          <a:p>
            <a:pPr algn="just"/>
            <a:r>
              <a:rPr lang="cs-CZ" sz="1600" dirty="0"/>
              <a:t>Je prvním krokem strategického plánovacího procesu.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strategické analýzy</a:t>
            </a:r>
          </a:p>
        </p:txBody>
      </p:sp>
    </p:spTree>
    <p:extLst>
      <p:ext uri="{BB962C8B-B14F-4D97-AF65-F5344CB8AC3E}">
        <p14:creationId xmlns:p14="http://schemas.microsoft.com/office/powerpoint/2010/main" val="161092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externího prostředí </a:t>
            </a:r>
            <a:r>
              <a:rPr lang="cs-CZ" sz="1600" dirty="0"/>
              <a:t>– poskytuje informace o charakteru externího  prostředí a jeho případných vlivech na podnik s cílem zjištění možných příležitostí a hrozeb </a:t>
            </a:r>
          </a:p>
          <a:p>
            <a:pPr lvl="1" algn="just"/>
            <a:r>
              <a:rPr lang="cs-CZ" sz="1600" dirty="0"/>
              <a:t>Analýza vzdáleného prostředí – makroprostředí</a:t>
            </a:r>
          </a:p>
          <a:p>
            <a:pPr lvl="1" algn="just"/>
            <a:r>
              <a:rPr lang="cs-CZ" sz="1600" dirty="0"/>
              <a:t>Analýza blízkého prostředí – trh, odvětví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Analýza interního prostředí </a:t>
            </a:r>
            <a:r>
              <a:rPr lang="cs-CZ" sz="1600" dirty="0"/>
              <a:t>– podává informaci o interním prostředí a vnitřních zdrojích podniku, výsledkem je zjištění předností (silných stránek) a slabin (slabých) podniku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Syntéza</a:t>
            </a:r>
            <a:r>
              <a:rPr lang="cs-CZ" sz="1600" dirty="0"/>
              <a:t> – konfrontuje silné/slabé stránky podniku s příležitostmi a hrozbami z prostředí s cílem určení adekvátního strategického směru.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strategické analýzy</a:t>
            </a:r>
          </a:p>
        </p:txBody>
      </p:sp>
    </p:spTree>
    <p:extLst>
      <p:ext uri="{BB962C8B-B14F-4D97-AF65-F5344CB8AC3E}">
        <p14:creationId xmlns:p14="http://schemas.microsoft.com/office/powerpoint/2010/main" val="996446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Makroprostředí, nebo také vzdálenější podnikatelské prostředí, je nejširším prostředím, které působí na podnikatelský subjekt. </a:t>
            </a:r>
          </a:p>
          <a:p>
            <a:pPr algn="just"/>
            <a:r>
              <a:rPr lang="cs-CZ" sz="1600" dirty="0"/>
              <a:t>Samotný podnikatelský subjekt nemůže ovlivnit makroprostředí a jeho části. </a:t>
            </a:r>
          </a:p>
          <a:p>
            <a:pPr algn="just"/>
            <a:r>
              <a:rPr lang="cs-CZ" sz="1600" dirty="0"/>
              <a:t>Podnik faktory z makroprostředí pouze reflektuje, může je využívat a negativním faktorům se případně bránit. </a:t>
            </a:r>
          </a:p>
          <a:p>
            <a:pPr algn="just"/>
            <a:r>
              <a:rPr lang="cs-CZ" sz="1600" dirty="0"/>
              <a:t>Makroprostředí je vytvořeno společenským a historickým vývojem konkrétní společnosti v konkrétní lokalitě, proto se také označuje jako „kontextuální úroveň“. Což znamená, že podnik funguje a existuje v určitém širším kontextu, širších souvislostech. </a:t>
            </a:r>
          </a:p>
          <a:p>
            <a:pPr algn="just"/>
            <a:r>
              <a:rPr lang="cs-CZ" sz="1600" dirty="0"/>
              <a:t>Makroprostředí nevytváří stát ani vláda.</a:t>
            </a:r>
          </a:p>
          <a:p>
            <a:pPr algn="just"/>
            <a:r>
              <a:rPr lang="cs-CZ" sz="1600" dirty="0"/>
              <a:t>Makroprostředí je tvořeno těmito prvky: demografické prostředí, politické prostředí, legislativní prostředí, ekonomické prostředí, sociální prostředí, kulturní prostředí, přírodní prostředí, technologické prostředí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88502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souhrn aktivit, jejichž smyslem je formování dlouhodobých záměrů fungování podniku.</a:t>
            </a:r>
          </a:p>
          <a:p>
            <a:pPr algn="just"/>
            <a:r>
              <a:rPr lang="cs-CZ" sz="1600" dirty="0"/>
              <a:t>Strategické řízení je integrální součást celkového řízení podniku.</a:t>
            </a:r>
          </a:p>
          <a:p>
            <a:pPr algn="just"/>
            <a:r>
              <a:rPr lang="cs-CZ" sz="1600" dirty="0"/>
              <a:t>Cílem strategického řízení je získání konkurenční výhody.</a:t>
            </a:r>
          </a:p>
          <a:p>
            <a:pPr algn="just"/>
            <a:r>
              <a:rPr lang="cs-CZ" sz="1600" dirty="0"/>
              <a:t>Ukazuje směr vývoje podniku a vymezuje hlavní strategické směry podniku. </a:t>
            </a:r>
          </a:p>
          <a:p>
            <a:pPr algn="just"/>
            <a:r>
              <a:rPr lang="cs-CZ" sz="1600" dirty="0"/>
              <a:t>Umožňuje orientaci podniku v konkurenčním prostředí</a:t>
            </a:r>
          </a:p>
          <a:p>
            <a:pPr algn="just"/>
            <a:r>
              <a:rPr lang="cs-CZ" sz="1600" dirty="0"/>
              <a:t>Dlouhodobý charakter, vysoké riziko, dynamický a kreativní přístup</a:t>
            </a:r>
          </a:p>
          <a:p>
            <a:pPr algn="just"/>
            <a:r>
              <a:rPr lang="cs-CZ" sz="1600" dirty="0"/>
              <a:t>Realizátory strategického řízení jsou řídící pracovníci (top management nebo také CEO), kteří</a:t>
            </a:r>
          </a:p>
          <a:p>
            <a:pPr lvl="1" algn="just"/>
            <a:r>
              <a:rPr lang="cs-CZ" sz="1600" dirty="0"/>
              <a:t>rozhodují o potřebných aktivitách podniku;</a:t>
            </a:r>
          </a:p>
          <a:p>
            <a:pPr lvl="1" algn="just"/>
            <a:r>
              <a:rPr lang="cs-CZ" sz="1600" dirty="0"/>
              <a:t>vytvářejí podmínky pro hladký průběh těchto aktivit.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Pojetí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b="1" dirty="0"/>
              <a:t>Demografické prostředí</a:t>
            </a:r>
            <a:r>
              <a:rPr lang="cs-CZ" sz="1500" dirty="0"/>
              <a:t> je tvořeno lidmi, kteří žijí v určitém teritoriu. </a:t>
            </a:r>
          </a:p>
          <a:p>
            <a:pPr algn="just"/>
            <a:r>
              <a:rPr lang="cs-CZ" sz="1500" b="1" dirty="0"/>
              <a:t>Ekonomické prostředí</a:t>
            </a:r>
            <a:r>
              <a:rPr lang="cs-CZ" sz="1500" dirty="0"/>
              <a:t> se zaměřuje hlavně na disponibilní kupní sílu obyvatel, na ceny, úspory, dluhy a dostupnost peněžních prostředků (úvěrů).</a:t>
            </a:r>
          </a:p>
          <a:p>
            <a:pPr algn="just"/>
            <a:r>
              <a:rPr lang="cs-CZ" sz="1500" b="1" dirty="0"/>
              <a:t>Politické prostředí</a:t>
            </a:r>
            <a:r>
              <a:rPr lang="cs-CZ" sz="1500" dirty="0"/>
              <a:t> a jeho vliv vychází z politických rozhodnutí nebo politických událostí v zemi.</a:t>
            </a:r>
          </a:p>
          <a:p>
            <a:pPr algn="just"/>
            <a:r>
              <a:rPr lang="cs-CZ" sz="1500" b="1" dirty="0"/>
              <a:t>Legislativní prostředí</a:t>
            </a:r>
            <a:r>
              <a:rPr lang="cs-CZ" sz="1500" dirty="0"/>
              <a:t> vytváří legislativní rámec pro aktivity podnikatelských subjektů prostřednictvím právních norem regulujících podnikatelské postupy, práva a povinnosti při realizaci těchto aktivit.</a:t>
            </a:r>
          </a:p>
          <a:p>
            <a:pPr algn="just"/>
            <a:r>
              <a:rPr lang="cs-CZ" sz="1500" b="1" dirty="0"/>
              <a:t>Sociální prostředí</a:t>
            </a:r>
            <a:r>
              <a:rPr lang="cs-CZ" sz="1500" dirty="0"/>
              <a:t> formuje základní mínění, hodnoty a normy lidí v něm žijící. </a:t>
            </a:r>
          </a:p>
          <a:p>
            <a:pPr algn="just"/>
            <a:r>
              <a:rPr lang="cs-CZ" sz="1500" b="1" dirty="0"/>
              <a:t>Kulturní prostředí</a:t>
            </a:r>
            <a:r>
              <a:rPr lang="cs-CZ" sz="1500" dirty="0"/>
              <a:t> je dáno kulturou, která je obecně chápána jako komplex hodnot, zvyklostí, tradic, jednání a dalších faktorů osvojených a sdílených osobami určité skupiny, společnosti.</a:t>
            </a:r>
          </a:p>
          <a:p>
            <a:pPr algn="just"/>
            <a:r>
              <a:rPr lang="cs-CZ" sz="1500" b="1" dirty="0"/>
              <a:t>Technologické prostředí</a:t>
            </a:r>
            <a:r>
              <a:rPr lang="cs-CZ" sz="1500" dirty="0"/>
              <a:t> sleduje vývoj a využívání nových technologií v aktivitách podniku.</a:t>
            </a:r>
          </a:p>
          <a:p>
            <a:pPr algn="just"/>
            <a:r>
              <a:rPr lang="cs-CZ" sz="1500" b="1" dirty="0"/>
              <a:t>Přírodní prostředí</a:t>
            </a:r>
            <a:r>
              <a:rPr lang="cs-CZ" sz="1500" dirty="0"/>
              <a:t> je zaměřeno na současný stav a zhoršování životního prostředí, na ubývání přírodních zdrojů a zvyšující se náklady na energii.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131983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Hlavními zdroji dat pro analýzu makroprostředí jsou sekundární zdroje:  různé statistiky, analýzy, studie, rešerše, statě odborných časopisů apod. </a:t>
            </a:r>
          </a:p>
          <a:p>
            <a:pPr mar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PEST, PESTLE, STEP, STEEPLED, STEER</a:t>
            </a:r>
          </a:p>
          <a:p>
            <a:pPr algn="just"/>
            <a:r>
              <a:rPr lang="cs-CZ" sz="1600" dirty="0"/>
              <a:t>Extrapolace trendů (prognózování) - prognostická metoda určující pravděpodobný průběh určitého jevu z jeho dosavadního vývoje.  </a:t>
            </a:r>
          </a:p>
          <a:p>
            <a:pPr algn="just"/>
            <a:r>
              <a:rPr lang="cs-CZ" sz="1600" dirty="0"/>
              <a:t>Expertní metody – Metoda QUEST (</a:t>
            </a:r>
            <a:r>
              <a:rPr lang="cs-CZ" sz="1600" dirty="0" err="1"/>
              <a:t>Quick</a:t>
            </a:r>
            <a:r>
              <a:rPr lang="cs-CZ" sz="1600" dirty="0"/>
              <a:t> </a:t>
            </a:r>
            <a:r>
              <a:rPr lang="cs-CZ" sz="1600" dirty="0" err="1"/>
              <a:t>Environmental</a:t>
            </a:r>
            <a:r>
              <a:rPr lang="cs-CZ" sz="1600" dirty="0"/>
              <a:t> </a:t>
            </a:r>
            <a:r>
              <a:rPr lang="cs-CZ" sz="1600" dirty="0" err="1"/>
              <a:t>Scanning</a:t>
            </a:r>
            <a:r>
              <a:rPr lang="cs-CZ" sz="1600" dirty="0"/>
              <a:t> </a:t>
            </a:r>
            <a:r>
              <a:rPr lang="cs-CZ" sz="1600" dirty="0" err="1"/>
              <a:t>Technique</a:t>
            </a:r>
            <a:r>
              <a:rPr lang="cs-CZ" sz="1600" dirty="0"/>
              <a:t>), Delfská metoda, Brainstorming – využití oborníků pro činnost vyžadující zvláštní znalosti a odborné posouzení problému a jeho dalšího vývoje v budoucnosti.</a:t>
            </a:r>
          </a:p>
          <a:p>
            <a:pPr algn="just"/>
            <a:r>
              <a:rPr lang="cs-CZ" sz="1600" dirty="0"/>
              <a:t>Metoda scénářů</a:t>
            </a:r>
          </a:p>
          <a:p>
            <a:pPr algn="just"/>
            <a:r>
              <a:rPr lang="cs-CZ" sz="1600" dirty="0"/>
              <a:t>Metody statistické analýzy (analýzy časových řad, regresní a korelační analýzy)</a:t>
            </a:r>
          </a:p>
          <a:p>
            <a:pPr algn="just"/>
            <a:r>
              <a:rPr lang="cs-CZ" sz="1600" dirty="0"/>
              <a:t>Metody demografické statistiky</a:t>
            </a:r>
          </a:p>
          <a:p>
            <a:pPr algn="just"/>
            <a:r>
              <a:rPr lang="cs-CZ" sz="1600" dirty="0"/>
              <a:t>Politologie a makroekonomické teorie </a:t>
            </a:r>
          </a:p>
          <a:p>
            <a:pPr algn="just"/>
            <a:r>
              <a:rPr lang="cs-CZ" sz="1600" dirty="0"/>
              <a:t>Metody kauzální analýzy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Metody analýzy makroprostředí</a:t>
            </a:r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PEST analýza</a:t>
            </a:r>
            <a:r>
              <a:rPr lang="cs-CZ" sz="1600" dirty="0"/>
              <a:t> je moderní metoda rozboru makroprostředí. </a:t>
            </a:r>
          </a:p>
          <a:p>
            <a:pPr algn="just"/>
            <a:r>
              <a:rPr lang="cs-CZ" sz="1600" dirty="0"/>
              <a:t>Jejím cílem je najít a analyzovat ty složky prostředí, které mají pro podnik význam a mohou pro něj znamenat příležitost nebo hrozbu. Analýza sleduje také vývoj kritických faktorů v čase. </a:t>
            </a:r>
          </a:p>
          <a:p>
            <a:pPr algn="just"/>
            <a:r>
              <a:rPr lang="cs-CZ" sz="1600" dirty="0"/>
              <a:t>PEST analýza se zaměřuje na to prostředí, na kterém podnik skutečně působí. </a:t>
            </a:r>
          </a:p>
          <a:p>
            <a:pPr algn="just"/>
            <a:r>
              <a:rPr lang="cs-CZ" sz="1600" dirty="0"/>
              <a:t>PEST analýza sleduje makroprostředí podniku z pohledu čtyř základních skupin faktorů: politické a legislativní </a:t>
            </a:r>
            <a:r>
              <a:rPr lang="cs-CZ" sz="1600" b="1" dirty="0"/>
              <a:t>P</a:t>
            </a:r>
            <a:r>
              <a:rPr lang="cs-CZ" sz="1600" dirty="0"/>
              <a:t>, ekonomické </a:t>
            </a:r>
            <a:r>
              <a:rPr lang="cs-CZ" sz="1600" b="1" dirty="0"/>
              <a:t>E</a:t>
            </a:r>
            <a:r>
              <a:rPr lang="cs-CZ" sz="1600" dirty="0"/>
              <a:t>, sociální a demografické </a:t>
            </a:r>
            <a:r>
              <a:rPr lang="cs-CZ" sz="1600" b="1" dirty="0"/>
              <a:t>S</a:t>
            </a:r>
            <a:r>
              <a:rPr lang="cs-CZ" sz="1600" dirty="0"/>
              <a:t>, technické a technologické </a:t>
            </a:r>
            <a:r>
              <a:rPr lang="cs-CZ" sz="1600" b="1" dirty="0"/>
              <a:t>T</a:t>
            </a:r>
            <a:r>
              <a:rPr lang="cs-CZ" sz="1600" dirty="0"/>
              <a:t>. </a:t>
            </a:r>
          </a:p>
          <a:p>
            <a:pPr algn="just"/>
            <a:r>
              <a:rPr lang="cs-CZ" sz="1600" dirty="0"/>
              <a:t>Tato původní podoba metody byla v průběhu času modifikována a rozšiřována o další prvky. Takže se dnes setkáváme s těmito podobami: PESTLE analýza (přidán legislativní a environmentální prostředí), SLEPT analýza, STEEP analýza. </a:t>
            </a:r>
          </a:p>
          <a:p>
            <a:pPr algn="just"/>
            <a:r>
              <a:rPr lang="cs-CZ" sz="1600" dirty="0"/>
              <a:t>Společným účelem všech těchto analýz je identifikace konkrétních hrozeb a příležitostí, což pomáhá podniku zaměřit se na klíčové aspekty makroprostředí a ty komplexně vyhodnocovat.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PEST analýza</a:t>
            </a:r>
          </a:p>
        </p:txBody>
      </p:sp>
    </p:spTree>
    <p:extLst>
      <p:ext uri="{BB962C8B-B14F-4D97-AF65-F5344CB8AC3E}">
        <p14:creationId xmlns:p14="http://schemas.microsoft.com/office/powerpoint/2010/main" val="133096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LONGPEST analýza</a:t>
            </a:r>
            <a:r>
              <a:rPr lang="cs-CZ" sz="1600" dirty="0"/>
              <a:t>, která je další modifikací PEST analýzy, bere v úvahu lokální LO, národní N a globální G úroveň politicko-legislativních, ekonomických, sociálně-demografických a </a:t>
            </a:r>
            <a:r>
              <a:rPr lang="cs-CZ" sz="1600" dirty="0" err="1"/>
              <a:t>technicko-technologických</a:t>
            </a:r>
            <a:r>
              <a:rPr lang="cs-CZ" sz="1600" dirty="0"/>
              <a:t> faktorů.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Výsledkem je strategický profil okolí. Postup obsahuje tyto kroky: </a:t>
            </a:r>
          </a:p>
          <a:p>
            <a:pPr lvl="1" algn="just"/>
            <a:r>
              <a:rPr lang="cs-CZ" sz="1600" dirty="0"/>
              <a:t>Vytvoření seznamu faktorů, které budou analyzovány.</a:t>
            </a:r>
          </a:p>
          <a:p>
            <a:pPr lvl="1" algn="just"/>
            <a:r>
              <a:rPr lang="cs-CZ" sz="1600" dirty="0"/>
              <a:t>Ohodnocení významu faktorů pomocí </a:t>
            </a:r>
            <a:r>
              <a:rPr lang="cs-CZ" sz="1600" dirty="0" err="1"/>
              <a:t>Likertovy</a:t>
            </a:r>
            <a:r>
              <a:rPr lang="cs-CZ" sz="1600" dirty="0"/>
              <a:t> stupnice.</a:t>
            </a:r>
          </a:p>
          <a:p>
            <a:pPr lvl="1" algn="just"/>
            <a:r>
              <a:rPr lang="cs-CZ" sz="1600" dirty="0"/>
              <a:t>Vyhodnocení faktorů, které nejvíce působí na podnik (dopady na rentabilitu, likviditu, růst) a možnosti reakce podniku na tyto faktory.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LONGPEST analýza</a:t>
            </a:r>
          </a:p>
        </p:txBody>
      </p:sp>
    </p:spTree>
    <p:extLst>
      <p:ext uri="{BB962C8B-B14F-4D97-AF65-F5344CB8AC3E}">
        <p14:creationId xmlns:p14="http://schemas.microsoft.com/office/powerpoint/2010/main" val="157297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Prognózování </a:t>
            </a:r>
            <a:r>
              <a:rPr lang="cs-CZ" sz="1600" dirty="0"/>
              <a:t>– odborné posouzení budoucího vývoje, kdy na základě zkoumání minulých a stávajících procesů a jevů jsou určovány možné budoucí procesy a jevy, přičemž charakteristickým rysem těchto procesů a jevů je jejich nejistota, resp. neurčitost. </a:t>
            </a:r>
          </a:p>
          <a:p>
            <a:pPr algn="just"/>
            <a:r>
              <a:rPr lang="cs-CZ" sz="1600" dirty="0"/>
              <a:t>Výsledkem prognózování je prognóza.</a:t>
            </a:r>
          </a:p>
          <a:p>
            <a:pPr algn="just"/>
            <a:r>
              <a:rPr lang="cs-CZ" sz="1600" dirty="0"/>
              <a:t>Bývá realizováno v úvodní, plánovací fázi strategického procesu.</a:t>
            </a:r>
          </a:p>
          <a:p>
            <a:pPr algn="just"/>
            <a:r>
              <a:rPr lang="cs-CZ" sz="1600" dirty="0"/>
              <a:t>Každá prognóza má určité časové i prostorové rozměry musíme si být vědomi, že přesnost předpovědi budoucnosti klesá s delším časovým obdobím a zvětšujícím se prostorem, pro něž je prognóza určena.</a:t>
            </a:r>
          </a:p>
          <a:p>
            <a:pPr algn="just"/>
            <a:r>
              <a:rPr lang="cs-CZ" sz="1600" dirty="0"/>
              <a:t>Prognózování se stává významnou </a:t>
            </a:r>
            <a:r>
              <a:rPr lang="cs-CZ" sz="1600" b="1" dirty="0"/>
              <a:t>komparativní výhodou</a:t>
            </a:r>
            <a:r>
              <a:rPr lang="cs-CZ" sz="1600" dirty="0"/>
              <a:t> v konkurenčním soupeření na trhu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Prognózování a tvorba strategie</a:t>
            </a:r>
          </a:p>
        </p:txBody>
      </p:sp>
    </p:spTree>
    <p:extLst>
      <p:ext uri="{BB962C8B-B14F-4D97-AF65-F5344CB8AC3E}">
        <p14:creationId xmlns:p14="http://schemas.microsoft.com/office/powerpoint/2010/main" val="137254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Převratné technické a technologické vynálezy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Směry základního výzkumu a směry aplikačního výzkumu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Parametry výrobků, funkční charakteristiky technologií a zařízení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Vývojové tendence a trendy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Společenské důsledky možných trendů a technického rozvoje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Alternativní řešení celospolečenských cílů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Alternativní řešení a předvídaní cílů na nižších úrovních organizace</a:t>
            </a:r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395478" lvl="1">
              <a:lnSpc>
                <a:spcPct val="80000"/>
              </a:lnSpc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600" dirty="0"/>
              <a:t>Předvídání chování trhu, pohyby cen, poptávky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Použitelnost prognostických metod</a:t>
            </a:r>
          </a:p>
        </p:txBody>
      </p:sp>
    </p:spTree>
    <p:extLst>
      <p:ext uri="{BB962C8B-B14F-4D97-AF65-F5344CB8AC3E}">
        <p14:creationId xmlns:p14="http://schemas.microsoft.com/office/powerpoint/2010/main" val="334266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9925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Z hlediska přístupu k prognózování</a:t>
            </a:r>
          </a:p>
          <a:p>
            <a:pPr algn="just"/>
            <a:r>
              <a:rPr lang="cs-CZ" sz="1600" dirty="0"/>
              <a:t>Kvantitativní metody – statistické metody, metody operačního výzkumu, metody modelových experimentů  </a:t>
            </a:r>
          </a:p>
          <a:p>
            <a:pPr algn="just"/>
            <a:r>
              <a:rPr lang="cs-CZ" sz="1600" dirty="0"/>
              <a:t>Kvalitativní metody – brainstorming, </a:t>
            </a:r>
            <a:r>
              <a:rPr lang="cs-CZ" sz="1600" dirty="0" err="1"/>
              <a:t>brainwriting</a:t>
            </a:r>
            <a:r>
              <a:rPr lang="cs-CZ" sz="1600" dirty="0"/>
              <a:t>, metoda delfská, scénáře atd.</a:t>
            </a:r>
          </a:p>
          <a:p>
            <a:pPr algn="just"/>
            <a:endParaRPr lang="cs-CZ" sz="1600" i="1" dirty="0"/>
          </a:p>
          <a:p>
            <a:pPr marL="0" indent="0" algn="just">
              <a:buNone/>
            </a:pPr>
            <a:r>
              <a:rPr lang="cs-CZ" sz="1600" b="1" dirty="0"/>
              <a:t>Dle míry subjektivity</a:t>
            </a:r>
          </a:p>
          <a:p>
            <a:pPr lvl="1" algn="just"/>
            <a:r>
              <a:rPr lang="cs-CZ" sz="1600" dirty="0"/>
              <a:t>Subjektivní metody</a:t>
            </a:r>
          </a:p>
          <a:p>
            <a:pPr lvl="1" algn="just"/>
            <a:r>
              <a:rPr lang="cs-CZ" sz="1600" dirty="0"/>
              <a:t>Objektivní metody</a:t>
            </a:r>
          </a:p>
          <a:p>
            <a:pPr lvl="1" algn="just"/>
            <a:r>
              <a:rPr lang="cs-CZ" sz="1600" dirty="0"/>
              <a:t>Systémové metody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b="1" dirty="0"/>
              <a:t>Další členění metod</a:t>
            </a:r>
          </a:p>
          <a:p>
            <a:pPr algn="just"/>
            <a:r>
              <a:rPr lang="cs-CZ" sz="1600" dirty="0"/>
              <a:t>Metoda explorativní (průzkumná)</a:t>
            </a:r>
          </a:p>
          <a:p>
            <a:pPr algn="just"/>
            <a:r>
              <a:rPr lang="cs-CZ" sz="1600" dirty="0"/>
              <a:t>Metoda normativní (cílová)</a:t>
            </a:r>
          </a:p>
          <a:p>
            <a:pPr algn="just"/>
            <a:r>
              <a:rPr lang="cs-CZ" sz="1600" dirty="0"/>
              <a:t>Metoda integrálního prognózování</a:t>
            </a:r>
          </a:p>
          <a:p>
            <a:pPr mar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184576" cy="507703"/>
          </a:xfrm>
        </p:spPr>
        <p:txBody>
          <a:bodyPr/>
          <a:lstStyle/>
          <a:p>
            <a:r>
              <a:rPr lang="cs-CZ" dirty="0"/>
              <a:t>Klasifikace prognostických metod </a:t>
            </a:r>
          </a:p>
        </p:txBody>
      </p:sp>
    </p:spTree>
    <p:extLst>
      <p:ext uri="{BB962C8B-B14F-4D97-AF65-F5344CB8AC3E}">
        <p14:creationId xmlns:p14="http://schemas.microsoft.com/office/powerpoint/2010/main" val="17223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276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1600" dirty="0"/>
              <a:t>Logické myšlení je nahrazeno intuitivním</a:t>
            </a:r>
          </a:p>
          <a:p>
            <a:pPr algn="just"/>
            <a:r>
              <a:rPr lang="cs-CZ" sz="1600" dirty="0"/>
              <a:t>Při řešení zamlženého problému, rámcově vymezená oblast</a:t>
            </a:r>
          </a:p>
          <a:p>
            <a:pPr algn="just"/>
            <a:r>
              <a:rPr lang="cs-CZ" sz="16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1600" dirty="0"/>
              <a:t>Pravidla – zákaz kritiky, uvolnění fantazie, vzájemná inspirace, co největší množství, rovnost účastníků</a:t>
            </a:r>
          </a:p>
          <a:p>
            <a:pPr algn="just"/>
            <a:r>
              <a:rPr lang="cs-CZ" sz="1600" dirty="0"/>
              <a:t>Průběh brainstormingu: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1600" dirty="0"/>
              <a:t>Zpracování a vyhodnocení námětů</a:t>
            </a:r>
          </a:p>
          <a:p>
            <a:pPr algn="just"/>
            <a:endParaRPr lang="cs-CZ" sz="1600" dirty="0"/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2421547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Účelem je získání prognostických informací nebo názorů od vybrané skupiny expertů vztahujících se k identifikaci nebo předpovědi budoucích událostí, vývojových problémů nebo trendů</a:t>
            </a:r>
          </a:p>
          <a:p>
            <a:pPr algn="just"/>
            <a:r>
              <a:rPr lang="cs-CZ" sz="1600" b="1" i="1" dirty="0"/>
              <a:t>Formy</a:t>
            </a:r>
            <a:r>
              <a:rPr lang="cs-CZ" sz="1600" dirty="0"/>
              <a:t>: </a:t>
            </a:r>
            <a:r>
              <a:rPr lang="cs-CZ" sz="1600" dirty="0" err="1"/>
              <a:t>Conventional</a:t>
            </a:r>
            <a:r>
              <a:rPr lang="cs-CZ" sz="1600" dirty="0"/>
              <a:t> </a:t>
            </a:r>
            <a:r>
              <a:rPr lang="cs-CZ" sz="1600" dirty="0" err="1"/>
              <a:t>Delphi</a:t>
            </a:r>
            <a:r>
              <a:rPr lang="cs-CZ" sz="1600" dirty="0"/>
              <a:t>, Argument </a:t>
            </a:r>
            <a:r>
              <a:rPr lang="cs-CZ" sz="1600" dirty="0" err="1"/>
              <a:t>Delphi</a:t>
            </a:r>
            <a:r>
              <a:rPr lang="cs-CZ" sz="1600" dirty="0"/>
              <a:t>, </a:t>
            </a:r>
            <a:r>
              <a:rPr lang="cs-CZ" sz="1600" dirty="0" err="1"/>
              <a:t>Policy</a:t>
            </a:r>
            <a:r>
              <a:rPr lang="cs-CZ" sz="1600" dirty="0"/>
              <a:t> </a:t>
            </a:r>
            <a:r>
              <a:rPr lang="cs-CZ" sz="1600" dirty="0" err="1"/>
              <a:t>Delphi</a:t>
            </a:r>
            <a:endParaRPr lang="cs-CZ" sz="1600" dirty="0"/>
          </a:p>
          <a:p>
            <a:pPr algn="just"/>
            <a:r>
              <a:rPr lang="cs-CZ" sz="1600" b="1" i="1" dirty="0"/>
              <a:t>Základní principy</a:t>
            </a:r>
            <a:r>
              <a:rPr lang="cs-CZ" sz="1600" dirty="0"/>
              <a:t>: anonymita, interakce, kontrolovaná zpětná vazba, statistické vyhodnocení odpovědí</a:t>
            </a:r>
          </a:p>
          <a:p>
            <a:pPr algn="just"/>
            <a:r>
              <a:rPr lang="cs-CZ" sz="1600" b="1" i="1" dirty="0"/>
              <a:t>Podstata</a:t>
            </a:r>
            <a:r>
              <a:rPr lang="cs-CZ" sz="1600" dirty="0"/>
              <a:t>: </a:t>
            </a:r>
          </a:p>
          <a:p>
            <a:pPr lvl="1" algn="just"/>
            <a:r>
              <a:rPr lang="cs-CZ" sz="1600" dirty="0"/>
              <a:t>Zasílání promyšleně volené série otázek (formalizovaný dotazník)</a:t>
            </a:r>
          </a:p>
          <a:p>
            <a:pPr lvl="1" algn="just"/>
            <a:r>
              <a:rPr lang="cs-CZ" sz="1600" dirty="0"/>
              <a:t>Nezávislí odborníci</a:t>
            </a:r>
          </a:p>
          <a:p>
            <a:pPr lvl="1" algn="just"/>
            <a:r>
              <a:rPr lang="cs-CZ" sz="1600" dirty="0"/>
              <a:t>Opakované zasílání – sblížení názorů</a:t>
            </a:r>
          </a:p>
          <a:p>
            <a:pPr lvl="1" algn="just"/>
            <a:r>
              <a:rPr lang="cs-CZ" sz="1600" dirty="0"/>
              <a:t>Konsenzu je dosaženo teprve nad správným řešením</a:t>
            </a:r>
          </a:p>
          <a:p>
            <a:pPr lvl="1" algn="just"/>
            <a:r>
              <a:rPr lang="cs-CZ" sz="1600" dirty="0"/>
              <a:t>Nahrazuje přímou diskusi nebo seminář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Metoda DELPHI</a:t>
            </a:r>
          </a:p>
        </p:txBody>
      </p:sp>
    </p:spTree>
    <p:extLst>
      <p:ext uri="{BB962C8B-B14F-4D97-AF65-F5344CB8AC3E}">
        <p14:creationId xmlns:p14="http://schemas.microsoft.com/office/powerpoint/2010/main" val="19404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Využívána v případě existence nekontinuálních změn v okolí podniku.</a:t>
            </a:r>
          </a:p>
          <a:p>
            <a:pPr algn="just"/>
            <a:r>
              <a:rPr lang="cs-CZ" sz="1600" b="1" dirty="0"/>
              <a:t>Scénář</a:t>
            </a:r>
            <a:r>
              <a:rPr lang="cs-CZ" sz="1600" dirty="0"/>
              <a:t> je obraz uspořádaný ze všech dosažitelných a významných prognóz a informací. orientační, kontextově závislý popis možné budoucí situace, která vede z výchozího (současného) stavu skrze logické souvislosti řetězce událostí k předpokládanému stavu konečné situace </a:t>
            </a:r>
          </a:p>
          <a:p>
            <a:pPr algn="just"/>
            <a:r>
              <a:rPr lang="cs-CZ" sz="1600" dirty="0"/>
              <a:t>Cílem scénářů je určit kritické okamžiky vývoje, u který je třeba uskutečnit zásadní rozhodnutí.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Základní skupiny scénářů:</a:t>
            </a:r>
          </a:p>
          <a:p>
            <a:pPr lvl="1" algn="just"/>
            <a:r>
              <a:rPr lang="cs-CZ" sz="1600" dirty="0"/>
              <a:t>Scénáře možných událostí</a:t>
            </a:r>
          </a:p>
          <a:p>
            <a:pPr lvl="1" algn="just"/>
            <a:r>
              <a:rPr lang="cs-CZ" sz="1600" dirty="0"/>
              <a:t>Simulační scénáře</a:t>
            </a:r>
          </a:p>
          <a:p>
            <a:pPr lvl="1" algn="just"/>
            <a:r>
              <a:rPr lang="cs-CZ" sz="1600" dirty="0"/>
              <a:t>Scénáře stavu okolí</a:t>
            </a:r>
          </a:p>
          <a:p>
            <a:pPr lvl="1" algn="just"/>
            <a:r>
              <a:rPr lang="cs-CZ" sz="1600" dirty="0"/>
              <a:t>Scénáře procesu okolí</a:t>
            </a:r>
          </a:p>
          <a:p>
            <a:pPr marL="457200" lvl="1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Metoda scénářů</a:t>
            </a:r>
          </a:p>
        </p:txBody>
      </p:sp>
    </p:spTree>
    <p:extLst>
      <p:ext uri="{BB962C8B-B14F-4D97-AF65-F5344CB8AC3E}">
        <p14:creationId xmlns:p14="http://schemas.microsoft.com/office/powerpoint/2010/main" val="2709884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řízení představuje proces přípravy a realizace rozvojových záměrů dlouhodobější povahy, které mají pro daný subjekt rozhodující význam a jejichž cílem je dosažení stanovených strategických cílů. </a:t>
            </a:r>
          </a:p>
          <a:p>
            <a:pPr algn="just"/>
            <a:r>
              <a:rPr lang="cs-CZ" sz="1600" dirty="0"/>
              <a:t>Strategické řízení představuje systémově řízený proces, jehož podstatou je pružná reakce na změny, obrana podniku před nebezpečím hrozeb a využití všech vhodných příležitostí v budoucím, nastupujícím dlouhodobém časovém horizontu.</a:t>
            </a:r>
          </a:p>
          <a:p>
            <a:pPr algn="just"/>
            <a:r>
              <a:rPr lang="cs-CZ" sz="1600" dirty="0"/>
              <a:t>Strategické řízení můžeme chápat jako ucelený systém, jehož nosným produktem je adekvátní a úspěšná podniková strategie zajišťující potřebný rozvoj a budoucnost podniku. </a:t>
            </a:r>
          </a:p>
          <a:p>
            <a:pPr algn="just"/>
            <a:r>
              <a:rPr lang="cs-CZ" sz="1600" dirty="0"/>
              <a:t>Strategické řízení lze také chápat nejen jako snahu o sladění aktivit podniku se změnami v prostředí, ale i jako prostředek pro usměrnění sociální politiky uvnitř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Vybrané definice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71550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Spíše než pojem bližší podnikatelské prostředí se používá pojem trh nebo odvětví, nebo také </a:t>
            </a:r>
            <a:r>
              <a:rPr lang="cs-CZ" sz="1600" dirty="0" err="1"/>
              <a:t>mezoprostředí</a:t>
            </a:r>
            <a:r>
              <a:rPr lang="cs-CZ" sz="1600" dirty="0"/>
              <a:t>. Někteří autoři začleňují toto prostředí do mikroprostředí, tj. do interního prostředí podniku. </a:t>
            </a:r>
          </a:p>
          <a:p>
            <a:pPr algn="just"/>
            <a:r>
              <a:rPr lang="cs-CZ" sz="1600" dirty="0"/>
              <a:t>Základní charakteristikou tohoto podnikatelského prostředí je to, že podniky mohou ovlivňovat subjekty a síly tohoto podnikatelského prostředí. Toto ovlivňování je cílené a záměrné. </a:t>
            </a:r>
          </a:p>
          <a:p>
            <a:pPr algn="just"/>
            <a:r>
              <a:rPr lang="cs-CZ" sz="1600" dirty="0"/>
              <a:t>Tržní prostředí můžeme označit jako </a:t>
            </a:r>
            <a:r>
              <a:rPr lang="cs-CZ" sz="1600" b="1" dirty="0"/>
              <a:t>úroveň transakční</a:t>
            </a:r>
            <a:r>
              <a:rPr lang="cs-CZ" sz="1600" dirty="0"/>
              <a:t>, protože právě v tomto prostředí dochází k transakcím spojených s realizací podnikatelských aktivit.</a:t>
            </a:r>
          </a:p>
          <a:p>
            <a:pPr algn="just"/>
            <a:r>
              <a:rPr lang="cs-CZ" sz="1600" dirty="0"/>
              <a:t>Subjekty tržního prostředí zahrnují skupiny lidí nebo organizace mající bezprostřední vztah ke konkrétnímu podnikatelskému subjektu. Mezi </a:t>
            </a:r>
            <a:r>
              <a:rPr lang="cs-CZ" sz="1600" b="1" dirty="0"/>
              <a:t>subjekty tržního prostředí </a:t>
            </a:r>
            <a:r>
              <a:rPr lang="cs-CZ" sz="1600" dirty="0"/>
              <a:t>patří: zákazníci, konkurence, distribuční články, veřejnost, vnější </a:t>
            </a:r>
            <a:r>
              <a:rPr lang="cs-CZ" sz="1600" dirty="0" err="1"/>
              <a:t>ovlivňovatelé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Analýza tržního prostředí se zaměřuje na hodnocení základních parametrů trhu a situaci v konkrétním odvětví. Proto analýzu tržního prostředí lze rozdělit na analýzu odvětví a analýzu trhu.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Tržní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37216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500" b="1" dirty="0"/>
              <a:t>Trh</a:t>
            </a:r>
            <a:r>
              <a:rPr lang="cs-CZ" sz="1500" dirty="0"/>
              <a:t> představuje, z pohledu podniku a marketingového chápání, </a:t>
            </a:r>
            <a:r>
              <a:rPr lang="cs-CZ" sz="1500" b="1" dirty="0"/>
              <a:t>skupinu zákazníků podniku, ať už cílových nebo potenciálních</a:t>
            </a:r>
            <a:r>
              <a:rPr lang="cs-CZ" sz="1500" dirty="0"/>
              <a:t>. </a:t>
            </a:r>
          </a:p>
          <a:p>
            <a:pPr algn="just"/>
            <a:r>
              <a:rPr lang="cs-CZ" sz="1500" dirty="0"/>
              <a:t>Podle typu zákazníků rozlišujeme trh spotřebitelský a trh organizací. </a:t>
            </a:r>
            <a:r>
              <a:rPr lang="cs-CZ" sz="1500" i="1" dirty="0"/>
              <a:t>Na trhu spotřebitelském </a:t>
            </a:r>
            <a:r>
              <a:rPr lang="cs-CZ" sz="1500" dirty="0"/>
              <a:t>se pohybují jednotlivci a domácnosti, které nakupují produkty a služby za účelem spotřeby (hovoříme o nich jako o konečných spotřebitelích). </a:t>
            </a:r>
            <a:r>
              <a:rPr lang="cs-CZ" sz="1500" i="1" dirty="0"/>
              <a:t>Na trhu organizací </a:t>
            </a:r>
            <a:r>
              <a:rPr lang="cs-CZ" sz="1500" dirty="0"/>
              <a:t>působí podniky, organizace, které nakupují zboží a služby za účelem dalšího prodeje (obchodní podniky), přepracování (výrobní podniky) nebo užití pro společnost (vláda, neziskové organizace). Odvětví pak produkuje a poté prodává výrobky a služby pro zákazníky s cílem uspokojení jejich potřeb.</a:t>
            </a:r>
          </a:p>
          <a:p>
            <a:r>
              <a:rPr lang="cs-CZ" sz="1500" i="1" dirty="0" err="1"/>
              <a:t>Kotler</a:t>
            </a:r>
            <a:r>
              <a:rPr lang="cs-CZ" sz="1500" i="1" dirty="0"/>
              <a:t> a Keller </a:t>
            </a:r>
            <a:r>
              <a:rPr lang="cs-CZ" sz="1500" dirty="0"/>
              <a:t>(2013, s. 38) člení trhy do pěti skupin, které jsou vzájemně provázány určitými vazbami směny a probíhají mezi nimi toky: trh zdrojů (trh surovin, práce a peněz), trh výrobců, trh prostředníků, spotřební trh a vládní trh. </a:t>
            </a:r>
          </a:p>
          <a:p>
            <a:r>
              <a:rPr lang="cs-CZ" sz="1500" i="1" dirty="0"/>
              <a:t>Michael E. Porter </a:t>
            </a:r>
            <a:r>
              <a:rPr lang="cs-CZ" sz="1500" dirty="0"/>
              <a:t>rozdělil trh (na základě životního cyklu odvětví, míry koncentrace podniků v odvětví, fází cyklu produktu a míře vystavení trhu mezinárodní konkurenci) na pět typů (Jakubíková 2013, s. 160): trhy nově vznikající, rostoucí trhy, dospělé a upadající trhy, globální trhy.</a:t>
            </a:r>
          </a:p>
          <a:p>
            <a:pPr algn="just"/>
            <a:endParaRPr lang="cs-CZ" sz="15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Trh</a:t>
            </a:r>
          </a:p>
        </p:txBody>
      </p:sp>
    </p:spTree>
    <p:extLst>
      <p:ext uri="{BB962C8B-B14F-4D97-AF65-F5344CB8AC3E}">
        <p14:creationId xmlns:p14="http://schemas.microsoft.com/office/powerpoint/2010/main" val="1794502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Odvětví</a:t>
            </a:r>
            <a:r>
              <a:rPr lang="cs-CZ" sz="1600" dirty="0"/>
              <a:t> je konkrétní oblast podnikatelského působení podniku. Odvětví </a:t>
            </a:r>
            <a:r>
              <a:rPr lang="cs-CZ" sz="1600" b="1" dirty="0"/>
              <a:t>zahrnuje podniky s velice podobnými činnostmi</a:t>
            </a:r>
            <a:r>
              <a:rPr lang="cs-CZ" sz="1600" dirty="0"/>
              <a:t>. Odvětví pak produkuje a poté prodává výrobky a služby pro zákazníky s cílem uspokojení jejich potřeb.</a:t>
            </a:r>
          </a:p>
          <a:p>
            <a:pPr algn="just"/>
            <a:r>
              <a:rPr lang="cs-CZ" sz="1600" dirty="0"/>
              <a:t>Odvětví je tak představováno specifickou skupinou podniků, které operují v témže sektoru ekonomiky. Přičemž sektor je jedním ze základních elementů každé národní ekonomiky. Ekonomika se zpravidla člení podle základních činností, které se v ní odehrávají, na čtyři sektory: primární, sekundární, terciární, kvartérní.</a:t>
            </a:r>
          </a:p>
          <a:p>
            <a:pPr algn="just"/>
            <a:r>
              <a:rPr lang="cs-CZ" sz="1600" dirty="0"/>
              <a:t>Odvětví, resp. ekonomické činnosti jsou v ČR i v rámci Evropské unie povinně zatřiďovány podle klasifikace NACE-CZ, která je odvozena z mezinárodní klasifikace ISIC (Mezinárodní klasifikace všech ekonomických činností), kterou používá mezinárodní organizace OSN.</a:t>
            </a:r>
          </a:p>
          <a:p>
            <a:pPr algn="just"/>
            <a:r>
              <a:rPr lang="cs-CZ" sz="1600" dirty="0"/>
              <a:t>Postavení jednotlivých odvětví v ekonomice státu pak vyjadřuje odvětvová struktura, kterou tvoří jednotlivé ekonomické činnosti podle NACE-CZ a vztahy mezi nimi.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Odvětví</a:t>
            </a:r>
          </a:p>
        </p:txBody>
      </p:sp>
    </p:spTree>
    <p:extLst>
      <p:ext uri="{BB962C8B-B14F-4D97-AF65-F5344CB8AC3E}">
        <p14:creationId xmlns:p14="http://schemas.microsoft.com/office/powerpoint/2010/main" val="1600348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2753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Objektem analýzy odvětví jsou podnikatelské subjekty v konkrétním odvětví. Analýza odvětví pak má za cíl popsat strukturu konkrétního odvětví, identifikovat hlavní hybné síly odvětví, zhodnotit atraktivitu odvětví a úroveň odvětví.</a:t>
            </a:r>
          </a:p>
          <a:p>
            <a:pPr algn="just"/>
            <a:r>
              <a:rPr lang="cs-CZ" sz="1600" b="1" dirty="0"/>
              <a:t>Odvětvová struktura</a:t>
            </a:r>
            <a:r>
              <a:rPr lang="cs-CZ" sz="1600" dirty="0"/>
              <a:t> sleduje základní charakteristiky konkrétního odvětví :</a:t>
            </a:r>
          </a:p>
          <a:p>
            <a:pPr lvl="1" algn="just"/>
            <a:r>
              <a:rPr lang="cs-CZ" sz="1400" dirty="0"/>
              <a:t>počet a velikosti podniků v odvětví;</a:t>
            </a:r>
          </a:p>
          <a:p>
            <a:pPr lvl="1" algn="just"/>
            <a:r>
              <a:rPr lang="cs-CZ" sz="1400" dirty="0"/>
              <a:t>typy produktů a služeb na daném odvětví;</a:t>
            </a:r>
          </a:p>
          <a:p>
            <a:pPr lvl="1" algn="just"/>
            <a:r>
              <a:rPr lang="cs-CZ" sz="1400" dirty="0"/>
              <a:t>sílu jednotlivých podniků v daném odvětví;</a:t>
            </a:r>
          </a:p>
          <a:p>
            <a:pPr lvl="1" algn="just"/>
            <a:r>
              <a:rPr lang="cs-CZ" sz="1400" dirty="0"/>
              <a:t>velikost tržních bariér daného odvětví.</a:t>
            </a:r>
          </a:p>
          <a:p>
            <a:pPr algn="just"/>
            <a:r>
              <a:rPr lang="cs-CZ" sz="1600" b="1" dirty="0"/>
              <a:t>Analýza hybných sil</a:t>
            </a:r>
            <a:r>
              <a:rPr lang="cs-CZ" sz="1600" dirty="0"/>
              <a:t> odvětví má za účel vymezit síly v odvětví, které jsou určující pro podnik v konkrétním odvětví. Postup při analýze hybných sil odvětví zahrnuje tyto kroky :</a:t>
            </a:r>
          </a:p>
          <a:p>
            <a:pPr lvl="1" algn="just"/>
            <a:r>
              <a:rPr lang="cs-CZ" sz="1400" dirty="0"/>
              <a:t>definování relevantního odvětví;</a:t>
            </a:r>
          </a:p>
          <a:p>
            <a:pPr lvl="1" algn="just"/>
            <a:r>
              <a:rPr lang="cs-CZ" sz="1400" dirty="0"/>
              <a:t>identifikace klíčových hráčů, sil v jednotlivých skupinách podle </a:t>
            </a:r>
            <a:r>
              <a:rPr lang="cs-CZ" sz="1400" dirty="0" err="1"/>
              <a:t>Porterovy</a:t>
            </a:r>
            <a:r>
              <a:rPr lang="cs-CZ" sz="1400" dirty="0"/>
              <a:t> analýzy konkurence;</a:t>
            </a:r>
          </a:p>
          <a:p>
            <a:pPr lvl="1" algn="just"/>
            <a:r>
              <a:rPr lang="cs-CZ" sz="1400" dirty="0"/>
              <a:t>určení síly jednotlivých sil a zdrojů jejich síly;</a:t>
            </a:r>
          </a:p>
          <a:p>
            <a:pPr lvl="1" algn="just"/>
            <a:r>
              <a:rPr lang="cs-CZ" sz="1400" dirty="0"/>
              <a:t>zhodnocení celkové struktury odvětví.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</a:t>
            </a:r>
          </a:p>
        </p:txBody>
      </p:sp>
    </p:spTree>
    <p:extLst>
      <p:ext uri="{BB962C8B-B14F-4D97-AF65-F5344CB8AC3E}">
        <p14:creationId xmlns:p14="http://schemas.microsoft.com/office/powerpoint/2010/main" val="230202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5124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 err="1"/>
              <a:t>Porterova</a:t>
            </a:r>
            <a:r>
              <a:rPr lang="cs-CZ" sz="1600" b="1" dirty="0"/>
              <a:t> analýza pěti konkurenčních sil</a:t>
            </a:r>
            <a:r>
              <a:rPr lang="cs-CZ" sz="1600" dirty="0"/>
              <a:t> hodnotí konkurenční síly v daném odvětví, které ovlivňují dlouhodobou ziskovou přitažlivost konkrétního odvětví. K hodnoceným konkurenčním silám patří (Porter, 1994):</a:t>
            </a:r>
          </a:p>
          <a:p>
            <a:pPr lvl="1" algn="just"/>
            <a:r>
              <a:rPr lang="cs-CZ" sz="1400" b="1" dirty="0"/>
              <a:t>Stávající konkurenti</a:t>
            </a:r>
            <a:r>
              <a:rPr lang="cs-CZ" sz="1400" dirty="0"/>
              <a:t> – jejich schopnost ovlivnit cenu a nabízené množství daného výrobku/služby.</a:t>
            </a:r>
          </a:p>
          <a:p>
            <a:pPr lvl="1" algn="just"/>
            <a:r>
              <a:rPr lang="cs-CZ" sz="1400" b="1" dirty="0"/>
              <a:t>Potenciální konkurenti</a:t>
            </a:r>
            <a:r>
              <a:rPr lang="cs-CZ" sz="1400" dirty="0"/>
              <a:t> – možnost, že vstoupí na trh a ovlivní cenu a nabízené množství daného výrobku/služby.</a:t>
            </a:r>
          </a:p>
          <a:p>
            <a:pPr lvl="1" algn="just"/>
            <a:r>
              <a:rPr lang="cs-CZ" sz="1400" b="1" dirty="0"/>
              <a:t>Dodavatelé</a:t>
            </a:r>
            <a:r>
              <a:rPr lang="cs-CZ" sz="1400" dirty="0"/>
              <a:t> – jejich schopnost ovlivnit cenu a nabízené množství potřebných vstupů.</a:t>
            </a:r>
          </a:p>
          <a:p>
            <a:pPr lvl="1" algn="just"/>
            <a:r>
              <a:rPr lang="cs-CZ" sz="1400" b="1" dirty="0"/>
              <a:t>Kupující</a:t>
            </a:r>
            <a:r>
              <a:rPr lang="cs-CZ" sz="1400" dirty="0"/>
              <a:t> – jejich schopnost ovlivnit cenu a poptávané množství daného výrobku/služby.</a:t>
            </a:r>
          </a:p>
          <a:p>
            <a:pPr lvl="1" algn="just"/>
            <a:r>
              <a:rPr lang="cs-CZ" sz="1400" b="1" dirty="0"/>
              <a:t>Substituty </a:t>
            </a:r>
            <a:r>
              <a:rPr lang="cs-CZ" sz="1400" dirty="0"/>
              <a:t>– cena a nabízené množství výrobků/služeb aspoň částečně schopných nahradit daný výrobek/službu.</a:t>
            </a:r>
          </a:p>
          <a:p>
            <a:pPr lvl="0" algn="just"/>
            <a:r>
              <a:rPr lang="cs-CZ" sz="1600" dirty="0"/>
              <a:t>V souvislosti s výraznými změnami v podnikatelském prostředí, dochází k určitým modifikacím tohoto tradičního modelu konkurenčních sil. Například se přidává šestá síla, a to komplementární produkty</a:t>
            </a:r>
          </a:p>
          <a:p>
            <a:pPr marL="457200" lvl="1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II</a:t>
            </a:r>
          </a:p>
        </p:txBody>
      </p:sp>
    </p:spTree>
    <p:extLst>
      <p:ext uri="{BB962C8B-B14F-4D97-AF65-F5344CB8AC3E}">
        <p14:creationId xmlns:p14="http://schemas.microsoft.com/office/powerpoint/2010/main" val="315956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00600" cy="507703"/>
          </a:xfrm>
        </p:spPr>
        <p:txBody>
          <a:bodyPr/>
          <a:lstStyle/>
          <a:p>
            <a:r>
              <a:rPr lang="cs-CZ" dirty="0" err="1"/>
              <a:t>Porterova</a:t>
            </a:r>
            <a:r>
              <a:rPr lang="cs-CZ" dirty="0"/>
              <a:t> analýza pěti konkurenčních sil</a:t>
            </a:r>
          </a:p>
        </p:txBody>
      </p:sp>
      <p:pic>
        <p:nvPicPr>
          <p:cNvPr id="5" name="Obrázek 4" descr="Porter_5_sil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568" y="843558"/>
            <a:ext cx="691276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6555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Atraktivita odvětví</a:t>
            </a:r>
            <a:r>
              <a:rPr lang="cs-CZ" sz="1600" dirty="0"/>
              <a:t> představuje multikriteriální hodnocení daného odvětví na základě vybraných faktorů a jejich váženého hodnocení. Váchal a Váchalová (2001) uvádějí, že těchto faktorů je 15 a hodnotí se pomocí stupnice 1 až 10. Čím je atraktivita vyšší, tak tím větší možnost má podnik uplatnit své zdroje a schopnosti. Různí autoři zahrnují do faktorů hodnotících atraktivitu odvětví různé prvky. </a:t>
            </a:r>
          </a:p>
          <a:p>
            <a:pPr lvl="1" algn="just"/>
            <a:r>
              <a:rPr lang="cs-CZ" sz="1400" b="1" i="1" dirty="0"/>
              <a:t>Faktory atraktivity dle </a:t>
            </a:r>
            <a:r>
              <a:rPr lang="cs-CZ" sz="1400" b="1" i="1" dirty="0" err="1"/>
              <a:t>Shrivastava</a:t>
            </a:r>
            <a:r>
              <a:rPr lang="cs-CZ" sz="1400" b="1" i="1" dirty="0"/>
              <a:t> (1994)</a:t>
            </a:r>
          </a:p>
          <a:p>
            <a:pPr lvl="1" algn="just"/>
            <a:r>
              <a:rPr lang="cs-CZ" sz="1400" b="1" i="1" dirty="0"/>
              <a:t>Faktory atraktivity dle Sedláčkové (2000)</a:t>
            </a:r>
          </a:p>
          <a:p>
            <a:pPr lvl="1" algn="just"/>
            <a:r>
              <a:rPr lang="cs-CZ" sz="1400" b="1" i="1" dirty="0"/>
              <a:t>Faktory atraktivity dle Tiché a Hrona (2003)</a:t>
            </a:r>
          </a:p>
          <a:p>
            <a:pPr lvl="1" algn="just"/>
            <a:r>
              <a:rPr lang="cs-CZ" sz="1400" b="1" i="1" dirty="0"/>
              <a:t>Faktory atraktivity dle Kováře</a:t>
            </a:r>
          </a:p>
          <a:p>
            <a:pPr lvl="1" algn="just"/>
            <a:r>
              <a:rPr lang="cs-CZ" sz="1400" b="1" i="1" dirty="0"/>
              <a:t>Faktory atraktivity dle </a:t>
            </a:r>
            <a:r>
              <a:rPr lang="cs-CZ" sz="1400" b="1" i="1" dirty="0" err="1"/>
              <a:t>Portera</a:t>
            </a:r>
            <a:endParaRPr lang="cs-CZ" sz="1400" b="1" i="1" dirty="0"/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K hodnocení úrovně a vyspělosti odvětví se používá metoda Michaela E. </a:t>
            </a:r>
            <a:r>
              <a:rPr lang="cs-CZ" sz="1600" dirty="0" err="1"/>
              <a:t>Portera</a:t>
            </a:r>
            <a:r>
              <a:rPr lang="cs-CZ" sz="1600" dirty="0"/>
              <a:t> nazývaná jako tzv. </a:t>
            </a:r>
            <a:r>
              <a:rPr lang="cs-CZ" sz="1600" b="1" dirty="0" err="1"/>
              <a:t>Porterův</a:t>
            </a:r>
            <a:r>
              <a:rPr lang="cs-CZ" sz="1600" b="1" dirty="0"/>
              <a:t> diamant</a:t>
            </a:r>
            <a:r>
              <a:rPr lang="cs-CZ" sz="1600" dirty="0"/>
              <a:t>. </a:t>
            </a:r>
            <a:r>
              <a:rPr lang="cs-CZ" sz="1600" dirty="0" err="1"/>
              <a:t>Porterův</a:t>
            </a:r>
            <a:r>
              <a:rPr lang="cs-CZ" sz="1600" dirty="0"/>
              <a:t> diamant vymezuje čtyři základní skupiny faktorů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odvětví III</a:t>
            </a:r>
          </a:p>
        </p:txBody>
      </p:sp>
    </p:spTree>
    <p:extLst>
      <p:ext uri="{BB962C8B-B14F-4D97-AF65-F5344CB8AC3E}">
        <p14:creationId xmlns:p14="http://schemas.microsoft.com/office/powerpoint/2010/main" val="110322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diamant</a:t>
            </a:r>
          </a:p>
        </p:txBody>
      </p:sp>
      <p:sp>
        <p:nvSpPr>
          <p:cNvPr id="4" name="Obdélník 3"/>
          <p:cNvSpPr/>
          <p:nvPr/>
        </p:nvSpPr>
        <p:spPr>
          <a:xfrm>
            <a:off x="3131840" y="1073334"/>
            <a:ext cx="2160240" cy="791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Podniková strategie, struktura a rivalita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677413" y="2283717"/>
            <a:ext cx="2160240" cy="87721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Podmínky výrobních faktorů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31840" y="3570388"/>
            <a:ext cx="2160240" cy="886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Související a podpůrná odvětví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5514155" y="2283717"/>
            <a:ext cx="2160240" cy="8772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000000"/>
                </a:solidFill>
              </a:rPr>
              <a:t>Podmínky na straně poptávky</a:t>
            </a:r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1757533" y="1442848"/>
            <a:ext cx="1368152" cy="792088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 flipV="1">
            <a:off x="5292080" y="1366380"/>
            <a:ext cx="1656184" cy="887322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endCxn id="9" idx="1"/>
          </p:cNvCxnSpPr>
          <p:nvPr/>
        </p:nvCxnSpPr>
        <p:spPr>
          <a:xfrm>
            <a:off x="1619672" y="3200243"/>
            <a:ext cx="1512168" cy="81349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364088" y="3209716"/>
            <a:ext cx="1584176" cy="978073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4" idx="2"/>
            <a:endCxn id="9" idx="0"/>
          </p:cNvCxnSpPr>
          <p:nvPr/>
        </p:nvCxnSpPr>
        <p:spPr>
          <a:xfrm>
            <a:off x="4211960" y="1864791"/>
            <a:ext cx="0" cy="1705597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8" idx="3"/>
            <a:endCxn id="11" idx="1"/>
          </p:cNvCxnSpPr>
          <p:nvPr/>
        </p:nvCxnSpPr>
        <p:spPr>
          <a:xfrm>
            <a:off x="2837653" y="2722326"/>
            <a:ext cx="2676502" cy="0"/>
          </a:xfrm>
          <a:prstGeom prst="straightConnector1">
            <a:avLst/>
          </a:prstGeom>
          <a:ln>
            <a:solidFill>
              <a:srgbClr val="00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78751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 analýzu trhu je potřeba si vymezit základní pojmy související s měřením trhu:</a:t>
            </a:r>
          </a:p>
          <a:p>
            <a:pPr lvl="1" algn="just"/>
            <a:r>
              <a:rPr lang="cs-CZ" sz="1600" b="1" dirty="0"/>
              <a:t>Potenciál trhu </a:t>
            </a:r>
            <a:r>
              <a:rPr lang="cs-CZ" sz="1600" dirty="0"/>
              <a:t>je horní limit poptávky uspokojitelné všemi dodavateli na určitém trhu. Tržní potenciál představuje maximum možných nákupů produktů, skupin produktů nebo služeb jako celek během určitého období, zpravidla kalendářního roku.</a:t>
            </a:r>
          </a:p>
          <a:p>
            <a:pPr lvl="1" algn="just"/>
            <a:r>
              <a:rPr lang="cs-CZ" sz="1600" b="1" dirty="0"/>
              <a:t>Velikost trhu </a:t>
            </a:r>
            <a:r>
              <a:rPr lang="cs-CZ" sz="1600" dirty="0"/>
              <a:t>představuje úroveň poptávaného množství uspokojeného všemi dodavateli na určitém trhu během určitého období. Velikost trhu také nazývaná tržní kapacita a je to celková hodnota všech skutečně realizovaných nákupů zákazníky za určité časové období.</a:t>
            </a:r>
          </a:p>
          <a:p>
            <a:pPr lvl="1" algn="just"/>
            <a:r>
              <a:rPr lang="cs-CZ" sz="1600" b="1" dirty="0"/>
              <a:t>Tržní podíl </a:t>
            </a:r>
            <a:r>
              <a:rPr lang="cs-CZ" sz="1600" dirty="0"/>
              <a:t>je úroveň poptávky uspokojené jedním dodavatelem v určitém časovém období. Tržní podíl představuje celkovou hodnotu všech skutečně realizovaných nákupů produktů od jedné společnosti za určité časové období. Tržní podíl se uvádí absolutně nebo relativně vzhledem ke konkurenci.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Analýza trhu - Měření trhu</a:t>
            </a:r>
          </a:p>
        </p:txBody>
      </p:sp>
    </p:spTree>
    <p:extLst>
      <p:ext uri="{BB962C8B-B14F-4D97-AF65-F5344CB8AC3E}">
        <p14:creationId xmlns:p14="http://schemas.microsoft.com/office/powerpoint/2010/main" val="19340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Pokud chápeme trh jako určitou skupinu zákazníků, pak </a:t>
            </a:r>
            <a:r>
              <a:rPr lang="cs-CZ" sz="1600" b="1" dirty="0"/>
              <a:t>analýza zákazníků</a:t>
            </a:r>
            <a:r>
              <a:rPr lang="cs-CZ" sz="1600" dirty="0"/>
              <a:t> slouží k identifikaci zákazníků, kteří přicházejí v úvahu v souvislosti s konkrétní tržní nabídkou, můžeme trh rozdělit (</a:t>
            </a:r>
            <a:r>
              <a:rPr lang="cs-CZ" sz="1600" dirty="0" err="1"/>
              <a:t>Kotler</a:t>
            </a:r>
            <a:r>
              <a:rPr lang="cs-CZ" sz="1600" dirty="0"/>
              <a:t> 2001):</a:t>
            </a:r>
          </a:p>
          <a:p>
            <a:pPr lvl="1" algn="just"/>
            <a:r>
              <a:rPr lang="cs-CZ" sz="1600" i="1" dirty="0"/>
              <a:t>Tržní potenciál</a:t>
            </a:r>
            <a:r>
              <a:rPr lang="cs-CZ" sz="1600" dirty="0"/>
              <a:t>, který je tvořen souborem potenciálních zákazníků projevující zájem o konkrétní tržní nabídku</a:t>
            </a:r>
          </a:p>
          <a:p>
            <a:pPr lvl="1" algn="just"/>
            <a:r>
              <a:rPr lang="cs-CZ" sz="1600" i="1" dirty="0"/>
              <a:t>Disponibilní trh</a:t>
            </a:r>
            <a:r>
              <a:rPr lang="cs-CZ" sz="1600" dirty="0"/>
              <a:t>, který je tvořen potenciálními zákazníky, kteří mají dostatek peněžních prostředků a nabízený produkt je pro ně dostupný.</a:t>
            </a:r>
          </a:p>
          <a:p>
            <a:pPr lvl="1" algn="just"/>
            <a:r>
              <a:rPr lang="cs-CZ" sz="1600" i="1" dirty="0"/>
              <a:t>Kompetenční disponibilní trh</a:t>
            </a:r>
            <a:r>
              <a:rPr lang="cs-CZ" sz="1600" dirty="0"/>
              <a:t>, který je tvořen potenciálními zákazníky s dostatkem peněžních prostředků, kteří jsou kompetentní výrobek používat. </a:t>
            </a:r>
          </a:p>
          <a:p>
            <a:pPr lvl="1" algn="just"/>
            <a:r>
              <a:rPr lang="cs-CZ" sz="1600" i="1" dirty="0"/>
              <a:t>Obsluhovaný (cílový) trh</a:t>
            </a:r>
            <a:r>
              <a:rPr lang="cs-CZ" sz="1600" dirty="0"/>
              <a:t> je tou částí kompetenčního trhu, o kterou se rozhodl podnik usilovat.</a:t>
            </a:r>
          </a:p>
          <a:p>
            <a:pPr lvl="1" algn="just"/>
            <a:r>
              <a:rPr lang="cs-CZ" sz="1600" i="1" dirty="0"/>
              <a:t>Proniknutý trh</a:t>
            </a:r>
            <a:r>
              <a:rPr lang="cs-CZ" sz="1600" dirty="0"/>
              <a:t> tvoří zákazníci, kteří si již zakoupili produkt konkrétního podniku.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Metody analýzy trhu</a:t>
            </a:r>
          </a:p>
        </p:txBody>
      </p:sp>
    </p:spTree>
    <p:extLst>
      <p:ext uri="{BB962C8B-B14F-4D97-AF65-F5344CB8AC3E}">
        <p14:creationId xmlns:p14="http://schemas.microsoft.com/office/powerpoint/2010/main" val="390746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AutoNum type="arabicPeriod"/>
            </a:pPr>
            <a:r>
              <a:rPr lang="cs-CZ" sz="1600" i="1" dirty="0"/>
              <a:t>Etapa podnikového plánování </a:t>
            </a:r>
            <a:r>
              <a:rPr lang="cs-CZ" sz="1600" dirty="0"/>
              <a:t>(1945 – 1960) – plánování finančních toků a 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dlouhodobého plánování </a:t>
            </a:r>
            <a:r>
              <a:rPr lang="cs-CZ" sz="1600" dirty="0"/>
              <a:t>(1960 – 1973) – efektivnost výroby.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plánování </a:t>
            </a:r>
            <a:r>
              <a:rPr lang="cs-CZ" sz="1600" dirty="0"/>
              <a:t>(1973 – 1980) – analýzy budoucích příležitostí a ohrožení.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strategického managementu </a:t>
            </a:r>
            <a:r>
              <a:rPr lang="cs-CZ" sz="1600" dirty="0"/>
              <a:t>(1980 – 1995) – pružnost podniku.</a:t>
            </a:r>
          </a:p>
          <a:p>
            <a:pPr marL="624078" indent="-514350" algn="just">
              <a:buAutoNum type="arabicPeriod"/>
            </a:pPr>
            <a:endParaRPr lang="cs-CZ" sz="1600" dirty="0"/>
          </a:p>
          <a:p>
            <a:pPr marL="624078" indent="-514350" algn="just">
              <a:buAutoNum type="arabicPeriod"/>
            </a:pPr>
            <a:r>
              <a:rPr lang="cs-CZ" sz="1600" i="1" dirty="0"/>
              <a:t>Etapa „nového“ strategického managementu </a:t>
            </a:r>
            <a:r>
              <a:rPr lang="cs-CZ" sz="1600" dirty="0"/>
              <a:t>(1995...) – lidský faktor.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Vývoj zaměření strategického řízení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Výzkum trhu představuje specifikaci, shromažďování, analýzu a interpretaci informací sloužící jako podklad pro rozhodování manažera.</a:t>
            </a:r>
          </a:p>
          <a:p>
            <a:pPr algn="just"/>
            <a:r>
              <a:rPr lang="cs-CZ" sz="1600" dirty="0"/>
              <a:t>Výzkum trhu je částí podnikového informačního systému, který je tvořen: interním informačním systémem, externím zpravodajský systémem, výzkumným systémem, systém na podporu rozhodování.</a:t>
            </a:r>
          </a:p>
          <a:p>
            <a:pPr algn="just"/>
            <a:r>
              <a:rPr lang="cs-CZ" sz="1600" b="1" dirty="0"/>
              <a:t>Proces výzkumu trhu </a:t>
            </a:r>
            <a:r>
              <a:rPr lang="cs-CZ" sz="1600" dirty="0"/>
              <a:t>představuje postupné kroky vedoucí od přípravy výzkumu směřující ke skutečné realizaci výzkumu. Přestože se každý výzkum a jeho průběh vyznačuje zvláštnostmi a odlišnostmi, můžeme jej rozdělit do třech základních fází:</a:t>
            </a:r>
          </a:p>
          <a:p>
            <a:pPr lvl="1" algn="just"/>
            <a:r>
              <a:rPr lang="cs-CZ" sz="1600" dirty="0"/>
              <a:t>fáze přípravná – stanovení cíle výzkumu, specifikace výzkumného problému, navržení plánu výzkumu;</a:t>
            </a:r>
          </a:p>
          <a:p>
            <a:pPr lvl="1" algn="just"/>
            <a:r>
              <a:rPr lang="cs-CZ" sz="1600" dirty="0"/>
              <a:t>fáze realizační – sběr informací, analýza dat, přeměna datové struktury do informace;</a:t>
            </a:r>
          </a:p>
          <a:p>
            <a:pPr lvl="1" algn="just"/>
            <a:r>
              <a:rPr lang="cs-CZ" sz="1600" dirty="0"/>
              <a:t>fáze prezentační – písemná a ústní prezentace výsledků výzkumu.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Výzkum trhu</a:t>
            </a:r>
          </a:p>
        </p:txBody>
      </p:sp>
    </p:spTree>
    <p:extLst>
      <p:ext uri="{BB962C8B-B14F-4D97-AF65-F5344CB8AC3E}">
        <p14:creationId xmlns:p14="http://schemas.microsoft.com/office/powerpoint/2010/main" val="252983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mapy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Strategické mapy jsou vytvářeny na základě zkoumání odlišností podniků v daném odvětví.</a:t>
            </a:r>
          </a:p>
          <a:p>
            <a:pPr algn="just"/>
            <a:r>
              <a:rPr lang="cs-CZ" sz="1600" dirty="0"/>
              <a:t>Mají smysl zejména v těch odvětvích, ve kterých existuje více skupin konkurentů lišících se různými charakteristikami a mající významné postavení na trhu.</a:t>
            </a:r>
          </a:p>
          <a:p>
            <a:pPr algn="just"/>
            <a:r>
              <a:rPr lang="cs-CZ" sz="1600" dirty="0"/>
              <a:t>Tyto skupiny podniků jsou poté podle vybraných charakteristik znázorněny na mapě o dvou proměnných. Tím se vytvoří na celkovém trhu jakési strategické oblasti, prostory, strategické skupiny konkurentů. Přičemž velikost jednotlivých kružnic označuje podíl strategické skupiny na celkovém trhu.  </a:t>
            </a:r>
          </a:p>
          <a:p>
            <a:pPr algn="just"/>
            <a:r>
              <a:rPr lang="cs-CZ" sz="1600" dirty="0"/>
              <a:t>Strategické mapy jsou významným, užitečným a jednoduchým nástrojem analýzy odvětví. Umožňují lépe poznat charakter odvětvové konkurence a provést změnu odvětví nebo strategické </a:t>
            </a:r>
            <a:r>
              <a:rPr lang="cs-CZ" sz="1600"/>
              <a:t>skupiny zákazníků.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4132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mapy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62049"/>
            <a:ext cx="5855543" cy="3245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14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675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01"/>
          <a:stretch/>
        </p:blipFill>
        <p:spPr>
          <a:xfrm>
            <a:off x="1043608" y="149355"/>
            <a:ext cx="5832648" cy="4442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47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globalizačních trendů </a:t>
            </a:r>
            <a:r>
              <a:rPr lang="cs-CZ" sz="1600" dirty="0"/>
              <a:t>sleduje především:</a:t>
            </a:r>
          </a:p>
          <a:p>
            <a:pPr lvl="1" algn="just"/>
            <a:r>
              <a:rPr lang="cs-CZ" sz="1600" dirty="0"/>
              <a:t>nákladovost (náklady na vývoj a zavádění technologií, dopravu a zdroje), </a:t>
            </a:r>
          </a:p>
          <a:p>
            <a:pPr lvl="1" algn="just"/>
            <a:r>
              <a:rPr lang="cs-CZ" sz="1600" dirty="0"/>
              <a:t>zákazníky</a:t>
            </a:r>
            <a:r>
              <a:rPr lang="cs-CZ" sz="1600" b="1" dirty="0"/>
              <a:t> </a:t>
            </a:r>
            <a:r>
              <a:rPr lang="cs-CZ" sz="1600" dirty="0"/>
              <a:t>(jejich požadavky a možnost uplatnění jednotných forem marketingu), </a:t>
            </a:r>
          </a:p>
          <a:p>
            <a:pPr lvl="1" algn="just"/>
            <a:r>
              <a:rPr lang="cs-CZ" sz="1600" dirty="0"/>
              <a:t>národní specifika (podpora podnikání a protekce státu, uplatňování technických standardů, institucionální normy, celní bariéry) </a:t>
            </a:r>
          </a:p>
          <a:p>
            <a:pPr lvl="1" algn="just"/>
            <a:r>
              <a:rPr lang="cs-CZ" sz="1600" dirty="0"/>
              <a:t>konkurenc</a:t>
            </a:r>
            <a:r>
              <a:rPr lang="cs-CZ" sz="1600" b="1" dirty="0"/>
              <a:t>i </a:t>
            </a:r>
            <a:r>
              <a:rPr lang="cs-CZ" sz="1600" dirty="0"/>
              <a:t>(projevy globální konkurence v její „super“ a „hyper“ podobě). </a:t>
            </a:r>
          </a:p>
          <a:p>
            <a:pPr algn="just"/>
            <a:r>
              <a:rPr lang="cs-CZ" sz="1600" dirty="0"/>
              <a:t>Tato metoda často bývá označovaná jako </a:t>
            </a:r>
            <a:r>
              <a:rPr lang="cs-CZ" sz="1600" b="1" dirty="0"/>
              <a:t>metoda „4C“ </a:t>
            </a:r>
            <a:r>
              <a:rPr lang="cs-CZ" sz="1600" dirty="0"/>
              <a:t>neboť je tvořena slovy</a:t>
            </a:r>
          </a:p>
          <a:p>
            <a:pPr lvl="1" algn="just"/>
            <a:r>
              <a:rPr lang="cs-CZ" sz="1600" dirty="0"/>
              <a:t>CUSTOMER (zákazník), </a:t>
            </a:r>
          </a:p>
          <a:p>
            <a:pPr lvl="1" algn="just"/>
            <a:r>
              <a:rPr lang="cs-CZ" sz="1600" dirty="0"/>
              <a:t>COUNTRY (národní specifika), 	</a:t>
            </a:r>
          </a:p>
          <a:p>
            <a:pPr lvl="1" algn="just"/>
            <a:r>
              <a:rPr lang="cs-CZ" sz="1600" dirty="0"/>
              <a:t>COMPETITION (konkurence)  </a:t>
            </a:r>
          </a:p>
          <a:p>
            <a:pPr lvl="1" algn="just"/>
            <a:r>
              <a:rPr lang="cs-CZ" sz="1600" dirty="0"/>
              <a:t>COST (náklady). </a:t>
            </a:r>
          </a:p>
          <a:p>
            <a:pPr algn="just"/>
            <a:r>
              <a:rPr lang="cs-CZ" sz="1600" dirty="0"/>
              <a:t>Výsledkem této analýzy by mělo být navržení země, do které podnik umístí svůj závod, na kolika trzích bude podnik své produkty nabízet apod.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Analýza globalizačních trendů</a:t>
            </a:r>
          </a:p>
        </p:txBody>
      </p:sp>
    </p:spTree>
    <p:extLst>
      <p:ext uri="{BB962C8B-B14F-4D97-AF65-F5344CB8AC3E}">
        <p14:creationId xmlns:p14="http://schemas.microsoft.com/office/powerpoint/2010/main" val="188172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průběhu využívání strategie lze konstatovat, že dochází k propadu nebo naopak k propadu plnění stanovených úkolů, což vytváří určitý rozdíl mezi plánem a skutečností. Tyto možné změny jsou způsobeny jak vnitřními tak vnějšími poměry, které je nutno urychleně odstranit.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Příčiny vzniku odchylky od plánu v negativním směru jsou často způsobeny působením těchto jevů:</a:t>
            </a:r>
          </a:p>
          <a:p>
            <a:pPr lvl="1" algn="just"/>
            <a:r>
              <a:rPr lang="cs-CZ" sz="1600" dirty="0"/>
              <a:t>Nečekaným vývojem okolí podniku.</a:t>
            </a:r>
          </a:p>
          <a:p>
            <a:pPr lvl="1" algn="just"/>
            <a:r>
              <a:rPr lang="cs-CZ" sz="1600" dirty="0"/>
              <a:t>Sílícím vlivem konkurence a jejími nečekanými aktivitami.</a:t>
            </a:r>
          </a:p>
          <a:p>
            <a:pPr lvl="1" algn="just"/>
            <a:r>
              <a:rPr lang="cs-CZ" sz="1600" dirty="0"/>
              <a:t>Změnou hodnot zákaznického segmentu.</a:t>
            </a:r>
          </a:p>
          <a:p>
            <a:pPr lvl="1" algn="just"/>
            <a:r>
              <a:rPr lang="cs-CZ" sz="1600" dirty="0"/>
              <a:t>Nevhodným výběrem zaměstnanců a jejich nesprávným vedením.</a:t>
            </a:r>
          </a:p>
          <a:p>
            <a:pPr lvl="1" algn="just"/>
            <a:r>
              <a:rPr lang="cs-CZ" sz="1600" dirty="0"/>
              <a:t>Požadavky vlivné zájmové skupiny.</a:t>
            </a:r>
          </a:p>
          <a:p>
            <a:pPr lvl="1" algn="just"/>
            <a:r>
              <a:rPr lang="cs-CZ" sz="1600" dirty="0"/>
              <a:t>Nesprávně zpracovaným plánem podnikových aktivit.</a:t>
            </a:r>
          </a:p>
          <a:p>
            <a:pPr lvl="1" algn="just"/>
            <a:r>
              <a:rPr lang="cs-CZ" sz="1600" dirty="0"/>
              <a:t>Nevhodnou realizací dílčích strategických opatření.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/>
              <a:t>Analýza strategické mezery</a:t>
            </a:r>
          </a:p>
        </p:txBody>
      </p:sp>
    </p:spTree>
    <p:extLst>
      <p:ext uri="{BB962C8B-B14F-4D97-AF65-F5344CB8AC3E}">
        <p14:creationId xmlns:p14="http://schemas.microsoft.com/office/powerpoint/2010/main" val="250720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Postavení strategického řízení v systému řízení podniku</a:t>
            </a:r>
          </a:p>
        </p:txBody>
      </p:sp>
      <p:pic>
        <p:nvPicPr>
          <p:cNvPr id="5" name="Obrázek 4" descr="obr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19672" y="1063307"/>
            <a:ext cx="5703783" cy="3304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4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Základní charakteristiky strategického rozhodování</a:t>
            </a:r>
          </a:p>
          <a:p>
            <a:pPr lvl="1" algn="just"/>
            <a:r>
              <a:rPr lang="cs-CZ" sz="1600" dirty="0"/>
              <a:t>Dlouhodobé, zaměřené na budoucnost, vysoká míra rizika a neurčitosti, týká se celé organizace, stanovující priority, flexibilní, kreativní, vztahuje organizaci k prostředí, učící se stále něco nového</a:t>
            </a:r>
          </a:p>
          <a:p>
            <a:pPr lvl="1" algn="just">
              <a:buNone/>
            </a:pPr>
            <a:endParaRPr lang="cs-CZ" sz="1600" dirty="0"/>
          </a:p>
          <a:p>
            <a:pPr algn="just"/>
            <a:r>
              <a:rPr lang="cs-CZ" sz="1600" b="1" dirty="0"/>
              <a:t>Základní charakteristiky operativního rozhodování</a:t>
            </a:r>
          </a:p>
          <a:p>
            <a:pPr lvl="1" algn="just"/>
            <a:r>
              <a:rPr lang="cs-CZ" sz="1600" dirty="0"/>
              <a:t>Reaktivní, izolované, krátkodobé, opatrné, nestanovující priority, nepružné, předvídatelné, spokojenost s daným stavem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/>
              <a:t>Rozdíly mezi strategickým a operativním rozhodováním</a:t>
            </a:r>
          </a:p>
        </p:txBody>
      </p:sp>
    </p:spTree>
    <p:extLst>
      <p:ext uri="{BB962C8B-B14F-4D97-AF65-F5344CB8AC3E}">
        <p14:creationId xmlns:p14="http://schemas.microsoft.com/office/powerpoint/2010/main" val="399382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Brainstorming</a:t>
            </a:r>
          </a:p>
          <a:p>
            <a:pPr lvl="0" algn="just"/>
            <a:r>
              <a:rPr lang="cs-CZ" sz="1600" dirty="0"/>
              <a:t>Delfská metoda</a:t>
            </a:r>
          </a:p>
          <a:p>
            <a:pPr lvl="0" algn="just"/>
            <a:r>
              <a:rPr lang="cs-CZ" sz="1600" dirty="0"/>
              <a:t>Metoda scénářů</a:t>
            </a:r>
          </a:p>
          <a:p>
            <a:pPr lvl="0" algn="just"/>
            <a:r>
              <a:rPr lang="cs-CZ" sz="1600" dirty="0"/>
              <a:t>Rozhodovací strom</a:t>
            </a:r>
          </a:p>
          <a:p>
            <a:pPr lvl="0" algn="just"/>
            <a:r>
              <a:rPr lang="cs-CZ" sz="1600" dirty="0"/>
              <a:t>Myšlenkové mapy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a techniky strategického rozhodování</a:t>
            </a:r>
          </a:p>
        </p:txBody>
      </p:sp>
    </p:spTree>
    <p:extLst>
      <p:ext uri="{BB962C8B-B14F-4D97-AF65-F5344CB8AC3E}">
        <p14:creationId xmlns:p14="http://schemas.microsoft.com/office/powerpoint/2010/main" val="54641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a techniky strategického rozhodování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843559"/>
            <a:ext cx="744510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20443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5156</Words>
  <Application>Microsoft Office PowerPoint</Application>
  <PresentationFormat>Předvádění na obrazovce (16:9)</PresentationFormat>
  <Paragraphs>445</Paragraphs>
  <Slides>55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0" baseType="lpstr">
      <vt:lpstr>Arial</vt:lpstr>
      <vt:lpstr>Calibri</vt:lpstr>
      <vt:lpstr>Enriqueta</vt:lpstr>
      <vt:lpstr>Times New Roman</vt:lpstr>
      <vt:lpstr>SLU</vt:lpstr>
      <vt:lpstr>Úvod do strategického managementu</vt:lpstr>
      <vt:lpstr>Základní informace k předmětu</vt:lpstr>
      <vt:lpstr>Pojetí strategického řízení</vt:lpstr>
      <vt:lpstr>Vybrané definice strategického řízení</vt:lpstr>
      <vt:lpstr>Vývoj zaměření strategického řízení</vt:lpstr>
      <vt:lpstr>Postavení strategického řízení v systému řízení podniku</vt:lpstr>
      <vt:lpstr>Rozdíly mezi strategickým a operativním rozhodováním</vt:lpstr>
      <vt:lpstr>Metody a techniky strategického rozhodování</vt:lpstr>
      <vt:lpstr>Metody a techniky strategického rozhodování</vt:lpstr>
      <vt:lpstr>Myšlenkové mapy</vt:lpstr>
      <vt:lpstr>Strategické myšlení</vt:lpstr>
      <vt:lpstr>Strategie </vt:lpstr>
      <vt:lpstr>Strategie</vt:lpstr>
      <vt:lpstr>Co strategie není</vt:lpstr>
      <vt:lpstr>„Dobrá strategie“</vt:lpstr>
      <vt:lpstr>Strategie a konkurenční výhoda</vt:lpstr>
      <vt:lpstr>Zájmové skupiny podílející se na tvorbě podnikové strategie</vt:lpstr>
      <vt:lpstr>Model strategie podniku </vt:lpstr>
      <vt:lpstr>Model strategie podniku</vt:lpstr>
      <vt:lpstr>Strategické vedení</vt:lpstr>
      <vt:lpstr>Vize</vt:lpstr>
      <vt:lpstr>Mise - poslání</vt:lpstr>
      <vt:lpstr>Co by měla obsahovat mise</vt:lpstr>
      <vt:lpstr>Hodnoty podniku</vt:lpstr>
      <vt:lpstr>Příklad hodnot podniku</vt:lpstr>
      <vt:lpstr>Strategická analýza externího prostředí</vt:lpstr>
      <vt:lpstr>Podstata strategické analýzy</vt:lpstr>
      <vt:lpstr>Struktura strategické analýzy</vt:lpstr>
      <vt:lpstr>Makroprostředí</vt:lpstr>
      <vt:lpstr>Prvky makroprostředí</vt:lpstr>
      <vt:lpstr>Metody analýzy makroprostředí</vt:lpstr>
      <vt:lpstr>PEST analýza</vt:lpstr>
      <vt:lpstr>LONGPEST analýza</vt:lpstr>
      <vt:lpstr>Prognózování a tvorba strategie</vt:lpstr>
      <vt:lpstr>Použitelnost prognostických metod</vt:lpstr>
      <vt:lpstr>Klasifikace prognostických metod </vt:lpstr>
      <vt:lpstr>Brainstorming</vt:lpstr>
      <vt:lpstr>Metoda DELPHI</vt:lpstr>
      <vt:lpstr>Metoda scénářů</vt:lpstr>
      <vt:lpstr>Tržní prostředí</vt:lpstr>
      <vt:lpstr>Trh</vt:lpstr>
      <vt:lpstr>Odvětví</vt:lpstr>
      <vt:lpstr>Metody analýzy odvětví I</vt:lpstr>
      <vt:lpstr>Metody analýzy odvětví II</vt:lpstr>
      <vt:lpstr>Porterova analýza pěti konkurenčních sil</vt:lpstr>
      <vt:lpstr>Metody analýzy odvětví III</vt:lpstr>
      <vt:lpstr>Porterův diamant</vt:lpstr>
      <vt:lpstr>Analýza trhu - Měření trhu</vt:lpstr>
      <vt:lpstr>Metody analýzy trhu</vt:lpstr>
      <vt:lpstr>Výzkum trhu</vt:lpstr>
      <vt:lpstr>Strategické mapy</vt:lpstr>
      <vt:lpstr>Strategické mapy</vt:lpstr>
      <vt:lpstr>Prezentace aplikace PowerPoint</vt:lpstr>
      <vt:lpstr>Analýza globalizačních trendů</vt:lpstr>
      <vt:lpstr>Analýza strategické mezery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124</cp:revision>
  <dcterms:created xsi:type="dcterms:W3CDTF">2016-07-06T15:42:34Z</dcterms:created>
  <dcterms:modified xsi:type="dcterms:W3CDTF">2024-10-16T07:04:11Z</dcterms:modified>
</cp:coreProperties>
</file>