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60"/>
  </p:notesMasterIdLst>
  <p:sldIdLst>
    <p:sldId id="256" r:id="rId2"/>
    <p:sldId id="335" r:id="rId3"/>
    <p:sldId id="336" r:id="rId4"/>
    <p:sldId id="337" r:id="rId5"/>
    <p:sldId id="338" r:id="rId6"/>
    <p:sldId id="339" r:id="rId7"/>
    <p:sldId id="340" r:id="rId8"/>
    <p:sldId id="344" r:id="rId9"/>
    <p:sldId id="345" r:id="rId10"/>
    <p:sldId id="346" r:id="rId11"/>
    <p:sldId id="348" r:id="rId12"/>
    <p:sldId id="355" r:id="rId13"/>
    <p:sldId id="357" r:id="rId14"/>
    <p:sldId id="358" r:id="rId15"/>
    <p:sldId id="363" r:id="rId16"/>
    <p:sldId id="364" r:id="rId17"/>
    <p:sldId id="380" r:id="rId18"/>
    <p:sldId id="381" r:id="rId19"/>
    <p:sldId id="382" r:id="rId20"/>
    <p:sldId id="383" r:id="rId21"/>
    <p:sldId id="384" r:id="rId22"/>
    <p:sldId id="385" r:id="rId23"/>
    <p:sldId id="386" r:id="rId24"/>
    <p:sldId id="387" r:id="rId25"/>
    <p:sldId id="388" r:id="rId26"/>
    <p:sldId id="389" r:id="rId27"/>
    <p:sldId id="390" r:id="rId28"/>
    <p:sldId id="391" r:id="rId29"/>
    <p:sldId id="392" r:id="rId30"/>
    <p:sldId id="393" r:id="rId31"/>
    <p:sldId id="395" r:id="rId32"/>
    <p:sldId id="314" r:id="rId33"/>
    <p:sldId id="316" r:id="rId34"/>
    <p:sldId id="317" r:id="rId35"/>
    <p:sldId id="309" r:id="rId36"/>
    <p:sldId id="285" r:id="rId37"/>
    <p:sldId id="321" r:id="rId38"/>
    <p:sldId id="320" r:id="rId39"/>
    <p:sldId id="310" r:id="rId40"/>
    <p:sldId id="397" r:id="rId41"/>
    <p:sldId id="398" r:id="rId42"/>
    <p:sldId id="399" r:id="rId43"/>
    <p:sldId id="400" r:id="rId44"/>
    <p:sldId id="401" r:id="rId45"/>
    <p:sldId id="402" r:id="rId46"/>
    <p:sldId id="404" r:id="rId47"/>
    <p:sldId id="405" r:id="rId48"/>
    <p:sldId id="406" r:id="rId49"/>
    <p:sldId id="407" r:id="rId50"/>
    <p:sldId id="408" r:id="rId51"/>
    <p:sldId id="409" r:id="rId52"/>
    <p:sldId id="410" r:id="rId53"/>
    <p:sldId id="411" r:id="rId54"/>
    <p:sldId id="412" r:id="rId55"/>
    <p:sldId id="413" r:id="rId56"/>
    <p:sldId id="415" r:id="rId57"/>
    <p:sldId id="359" r:id="rId58"/>
    <p:sldId id="360" r:id="rId59"/>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338" autoAdjust="0"/>
    <p:restoredTop sz="94660"/>
  </p:normalViewPr>
  <p:slideViewPr>
    <p:cSldViewPr>
      <p:cViewPr varScale="1">
        <p:scale>
          <a:sx n="103" d="100"/>
          <a:sy n="103" d="100"/>
        </p:scale>
        <p:origin x="998" y="6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10.02.2025</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395536" y="411510"/>
            <a:ext cx="5112568" cy="2160240"/>
          </a:xfrm>
          <a:prstGeom prst="rect">
            <a:avLst/>
          </a:prstGeom>
        </p:spPr>
        <p:txBody>
          <a:bodyPr anchor="t">
            <a:noAutofit/>
          </a:bodyPr>
          <a:lstStyle/>
          <a:p>
            <a:pPr algn="l"/>
            <a:r>
              <a:rPr lang="cs-CZ" sz="2400" b="1" dirty="0">
                <a:solidFill>
                  <a:schemeClr val="bg1"/>
                </a:solidFill>
                <a:latin typeface="Times New Roman" panose="02020603050405020304" pitchFamily="18" charset="0"/>
                <a:cs typeface="Times New Roman" panose="02020603050405020304" pitchFamily="18" charset="0"/>
              </a:rPr>
              <a:t>Výběr a implementace strategie</a:t>
            </a:r>
            <a:br>
              <a:rPr lang="cs-CZ" sz="2400" b="1" dirty="0">
                <a:solidFill>
                  <a:schemeClr val="bg1"/>
                </a:solidFill>
                <a:latin typeface="Times New Roman" panose="02020603050405020304" pitchFamily="18" charset="0"/>
                <a:cs typeface="Times New Roman" panose="02020603050405020304" pitchFamily="18" charset="0"/>
              </a:rPr>
            </a:br>
            <a:r>
              <a:rPr lang="cs-CZ" sz="2400" b="1" dirty="0">
                <a:solidFill>
                  <a:schemeClr val="bg1"/>
                </a:solidFill>
                <a:latin typeface="Times New Roman" panose="02020603050405020304" pitchFamily="18" charset="0"/>
                <a:cs typeface="Times New Roman" panose="02020603050405020304" pitchFamily="18" charset="0"/>
              </a:rPr>
              <a:t>Strategická kontrola</a:t>
            </a:r>
            <a:br>
              <a:rPr lang="cs-CZ" sz="2400" b="1" dirty="0">
                <a:solidFill>
                  <a:schemeClr val="bg1"/>
                </a:solidFill>
                <a:latin typeface="Times New Roman" panose="02020603050405020304" pitchFamily="18" charset="0"/>
                <a:cs typeface="Times New Roman" panose="02020603050405020304" pitchFamily="18" charset="0"/>
              </a:rPr>
            </a:br>
            <a:r>
              <a:rPr lang="cs-CZ" sz="2400" b="1" dirty="0">
                <a:solidFill>
                  <a:schemeClr val="bg1"/>
                </a:solidFill>
                <a:latin typeface="Times New Roman" panose="02020603050405020304" pitchFamily="18" charset="0"/>
                <a:cs typeface="Times New Roman" panose="02020603050405020304" pitchFamily="18" charset="0"/>
              </a:rPr>
              <a:t>Strategie na mezinárodních trzích</a:t>
            </a:r>
            <a:br>
              <a:rPr lang="cs-CZ" sz="2400" b="1" dirty="0">
                <a:solidFill>
                  <a:schemeClr val="bg1"/>
                </a:solidFill>
                <a:latin typeface="Times New Roman" panose="02020603050405020304" pitchFamily="18" charset="0"/>
                <a:cs typeface="Times New Roman" panose="02020603050405020304" pitchFamily="18" charset="0"/>
              </a:rPr>
            </a:br>
            <a:r>
              <a:rPr lang="cs-CZ" sz="2400" b="1" dirty="0">
                <a:solidFill>
                  <a:schemeClr val="bg1"/>
                </a:solidFill>
                <a:latin typeface="Times New Roman" panose="02020603050405020304" pitchFamily="18" charset="0"/>
                <a:cs typeface="Times New Roman" panose="02020603050405020304" pitchFamily="18" charset="0"/>
              </a:rPr>
              <a:t>Současné manažerské přístupy při tvorbě strategie</a:t>
            </a:r>
          </a:p>
        </p:txBody>
      </p:sp>
      <p:sp>
        <p:nvSpPr>
          <p:cNvPr id="3" name="Podnadpis 2"/>
          <p:cNvSpPr>
            <a:spLocks noGrp="1"/>
          </p:cNvSpPr>
          <p:nvPr>
            <p:ph type="subTitle" idx="4294967295"/>
          </p:nvPr>
        </p:nvSpPr>
        <p:spPr>
          <a:xfrm>
            <a:off x="1763688" y="3939902"/>
            <a:ext cx="3888432" cy="648072"/>
          </a:xfrm>
          <a:prstGeom prst="rect">
            <a:avLst/>
          </a:prstGeom>
        </p:spPr>
        <p:txBody>
          <a:bodyPr>
            <a:normAutofit/>
          </a:bodyPr>
          <a:lstStyle/>
          <a:p>
            <a:pPr marL="0" indent="0" algn="r">
              <a:buNone/>
            </a:pPr>
            <a:r>
              <a:rPr lang="cs-CZ" sz="1400" dirty="0">
                <a:solidFill>
                  <a:schemeClr val="bg1"/>
                </a:solidFill>
                <a:latin typeface="Times New Roman" panose="02020603050405020304" pitchFamily="18" charset="0"/>
                <a:cs typeface="Times New Roman" panose="02020603050405020304" pitchFamily="18" charset="0"/>
              </a:rPr>
              <a:t>Strategický management</a:t>
            </a:r>
          </a:p>
          <a:p>
            <a:pPr marL="0" indent="0" algn="r">
              <a:buNone/>
            </a:pPr>
            <a:r>
              <a:rPr lang="cs-CZ" sz="1400" dirty="0">
                <a:solidFill>
                  <a:schemeClr val="bg1"/>
                </a:solidFill>
                <a:latin typeface="Times New Roman" panose="02020603050405020304" pitchFamily="18" charset="0"/>
                <a:cs typeface="Times New Roman" panose="02020603050405020304" pitchFamily="18" charset="0"/>
              </a:rPr>
              <a:t>3. tutoriál</a:t>
            </a: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a:p>
            <a:pPr algn="r"/>
            <a:r>
              <a:rPr lang="cs-CZ" altLang="cs-CZ" sz="900">
                <a:solidFill>
                  <a:srgbClr val="307871"/>
                </a:solidFill>
                <a:latin typeface="Times New Roman" panose="02020603050405020304" pitchFamily="18" charset="0"/>
                <a:cs typeface="Times New Roman" panose="02020603050405020304" pitchFamily="18" charset="0"/>
              </a:rPr>
              <a:t>STRATEGICKÝ MANAGEMENT</a:t>
            </a:r>
          </a:p>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Implementace strategie představuje skutečnou realizaci strategie, uvedení strategie do života. </a:t>
            </a:r>
          </a:p>
          <a:p>
            <a:pPr algn="just"/>
            <a:r>
              <a:rPr lang="cs-CZ" sz="1600" dirty="0"/>
              <a:t>Proces implementace probíhá v několika krocích a vyžaduje také řízení strategických změn. </a:t>
            </a:r>
          </a:p>
          <a:p>
            <a:pPr algn="just"/>
            <a:r>
              <a:rPr lang="cs-CZ" sz="1600" dirty="0"/>
              <a:t>Celkový proces implementace strategie musí být v souladu s celkovou situací podniku, strukturou podniku, cílem strategie, rozsahem strategických změn, manažerskými znalostmi, styly a metodami.</a:t>
            </a:r>
          </a:p>
          <a:p>
            <a:pPr algn="just"/>
            <a:r>
              <a:rPr lang="cs-CZ" sz="1600" dirty="0"/>
              <a:t>Implementace a prosazování strategie vyžaduje více energie a času než její samotná formulace. </a:t>
            </a:r>
          </a:p>
          <a:p>
            <a:pPr algn="just"/>
            <a:r>
              <a:rPr lang="cs-CZ" sz="1600" dirty="0"/>
              <a:t>Při jejím prosazování je velmi důležitá disciplína, schopnost plánovat, schopnost stimulovat a kontrola. To je rozdíl oproti formulování strategie, která spíše vyžaduje a je pro ni rozhodující tzv. kreativní chaos.</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Podstata implementace strategie</a:t>
            </a:r>
          </a:p>
        </p:txBody>
      </p:sp>
    </p:spTree>
    <p:extLst>
      <p:ext uri="{BB962C8B-B14F-4D97-AF65-F5344CB8AC3E}">
        <p14:creationId xmlns:p14="http://schemas.microsoft.com/office/powerpoint/2010/main" val="950073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Určení intervenčních oblastí – stanovení konkrétních aktivit a procesů v podniku dotčených implementací vybrané strategie.</a:t>
            </a:r>
          </a:p>
          <a:p>
            <a:pPr>
              <a:buNone/>
            </a:pPr>
            <a:endParaRPr lang="cs-CZ" sz="1600" dirty="0"/>
          </a:p>
          <a:p>
            <a:r>
              <a:rPr lang="cs-CZ" sz="1600" dirty="0"/>
              <a:t>Personální zajištění – výběr konkrétních osob zajišťujících implementaci strategii a stanovení osobní odpovědnosti jednotlivých osob.</a:t>
            </a:r>
          </a:p>
          <a:p>
            <a:pPr>
              <a:buNone/>
            </a:pPr>
            <a:endParaRPr lang="cs-CZ" sz="1600" dirty="0"/>
          </a:p>
          <a:p>
            <a:r>
              <a:rPr lang="cs-CZ" sz="1600" dirty="0"/>
              <a:t>Etapy procesu implementace – stanovení jednotlivých fází procesu implementace, včetně stanovení časového rámce jednotlivých etap.</a:t>
            </a:r>
          </a:p>
          <a:p>
            <a:pPr>
              <a:buNone/>
            </a:pPr>
            <a:endParaRPr lang="cs-CZ" sz="1600" dirty="0"/>
          </a:p>
          <a:p>
            <a:r>
              <a:rPr lang="cs-CZ" sz="1600" dirty="0"/>
              <a:t>Průběžná kontrola procesu implementace – stanovení kontrolních mechanismů sledujících průběh procesu implementace.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a:t>Plán implementace strategie</a:t>
            </a:r>
          </a:p>
        </p:txBody>
      </p:sp>
    </p:spTree>
    <p:extLst>
      <p:ext uri="{BB962C8B-B14F-4D97-AF65-F5344CB8AC3E}">
        <p14:creationId xmlns:p14="http://schemas.microsoft.com/office/powerpoint/2010/main" val="4094734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96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Velitelský přístup </a:t>
            </a:r>
            <a:r>
              <a:rPr lang="cs-CZ" sz="1600" dirty="0"/>
              <a:t>– je typickým scénářem nejtradičnějšího přístupu k formulaci a implementaci strategie. Top manažer připraví strategický plán, pozve manažery do zasedací místnosti, prezentuje jim strategii a řekne jim, aby ji implementovali. Top manažer je v tomto případě zapojen pouze do formulování strategie.</a:t>
            </a:r>
          </a:p>
          <a:p>
            <a:pPr algn="just"/>
            <a:r>
              <a:rPr lang="cs-CZ" sz="1600" b="1" dirty="0"/>
              <a:t>Organizační změna </a:t>
            </a:r>
            <a:r>
              <a:rPr lang="cs-CZ" sz="1600" dirty="0"/>
              <a:t>– v případě organizační změny top manažer provede strategická rozhodnutí a pak razí cestu implementaci tím, že přeuspořádá organizační strukturu, personál (= organizační změna) nebo zavede informační systém, schéma pro odměňování apod. (= přizpůsobení administrativních systémů).</a:t>
            </a:r>
          </a:p>
          <a:p>
            <a:pPr algn="just"/>
            <a:r>
              <a:rPr lang="cs-CZ" sz="1600" b="1" dirty="0"/>
              <a:t>Spolupráce</a:t>
            </a:r>
            <a:r>
              <a:rPr lang="cs-CZ" sz="1600" dirty="0"/>
              <a:t> – rozšiřuje přístup spolupráce strategická rozhodnutí na tým top manažerů v organizaci</a:t>
            </a:r>
          </a:p>
          <a:p>
            <a:pPr algn="just"/>
            <a:r>
              <a:rPr lang="cs-CZ" sz="1600" b="1" dirty="0"/>
              <a:t>Kulturní přístup </a:t>
            </a:r>
            <a:r>
              <a:rPr lang="cs-CZ" sz="1600" dirty="0"/>
              <a:t>– zapojuje i nižší články řízení v organizaci a další prvky externího prostředí.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832648" cy="507703"/>
          </a:xfrm>
        </p:spPr>
        <p:txBody>
          <a:bodyPr/>
          <a:lstStyle/>
          <a:p>
            <a:r>
              <a:rPr lang="cs-CZ" dirty="0"/>
              <a:t>Přístupy k implementaci strategie</a:t>
            </a:r>
          </a:p>
        </p:txBody>
      </p:sp>
    </p:spTree>
    <p:extLst>
      <p:ext uri="{BB962C8B-B14F-4D97-AF65-F5344CB8AC3E}">
        <p14:creationId xmlns:p14="http://schemas.microsoft.com/office/powerpoint/2010/main" val="2775198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945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Přesně určit ty hodnototvorné činnosti, kompetence a konkurenční schopnosti, které jsou důležité (kritické) pro úspěšnou realizaci strategie</a:t>
            </a:r>
          </a:p>
          <a:p>
            <a:pPr lvl="0" algn="just"/>
            <a:r>
              <a:rPr lang="cs-CZ" sz="1600" dirty="0"/>
              <a:t>Rozhodnout, zda je možné a efektivnější některé podpůrné (nekritické) aktivity vyčlenit (provést outsourcing)</a:t>
            </a:r>
          </a:p>
          <a:p>
            <a:pPr lvl="0" algn="just"/>
            <a:r>
              <a:rPr lang="cs-CZ" sz="1600" dirty="0"/>
              <a:t>Rozhodnout, které důležité činnosti a schopnosti vyžadují úzkou spolupráci s ostatními (dodavateli, distribučními kanály, event. konkurenty</a:t>
            </a:r>
          </a:p>
          <a:p>
            <a:pPr lvl="0" algn="just"/>
            <a:r>
              <a:rPr lang="cs-CZ" sz="1600" dirty="0"/>
              <a:t>Z primárních (kritických) hodnototvorných činností, které je třeba provádět interně vytvořit základní stavební kameny organizační struktury</a:t>
            </a:r>
          </a:p>
          <a:p>
            <a:pPr lvl="0" algn="just"/>
            <a:r>
              <a:rPr lang="cs-CZ" sz="1600" dirty="0"/>
              <a:t>Určit míru autority, která je potřebná k řízení každé organizační jednotky a udržet rovnováhu mezi centrálním rozhodováním a rozhodováním na co nejnižší úrovni, aby bylo možné zajistit včasná a kompetentní rozhodnutí a dostatečnou informovanost</a:t>
            </a:r>
          </a:p>
          <a:p>
            <a:pPr lvl="0" algn="just"/>
            <a:r>
              <a:rPr lang="cs-CZ" sz="1600" dirty="0"/>
              <a:t>Vytvořit vztahy mezi jednotlivými odděleními k dosažení nezbytné koordinace</a:t>
            </a:r>
          </a:p>
          <a:p>
            <a:pPr algn="just"/>
            <a:r>
              <a:rPr lang="cs-CZ" sz="1600" dirty="0"/>
              <a:t>Určit, jak budou řízeny vztahy s vnějšími partnery, a přiřadit odpovědnost za vytvoření nezbytných organizačních „mostů“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Změny v organizační struktuře při implementaci strategie</a:t>
            </a:r>
          </a:p>
        </p:txBody>
      </p:sp>
    </p:spTree>
    <p:extLst>
      <p:ext uri="{BB962C8B-B14F-4D97-AF65-F5344CB8AC3E}">
        <p14:creationId xmlns:p14="http://schemas.microsoft.com/office/powerpoint/2010/main" val="3235794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Pro implementaci strategie jsou kromě vytvoření organizačních schopností a struktury pro pracovní úsilí (tak, aby bylo možné kompetentně a koordinovaně vykonávat strategicky důležité činnosti) důležité i další implementační úkoly:</a:t>
            </a:r>
          </a:p>
          <a:p>
            <a:pPr lvl="0" algn="just"/>
            <a:r>
              <a:rPr lang="cs-CZ" sz="1600" dirty="0"/>
              <a:t>Přerozdělit zdroje tak, aby vyhovovaly rozpočtovým požadavkům nové strategie.</a:t>
            </a:r>
          </a:p>
          <a:p>
            <a:pPr lvl="0" algn="just"/>
            <a:r>
              <a:rPr lang="cs-CZ" sz="1600" dirty="0"/>
              <a:t>Vybudovat takové politiky a procedury, které podporují strategii.</a:t>
            </a:r>
          </a:p>
          <a:p>
            <a:pPr lvl="0" algn="just"/>
            <a:r>
              <a:rPr lang="cs-CZ" sz="1600" dirty="0"/>
              <a:t>Zavést mechanismy pro neustálé zlepšování a adoptovat systém nejlepších praktik.</a:t>
            </a:r>
          </a:p>
          <a:p>
            <a:pPr lvl="0" algn="just"/>
            <a:r>
              <a:rPr lang="cs-CZ" sz="1600" dirty="0"/>
              <a:t>Instalovat podpůrné systémy, které umožní personálu udržovat jejich strategické role.</a:t>
            </a:r>
          </a:p>
          <a:p>
            <a:pPr lvl="0" algn="just"/>
            <a:r>
              <a:rPr lang="cs-CZ" sz="1600" dirty="0"/>
              <a:t>Implementovat motivační praktiky a iniciativy, které podporují úsilí o dobrou realizaci strategie a podporují angažovanost pracovníků.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Další úkoly významné při implementaci strategie</a:t>
            </a:r>
          </a:p>
        </p:txBody>
      </p:sp>
    </p:spTree>
    <p:extLst>
      <p:ext uri="{BB962C8B-B14F-4D97-AF65-F5344CB8AC3E}">
        <p14:creationId xmlns:p14="http://schemas.microsoft.com/office/powerpoint/2010/main" val="314961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Konečný úspěch strategie v organizaci záleží na tom, do jaké míry budou lidé ochotni (z)měnit své chování (např. ve vztahu k zákazníkům apod.). Proto je důležité:</a:t>
            </a:r>
          </a:p>
          <a:p>
            <a:pPr marL="0" indent="0" algn="just">
              <a:buNone/>
            </a:pPr>
            <a:endParaRPr lang="cs-CZ" sz="1600" dirty="0"/>
          </a:p>
          <a:p>
            <a:pPr lvl="0" algn="just"/>
            <a:r>
              <a:rPr lang="cs-CZ" sz="1600" dirty="0"/>
              <a:t>aby v organizaci panoval jasný názor na strategii, kterou je třeba realizovat,</a:t>
            </a:r>
          </a:p>
          <a:p>
            <a:pPr lvl="0" algn="just"/>
            <a:r>
              <a:rPr lang="cs-CZ" sz="1600" dirty="0"/>
              <a:t>aby manažeři zvážili, jakým způsobem dosáhnout angažovanosti, protože změna nenastane, dokud lidé v organizaci nebudou v oblasti změny angažováni,</a:t>
            </a:r>
          </a:p>
          <a:p>
            <a:pPr lvl="0" algn="just"/>
            <a:r>
              <a:rPr lang="cs-CZ" sz="1600" dirty="0"/>
              <a:t>zvážit různé přístupy k řízení strategické změny, protože ta bude pravděpodobně záviset na okolnostech.</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Faktory důležité pro úspěšnou implementaci strategie</a:t>
            </a:r>
          </a:p>
        </p:txBody>
      </p:sp>
    </p:spTree>
    <p:extLst>
      <p:ext uri="{BB962C8B-B14F-4D97-AF65-F5344CB8AC3E}">
        <p14:creationId xmlns:p14="http://schemas.microsoft.com/office/powerpoint/2010/main" val="590889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5067"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Omezenost zdrojů – finanční prostředky, lidské a materiální zdroje nedostačují na realizaci strategických rozhodnutí.</a:t>
            </a:r>
          </a:p>
          <a:p>
            <a:pPr lvl="0" algn="just"/>
            <a:r>
              <a:rPr lang="cs-CZ" sz="1600" dirty="0"/>
              <a:t>Neúspěšnost – známost neúspěšnosti organizace při realizaci strategických rozhodnutích.</a:t>
            </a:r>
          </a:p>
          <a:p>
            <a:pPr lvl="0" algn="just"/>
            <a:r>
              <a:rPr lang="cs-CZ" sz="1600" dirty="0"/>
              <a:t>Špatná komunikace – transfer informací a znalostí v různých jednotkách organizace je špatný a nefunguje.</a:t>
            </a:r>
          </a:p>
          <a:p>
            <a:pPr lvl="0" algn="just"/>
            <a:r>
              <a:rPr lang="cs-CZ" sz="1600" dirty="0"/>
              <a:t>Konfliktní cíle a priority – cíle a strategie organizace jsou vzájemně divergentní, vzájemně si odporující.</a:t>
            </a:r>
          </a:p>
          <a:p>
            <a:pPr lvl="0" algn="just"/>
            <a:r>
              <a:rPr lang="cs-CZ" sz="1600" dirty="0"/>
              <a:t>Nejistota okolí – při implementaci strategie se vyskytly neočekávané problémy a změny v podnikatelském prostředí.</a:t>
            </a:r>
          </a:p>
          <a:p>
            <a:pPr lvl="0" algn="just"/>
            <a:r>
              <a:rPr lang="cs-CZ" sz="1600" dirty="0"/>
              <a:t>Koordinace – koordinace exekutivních aktivit je špatná a neúčinná.</a:t>
            </a:r>
          </a:p>
          <a:p>
            <a:pPr lvl="0" algn="just"/>
            <a:r>
              <a:rPr lang="cs-CZ" sz="1600" dirty="0"/>
              <a:t>Nekompetentní lidské zdroje – pracovníkům, kteří se angažují při implementaci strategie, scházejí potřebné schopnosti a dovednosti.</a:t>
            </a:r>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Bariéry implementace strategie</a:t>
            </a:r>
          </a:p>
        </p:txBody>
      </p:sp>
    </p:spTree>
    <p:extLst>
      <p:ext uri="{BB962C8B-B14F-4D97-AF65-F5344CB8AC3E}">
        <p14:creationId xmlns:p14="http://schemas.microsoft.com/office/powerpoint/2010/main" val="1423527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Strategická kontrola je procesem sledování, rozboru a přijetí opatření vzniklých odchylek mezi záměry strategie a její postupnou realizaci, včetně sledování rozdílů v době její tvorby.</a:t>
            </a:r>
          </a:p>
          <a:p>
            <a:pPr lvl="0" algn="just"/>
            <a:r>
              <a:rPr lang="cs-CZ" sz="1600" dirty="0"/>
              <a:t>Typickým znakem strategické kontroly je skutečnost, že strategická kontrola doprovází tvorbu strategie od jejího počátku, přes její uplatnění v reálných podmínkách a dokonce i v podmínkách ukončení výhodnosti používání.</a:t>
            </a:r>
          </a:p>
          <a:p>
            <a:pPr lvl="0" algn="just"/>
            <a:r>
              <a:rPr lang="cs-CZ" sz="1600" dirty="0"/>
              <a:t>Strategická kontrola je velmi často prováděna v delším časovém intervalu a zejména se soustřeďuje na budoucnost. </a:t>
            </a:r>
          </a:p>
          <a:p>
            <a:pPr lvl="0" algn="just"/>
            <a:r>
              <a:rPr lang="cs-CZ" sz="1600" dirty="0"/>
              <a:t>Její potřeba přitom vyplývá ze skutečnosti, že strategii podniku nelze přesně vypracovat jako strategický plán, neboť musí být podle potřeby upravitelná (pružná). Tato potřeba flexibility je dána tím, že předpověď budoucnosti ve velké míře není přesná a proto strategie musí reagovat na objevující se významné změny.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Strategická kontrola</a:t>
            </a:r>
          </a:p>
        </p:txBody>
      </p:sp>
    </p:spTree>
    <p:extLst>
      <p:ext uri="{BB962C8B-B14F-4D97-AF65-F5344CB8AC3E}">
        <p14:creationId xmlns:p14="http://schemas.microsoft.com/office/powerpoint/2010/main" val="2479064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i="1" dirty="0"/>
              <a:t>Strategický kontrolní proces se zabývá:</a:t>
            </a:r>
          </a:p>
          <a:p>
            <a:pPr marL="0" indent="0" algn="just">
              <a:buNone/>
            </a:pPr>
            <a:endParaRPr lang="cs-CZ" sz="1600" dirty="0"/>
          </a:p>
          <a:p>
            <a:pPr lvl="0" algn="just"/>
            <a:r>
              <a:rPr lang="cs-CZ" sz="1600" dirty="0"/>
              <a:t>kontrolou naplňování strategického záměru (sledování vývojového směru podniku);</a:t>
            </a:r>
          </a:p>
          <a:p>
            <a:pPr lvl="0" algn="just"/>
            <a:endParaRPr lang="cs-CZ" sz="1600" dirty="0"/>
          </a:p>
          <a:p>
            <a:pPr lvl="0" algn="just"/>
            <a:r>
              <a:rPr lang="cs-CZ" sz="1600" dirty="0"/>
              <a:t>kontrolou analytického postupu prostředí i vnitřních stránek podniku a jeho aplikací do konkrétních podnikových podmínek;</a:t>
            </a:r>
          </a:p>
          <a:p>
            <a:pPr lvl="0" algn="just"/>
            <a:endParaRPr lang="cs-CZ" sz="1600" dirty="0"/>
          </a:p>
          <a:p>
            <a:pPr lvl="0" algn="just"/>
            <a:r>
              <a:rPr lang="cs-CZ" sz="1600" dirty="0"/>
              <a:t>kontrolou vztahů mezi jednotlivými organizačními celky podniku prostřednictvím návaznosti a plněním funkčních strategií;</a:t>
            </a:r>
          </a:p>
          <a:p>
            <a:pPr lvl="0" algn="just"/>
            <a:endParaRPr lang="cs-CZ" sz="1600" dirty="0"/>
          </a:p>
          <a:p>
            <a:pPr lvl="0" algn="just"/>
            <a:r>
              <a:rPr lang="cs-CZ" sz="1600" dirty="0"/>
              <a:t>kontrolou celkových výsledků hospodaření podniku;</a:t>
            </a:r>
          </a:p>
          <a:p>
            <a:pPr lvl="0" algn="just"/>
            <a:endParaRPr lang="cs-CZ" sz="1600" dirty="0"/>
          </a:p>
          <a:p>
            <a:pPr algn="just"/>
            <a:r>
              <a:rPr lang="cs-CZ" sz="1600" dirty="0"/>
              <a:t>kontrolou vztahů podniku s okolním prostředím.</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Náplň strategického kontrolního procesu</a:t>
            </a:r>
          </a:p>
        </p:txBody>
      </p:sp>
    </p:spTree>
    <p:extLst>
      <p:ext uri="{BB962C8B-B14F-4D97-AF65-F5344CB8AC3E}">
        <p14:creationId xmlns:p14="http://schemas.microsoft.com/office/powerpoint/2010/main" val="1340512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Výkonnost strategie</a:t>
            </a:r>
          </a:p>
          <a:p>
            <a:endParaRPr lang="cs-CZ" sz="1600" dirty="0"/>
          </a:p>
          <a:p>
            <a:r>
              <a:rPr lang="cs-CZ" sz="1600" dirty="0"/>
              <a:t>Korekce strategie </a:t>
            </a:r>
          </a:p>
          <a:p>
            <a:endParaRPr lang="cs-CZ" sz="1600" dirty="0"/>
          </a:p>
          <a:p>
            <a:r>
              <a:rPr lang="cs-CZ" sz="1600" dirty="0"/>
              <a:t>Revize strategie</a:t>
            </a:r>
          </a:p>
          <a:p>
            <a:pPr>
              <a:buNone/>
            </a:pPr>
            <a:endParaRPr lang="cs-CZ" sz="1600" dirty="0"/>
          </a:p>
          <a:p>
            <a:r>
              <a:rPr lang="cs-CZ" sz="1600" dirty="0"/>
              <a:t>Oblast strategické kontroly</a:t>
            </a:r>
          </a:p>
          <a:p>
            <a:pPr lvl="1"/>
            <a:r>
              <a:rPr lang="cs-CZ" sz="1600" dirty="0"/>
              <a:t>Prostředí</a:t>
            </a:r>
          </a:p>
          <a:p>
            <a:pPr lvl="1"/>
            <a:r>
              <a:rPr lang="cs-CZ" sz="1600" dirty="0"/>
              <a:t>Analýza produkt –trh</a:t>
            </a:r>
          </a:p>
          <a:p>
            <a:pPr lvl="1"/>
            <a:r>
              <a:rPr lang="cs-CZ" sz="1600" dirty="0"/>
              <a:t>Hodnocení funkčních strategií</a:t>
            </a:r>
          </a:p>
          <a:p>
            <a:pPr lvl="1"/>
            <a:r>
              <a:rPr lang="cs-CZ" sz="1600" dirty="0"/>
              <a:t>Měření efektivnost funkčních strategií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Zaměření a oblasti strategické kontroly</a:t>
            </a:r>
          </a:p>
        </p:txBody>
      </p:sp>
    </p:spTree>
    <p:extLst>
      <p:ext uri="{BB962C8B-B14F-4D97-AF65-F5344CB8AC3E}">
        <p14:creationId xmlns:p14="http://schemas.microsoft.com/office/powerpoint/2010/main" val="836342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 vytvoření představ o budoucím vývoji podniku a analýze situace, která odhalí vlastnosti nejen podniku, ale ukáže současně i příležitosti a hrozby okolí, je nutno přistoupit k výběru typu podnikové komplexní strategie.</a:t>
            </a:r>
          </a:p>
          <a:p>
            <a:pPr algn="just"/>
            <a:r>
              <a:rPr lang="cs-CZ" sz="1600" dirty="0"/>
              <a:t>Výběr strategie představuje v podstatě realizaci určitých změn v chování, přístupech a metodách podniku ve srovnání s původním stavem.</a:t>
            </a:r>
          </a:p>
          <a:p>
            <a:pPr algn="just"/>
            <a:r>
              <a:rPr lang="cs-CZ" sz="1600" dirty="0"/>
              <a:t>Výběr strategie podniku představuje důležitou složku strategického řízení, neboť pokud vybereme vhodnou strategii lze počítat s úspěchem.</a:t>
            </a:r>
          </a:p>
          <a:p>
            <a:pPr algn="just"/>
            <a:r>
              <a:rPr lang="cs-CZ" sz="1600" dirty="0"/>
              <a:t>Smyslem výběru a volby vhodné alternativy podnikové strategie je dosažení podnikového cíle optimálním způsobem. Znamená to, že rozhodnutí nepředstavuje konečný cíl, ale pouze prostředek sloužící k dosažení cíle.</a:t>
            </a:r>
          </a:p>
          <a:p>
            <a:pPr algn="just"/>
            <a:r>
              <a:rPr lang="cs-CZ" sz="1600" dirty="0"/>
              <a:t>Výběrem a implementací se strategie podniku stává konkrétním plánem jak dosáhnout vytýčených met podniku v podobě strategických cílů a tím naplnit jak vizi, tak poslání podniku a tak vytvořit určité předpoklady pro realizaci stanovených podnikových hodnot.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Výběr strategie</a:t>
            </a:r>
          </a:p>
        </p:txBody>
      </p:sp>
    </p:spTree>
    <p:extLst>
      <p:ext uri="{BB962C8B-B14F-4D97-AF65-F5344CB8AC3E}">
        <p14:creationId xmlns:p14="http://schemas.microsoft.com/office/powerpoint/2010/main" val="2089690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Kontrola konzistence </a:t>
            </a:r>
            <a:r>
              <a:rPr lang="cs-CZ" sz="1600" dirty="0"/>
              <a:t>– zahrnuje formální prověřování strategických podnikových plánů co do úplnosti, logické stavby a neexistence rozměrů z hlediska cílů, jakož i cílů jednotlivých dílčích plánů.</a:t>
            </a:r>
          </a:p>
          <a:p>
            <a:pPr algn="just"/>
            <a:endParaRPr lang="cs-CZ" sz="1600" dirty="0"/>
          </a:p>
          <a:p>
            <a:pPr algn="just"/>
            <a:r>
              <a:rPr lang="cs-CZ" sz="1600" b="1" dirty="0"/>
              <a:t>Kontrola premis </a:t>
            </a:r>
            <a:r>
              <a:rPr lang="cs-CZ" sz="1600" dirty="0"/>
              <a:t>– představuje dohled nad kontrolou interního a externího vývoje předpokladů strategického podnikového plánu.</a:t>
            </a:r>
          </a:p>
          <a:p>
            <a:pPr algn="just"/>
            <a:endParaRPr lang="cs-CZ" sz="1600" dirty="0"/>
          </a:p>
          <a:p>
            <a:pPr algn="just"/>
            <a:r>
              <a:rPr lang="cs-CZ" sz="1600" b="1" dirty="0"/>
              <a:t>Kontrola provedení </a:t>
            </a:r>
            <a:r>
              <a:rPr lang="cs-CZ" sz="1600" dirty="0"/>
              <a:t>– představuje prověření postupné realizace strategických cílů podle dílčích cílů, respektive trajektorie cílů.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Základní aspekty strategické kontroly podle </a:t>
            </a:r>
            <a:r>
              <a:rPr lang="cs-CZ" dirty="0" err="1"/>
              <a:t>Mefferta</a:t>
            </a:r>
            <a:endParaRPr lang="cs-CZ" dirty="0"/>
          </a:p>
        </p:txBody>
      </p:sp>
    </p:spTree>
    <p:extLst>
      <p:ext uri="{BB962C8B-B14F-4D97-AF65-F5344CB8AC3E}">
        <p14:creationId xmlns:p14="http://schemas.microsoft.com/office/powerpoint/2010/main" val="4241569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6569"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i="1" dirty="0"/>
              <a:t>Strategická kontrola zkoumá tvorbu i uplatnění strategie podniku těchto základních momentech:</a:t>
            </a:r>
          </a:p>
          <a:p>
            <a:pPr lvl="0" algn="just"/>
            <a:r>
              <a:rPr lang="cs-CZ" sz="1600" b="1" dirty="0"/>
              <a:t>Před zahájením prací na strategii </a:t>
            </a:r>
            <a:r>
              <a:rPr lang="cs-CZ" sz="1600" dirty="0"/>
              <a:t>(sledování a kontrola východisek – předpokladů úspěchu strategie) – kontrola východisek strategie je typická již svým počátkem, neboť začíná ještě před zahájením strategie a je zaměřena na poznání, zda je únosné zpracovat podnikovou strategii s určitým zaměřením nebo zda je nutno její strategický záměr přehodnotit.</a:t>
            </a:r>
          </a:p>
          <a:p>
            <a:pPr lvl="0" algn="just"/>
            <a:endParaRPr lang="cs-CZ" sz="1600" dirty="0"/>
          </a:p>
          <a:p>
            <a:pPr lvl="0" algn="just"/>
            <a:r>
              <a:rPr lang="cs-CZ" sz="1600" b="1" dirty="0"/>
              <a:t>Před implementací </a:t>
            </a:r>
            <a:r>
              <a:rPr lang="cs-CZ" sz="1600" dirty="0"/>
              <a:t>(průzkum tvorby strategie a kontrola dodržování základních metodických postupů) – kontrola před implementací strategie zahrnuje soulad strategie s budoucími klíčovými faktory a použitými metodami, její pevnost odolat možným hrozbám, možnost vytvořit schopnost konkurence a realizovatelnost.</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Uplatnění strategické kontroly I</a:t>
            </a:r>
          </a:p>
        </p:txBody>
      </p:sp>
    </p:spTree>
    <p:extLst>
      <p:ext uri="{BB962C8B-B14F-4D97-AF65-F5344CB8AC3E}">
        <p14:creationId xmlns:p14="http://schemas.microsoft.com/office/powerpoint/2010/main" val="2083769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07504" y="703189"/>
            <a:ext cx="7788965"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V době implementace </a:t>
            </a:r>
            <a:r>
              <a:rPr lang="cs-CZ" sz="1600" dirty="0"/>
              <a:t>– kontrola úspěšnosti zavádění strategie do konkrétních podmínek reálné situace. </a:t>
            </a:r>
          </a:p>
          <a:p>
            <a:pPr lvl="0" algn="just"/>
            <a:endParaRPr lang="cs-CZ" sz="1600" dirty="0"/>
          </a:p>
          <a:p>
            <a:pPr lvl="0" algn="just"/>
            <a:r>
              <a:rPr lang="cs-CZ" sz="1600" b="1" dirty="0"/>
              <a:t>Po implementaci strategie </a:t>
            </a:r>
            <a:r>
              <a:rPr lang="cs-CZ" sz="1600" dirty="0"/>
              <a:t>(kontrola reakce na vyskytující se změny, kontrola dosažení strategického cíle v plánovaném čase, požadované kvalitě a při udržení plánovaných nákladů) – kontrola v době po implementaci představuje kontrolu plnění základních úkolů, aby bylo podle plánu dosaženo všech strategických cílů. Strategie je hodnocena především podle těchto konkrétních ukazatelů, kam patří: vývoj tržního podílu podniku a její pozice na trhu, vývoj zisku po zdanění a rentabilita investic, průběh a zabezpečenost plynulosti finančního toku, hodnota podniku.</a:t>
            </a:r>
          </a:p>
          <a:p>
            <a:pPr lvl="0" algn="just"/>
            <a:endParaRPr lang="cs-CZ" sz="1600" dirty="0"/>
          </a:p>
          <a:p>
            <a:pPr lvl="0" algn="just"/>
            <a:r>
              <a:rPr lang="cs-CZ" sz="1600" b="1" dirty="0"/>
              <a:t>Trvalé sledování životnosti strategie </a:t>
            </a:r>
            <a:r>
              <a:rPr lang="cs-CZ" sz="1600" dirty="0"/>
              <a:t>(možné využívání předností používané strategie) – kontrola životnosti bývá označována někdy jako „strategické pozorování chování podniku“ neboť má za úkol monitorovat výskyt širokého spektra nejrůznějších události vně i uvnitř podniku a jejich dopad.</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Uplatnění strategické kontroly II</a:t>
            </a:r>
          </a:p>
        </p:txBody>
      </p:sp>
    </p:spTree>
    <p:extLst>
      <p:ext uri="{BB962C8B-B14F-4D97-AF65-F5344CB8AC3E}">
        <p14:creationId xmlns:p14="http://schemas.microsoft.com/office/powerpoint/2010/main" val="3352770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644949"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Sledování „přežití strategie“</a:t>
            </a:r>
            <a:r>
              <a:rPr lang="cs-CZ" sz="1600" dirty="0"/>
              <a:t>, kdy kontrola nastupuje okamžitě ve chvílích, kdy se objevují a začínají působit hrozby – kontrola „přežití“ strategie má charakter rychlé, okamžité kontroly po výskytu nečekané a přitom negativní události (jevu).</a:t>
            </a:r>
          </a:p>
          <a:p>
            <a:pPr algn="just"/>
            <a:endParaRPr lang="cs-CZ" sz="1600" dirty="0"/>
          </a:p>
          <a:p>
            <a:pPr algn="just"/>
            <a:r>
              <a:rPr lang="cs-CZ" sz="1600" dirty="0"/>
              <a:t>Pokud nevznikají podstatné diskontinuity a okolí podniku je v „poměrném“ klidu, je výsledek kontroly směřován na udržení a plnění dosavadního strategického záměru. </a:t>
            </a:r>
          </a:p>
          <a:p>
            <a:pPr algn="just"/>
            <a:r>
              <a:rPr lang="cs-CZ" sz="1600" dirty="0"/>
              <a:t>Naopak dochází-li k nečekaným změnám vně podniku, pak musí následovat okamžitá kontrola, která může naznačit nutnost provedení opatření, jež ve svém důsledku mohou znamenat potřebu okamžité inovace nevyhovujících částí strategie, případně vytvoření nové speciální strategie.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Uplatnění strategické kontroly III</a:t>
            </a:r>
          </a:p>
        </p:txBody>
      </p:sp>
    </p:spTree>
    <p:extLst>
      <p:ext uri="{BB962C8B-B14F-4D97-AF65-F5344CB8AC3E}">
        <p14:creationId xmlns:p14="http://schemas.microsoft.com/office/powerpoint/2010/main" val="1750822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644949"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 v případě strategické kontroly platí, že efektivní a účinná kontrola musí být přizpůsobena především plánům podniku, možnostem a vlastnostem jednotlivých manažerů na vedoucích pozicích, objektivnímu průběhu a vyhodnocení i organizační struktuře sledovaného podniku. </a:t>
            </a:r>
          </a:p>
          <a:p>
            <a:pPr algn="just"/>
            <a:endParaRPr lang="cs-CZ" sz="1600" dirty="0"/>
          </a:p>
          <a:p>
            <a:pPr algn="just"/>
            <a:r>
              <a:rPr lang="cs-CZ" sz="1600" dirty="0"/>
              <a:t>Zároveň je nutno zdůraznit, že výsledky strategické kontroly mohou být zaměřeny jednak na </a:t>
            </a:r>
            <a:r>
              <a:rPr lang="cs-CZ" sz="1600" b="1" dirty="0"/>
              <a:t>kontrolu</a:t>
            </a:r>
            <a:r>
              <a:rPr lang="cs-CZ" sz="1600" dirty="0"/>
              <a:t> </a:t>
            </a:r>
            <a:r>
              <a:rPr lang="cs-CZ" sz="1600" b="1" dirty="0"/>
              <a:t>interní oblast podniku</a:t>
            </a:r>
            <a:r>
              <a:rPr lang="cs-CZ" sz="1600" dirty="0"/>
              <a:t>, kdy kontrolní orgán hodnotí a monitoruje alokaci zdrojů, organizační operace, zaměření a realizaci strategických procesů a navrhuje potřebné změny. </a:t>
            </a:r>
          </a:p>
          <a:p>
            <a:pPr algn="just"/>
            <a:endParaRPr lang="cs-CZ" sz="1600" dirty="0"/>
          </a:p>
          <a:p>
            <a:pPr algn="just"/>
            <a:r>
              <a:rPr lang="cs-CZ" sz="1600" dirty="0"/>
              <a:t>Naopak </a:t>
            </a:r>
            <a:r>
              <a:rPr lang="cs-CZ" sz="1600" b="1" dirty="0"/>
              <a:t>kontrola vnější oblasti podniku </a:t>
            </a:r>
            <a:r>
              <a:rPr lang="cs-CZ" sz="1600" dirty="0"/>
              <a:t>je zaměřena na hodnocení využití příležitostí a na omezení vlivu hrozeb, na řešení změn, které se vyskytnou v průběhu platnosti strategie, na hodnocení úspěšnosti strategie a navrhuje taková opatření, která mohou zvýšit nejen odolnost vůči konkurenci, ale zajistí podniku prodloužení konkurenceschopnosti.</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Význam strategické kontroly I</a:t>
            </a:r>
          </a:p>
        </p:txBody>
      </p:sp>
    </p:spTree>
    <p:extLst>
      <p:ext uri="{BB962C8B-B14F-4D97-AF65-F5344CB8AC3E}">
        <p14:creationId xmlns:p14="http://schemas.microsoft.com/office/powerpoint/2010/main" val="677928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644949"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Zaměření úsilí organizace (podnik, úřad) žádoucím směrem </a:t>
            </a:r>
            <a:r>
              <a:rPr lang="cs-CZ" sz="1600" dirty="0"/>
              <a:t>– dosahování stanovených cílů, možnost jejich úpravy v souladu s realitou (nebudu vyrábět něco, co jsem si sice naplánoval, ale co nejde na odbyt). </a:t>
            </a:r>
          </a:p>
          <a:p>
            <a:pPr algn="just"/>
            <a:endParaRPr lang="cs-CZ" sz="1600" dirty="0"/>
          </a:p>
          <a:p>
            <a:pPr algn="just"/>
            <a:r>
              <a:rPr lang="cs-CZ" sz="1600" b="1" dirty="0"/>
              <a:t>Zjišťování stavu, hodnocení a ovlivňování chování organizace </a:t>
            </a:r>
            <a:r>
              <a:rPr lang="cs-CZ" sz="1600" dirty="0"/>
              <a:t>– tyto činnosti jsou podmínkou úspěchu. </a:t>
            </a:r>
          </a:p>
          <a:p>
            <a:pPr algn="just"/>
            <a:endParaRPr lang="cs-CZ" sz="1600" dirty="0"/>
          </a:p>
          <a:p>
            <a:pPr algn="just"/>
            <a:r>
              <a:rPr lang="cs-CZ" sz="1600" b="1" dirty="0"/>
              <a:t>Slaďování úsilí lidí </a:t>
            </a:r>
            <a:r>
              <a:rPr lang="cs-CZ" sz="1600" dirty="0"/>
              <a:t>– tak, aby lidé jednali cíleně a efektivně pro užitek organizace i svůj.</a:t>
            </a:r>
          </a:p>
          <a:p>
            <a:pPr algn="just"/>
            <a:endParaRPr lang="cs-CZ" sz="1600" dirty="0"/>
          </a:p>
          <a:p>
            <a:pPr algn="just"/>
            <a:r>
              <a:rPr lang="cs-CZ" sz="1600" b="1" dirty="0"/>
              <a:t>Vytváření podmínek pro dynamickou stabilitu organizace </a:t>
            </a:r>
            <a:r>
              <a:rPr lang="cs-CZ" sz="1600" dirty="0"/>
              <a:t>– zvyšuje se jistota aktivit organizace a jejich lidí a také se stanovují pravidla pro řešení opakujících se činností a situací.</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184576" cy="507703"/>
          </a:xfrm>
        </p:spPr>
        <p:txBody>
          <a:bodyPr/>
          <a:lstStyle/>
          <a:p>
            <a:r>
              <a:rPr lang="cs-CZ" dirty="0"/>
              <a:t>Význam strategické kontroly II</a:t>
            </a:r>
          </a:p>
        </p:txBody>
      </p:sp>
    </p:spTree>
    <p:extLst>
      <p:ext uri="{BB962C8B-B14F-4D97-AF65-F5344CB8AC3E}">
        <p14:creationId xmlns:p14="http://schemas.microsoft.com/office/powerpoint/2010/main" val="4189612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Strategický audit </a:t>
            </a:r>
            <a:r>
              <a:rPr lang="cs-CZ" sz="1600" dirty="0"/>
              <a:t>– je potřebný v začátku strategického hodnotícího programu a je nezbytný k položení  určitého základu před   spuštěním samotného hodnotícího programu. Audit je širší než situační analýza a podává kompletnější pohled na marketingovou strategii a výkon</a:t>
            </a:r>
          </a:p>
          <a:p>
            <a:pPr algn="just"/>
            <a:r>
              <a:rPr lang="cs-CZ" sz="1600" b="1" dirty="0"/>
              <a:t>Výběr hodnotících kritérií </a:t>
            </a:r>
            <a:r>
              <a:rPr lang="cs-CZ" sz="1600" dirty="0"/>
              <a:t>– představuje výběr kritérií a měřítek sloužících k monitorování výkonnosti, která slouží jako základ pro hodnocení úspěchu strategie. Kritéria výkonnosti jsou stanovena jak pro celkový plán, tak pro jeho významné prvky a dílčí části.</a:t>
            </a:r>
          </a:p>
          <a:p>
            <a:pPr algn="just"/>
            <a:r>
              <a:rPr lang="cs-CZ" sz="1600" b="1" dirty="0"/>
              <a:t>Analýza informací </a:t>
            </a:r>
            <a:r>
              <a:rPr lang="cs-CZ" sz="1600" dirty="0"/>
              <a:t>– určuje informační zdroje sloužící k provádění strategického hodnocení a kontroly. Potřebné informace pro strategické plánování a hodnocení bývají získávány z  informačního systému podniku.</a:t>
            </a:r>
          </a:p>
          <a:p>
            <a:pPr algn="just"/>
            <a:r>
              <a:rPr lang="cs-CZ" sz="1600" b="1" dirty="0"/>
              <a:t>Hodnocení výkonnosti </a:t>
            </a:r>
            <a:r>
              <a:rPr lang="cs-CZ" sz="1600" dirty="0"/>
              <a:t>– porovnává aktuální výsledky s plánovanými a v případě významných odchylek navrhuje adekvátní akce ke korekci těchto odchylek. Hodnocení identifikuje příležitosti nebo mezery ve výkonnosti a iniciuje akce k řešení existujících a očekávaných problémů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Proces strategické kontroly</a:t>
            </a:r>
          </a:p>
        </p:txBody>
      </p:sp>
    </p:spTree>
    <p:extLst>
      <p:ext uri="{BB962C8B-B14F-4D97-AF65-F5344CB8AC3E}">
        <p14:creationId xmlns:p14="http://schemas.microsoft.com/office/powerpoint/2010/main" val="1276154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Standardy</a:t>
            </a:r>
          </a:p>
          <a:p>
            <a:pPr lvl="1" algn="just"/>
            <a:r>
              <a:rPr lang="cs-CZ" sz="1600" dirty="0"/>
              <a:t>Obecné normy a pravidla chování</a:t>
            </a:r>
          </a:p>
          <a:p>
            <a:pPr lvl="1" algn="just"/>
            <a:r>
              <a:rPr lang="cs-CZ" sz="1600" dirty="0"/>
              <a:t>Specifické požadavky</a:t>
            </a:r>
          </a:p>
          <a:p>
            <a:pPr lvl="2" algn="just"/>
            <a:r>
              <a:rPr lang="cs-CZ" sz="1600" dirty="0"/>
              <a:t>Fyzikální veličiny (teplota, tlak…)</a:t>
            </a:r>
          </a:p>
          <a:p>
            <a:pPr lvl="2" algn="just"/>
            <a:r>
              <a:rPr lang="cs-CZ" sz="1600" dirty="0"/>
              <a:t>Ekonomické veličiny (náklady, zásoby, pohledávky…)</a:t>
            </a:r>
          </a:p>
          <a:p>
            <a:pPr lvl="2" algn="just"/>
            <a:r>
              <a:rPr lang="cs-CZ" sz="1600" dirty="0"/>
              <a:t>Kombinované veličiny (kalkulační položky, mzdové náklady na jednotku…)</a:t>
            </a:r>
          </a:p>
          <a:p>
            <a:pPr lvl="2" algn="just"/>
            <a:r>
              <a:rPr lang="cs-CZ" sz="1600" dirty="0"/>
              <a:t>Neměřitelné veličiny (barevné odstíny, kvalita povrchu…)</a:t>
            </a:r>
          </a:p>
          <a:p>
            <a:pPr marL="393192" lvl="1" indent="0" algn="just">
              <a:buNone/>
            </a:pPr>
            <a:endParaRPr lang="cs-CZ" sz="1600" dirty="0"/>
          </a:p>
          <a:p>
            <a:pPr algn="just"/>
            <a:r>
              <a:rPr lang="cs-CZ" sz="1600" dirty="0"/>
              <a:t>Časové srovnání</a:t>
            </a:r>
          </a:p>
          <a:p>
            <a:pPr algn="just"/>
            <a:r>
              <a:rPr lang="cs-CZ" sz="1600" dirty="0"/>
              <a:t>Konkurenční srovnání</a:t>
            </a:r>
          </a:p>
          <a:p>
            <a:pPr algn="just"/>
            <a:r>
              <a:rPr lang="cs-CZ" sz="1600" dirty="0"/>
              <a:t>Správné řídící a provozní praktiky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Hodnotící kritéria</a:t>
            </a:r>
          </a:p>
        </p:txBody>
      </p:sp>
    </p:spTree>
    <p:extLst>
      <p:ext uri="{BB962C8B-B14F-4D97-AF65-F5344CB8AC3E}">
        <p14:creationId xmlns:p14="http://schemas.microsoft.com/office/powerpoint/2010/main" val="3476010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i="1" dirty="0"/>
              <a:t>Odchylky zjištěné v průběhu kontrolního procesu mohou být posuzovány:</a:t>
            </a:r>
          </a:p>
          <a:p>
            <a:pPr algn="just"/>
            <a:r>
              <a:rPr lang="cs-CZ" sz="1600" dirty="0"/>
              <a:t>z hlediska cíle nebo kritérií manažerských procesů,</a:t>
            </a:r>
          </a:p>
          <a:p>
            <a:pPr algn="just"/>
            <a:r>
              <a:rPr lang="cs-CZ" sz="1600" dirty="0"/>
              <a:t>z hlediska důležitosti</a:t>
            </a:r>
          </a:p>
          <a:p>
            <a:pPr marL="0" indent="0" algn="just">
              <a:buNone/>
            </a:pPr>
            <a:r>
              <a:rPr lang="cs-CZ" sz="1600" i="1" dirty="0"/>
              <a:t>Odchylky z hlediska cíle nebo kritérií manažerských procesů mohou být:</a:t>
            </a:r>
          </a:p>
          <a:p>
            <a:pPr algn="just"/>
            <a:r>
              <a:rPr lang="cs-CZ" sz="1600" dirty="0"/>
              <a:t>pozitivní, které představují dosažení lepších výsledků, než předpokládá plán a žádoucí stav,</a:t>
            </a:r>
          </a:p>
          <a:p>
            <a:pPr algn="just"/>
            <a:r>
              <a:rPr lang="cs-CZ" sz="1600" dirty="0"/>
              <a:t>negativní, které představují dosažení horších výsledků, než předpokládá plán a žádoucí stav.</a:t>
            </a:r>
          </a:p>
          <a:p>
            <a:pPr marL="0" indent="0" algn="just">
              <a:buNone/>
            </a:pPr>
            <a:r>
              <a:rPr lang="cs-CZ" sz="1600" i="1" dirty="0"/>
              <a:t>Odchylky z hlediska důležitosti ukazují, jakou pozornost je nutné výsledkům kontroly přisuzovat, proto rozlišujeme:</a:t>
            </a:r>
          </a:p>
          <a:p>
            <a:pPr algn="just"/>
            <a:r>
              <a:rPr lang="cs-CZ" sz="1600" dirty="0"/>
              <a:t>odchylky významné, které vyžadují přijetí opatření a jeho následnou realizaci a novou kontrolu,</a:t>
            </a:r>
          </a:p>
          <a:p>
            <a:pPr algn="just"/>
            <a:r>
              <a:rPr lang="cs-CZ" sz="1600" dirty="0"/>
              <a:t>odchylky nevýznamné, které jsou natolik zanedbatelné, že nevyžadují manažerskou reakci.</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Odchylky zjištěné v průběhu kontroly</a:t>
            </a:r>
          </a:p>
        </p:txBody>
      </p:sp>
    </p:spTree>
    <p:extLst>
      <p:ext uri="{BB962C8B-B14F-4D97-AF65-F5344CB8AC3E}">
        <p14:creationId xmlns:p14="http://schemas.microsoft.com/office/powerpoint/2010/main" val="501497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Strategický audit slouží pro širší a dlouhodobější pohled na podnik. </a:t>
            </a:r>
          </a:p>
          <a:p>
            <a:pPr algn="just"/>
            <a:r>
              <a:rPr lang="cs-CZ" sz="1600" dirty="0"/>
              <a:t>Audit provádí zevrubné, systematické, nezávislé a periodické zkoumání a hodnocení chování organizace, strategických cílů, zvolených strategií a způsobu jejich uskutečňování. </a:t>
            </a:r>
          </a:p>
          <a:p>
            <a:pPr algn="just"/>
            <a:r>
              <a:rPr lang="cs-CZ" sz="1600" dirty="0"/>
              <a:t>Dále identifikuje problémové okruhy, příležitosti a hrozby a doporučuje aktivity směřující ke zdokonalení a zefektivnění procesu realizace strategie podniku.</a:t>
            </a:r>
          </a:p>
          <a:p>
            <a:pPr algn="just"/>
            <a:r>
              <a:rPr lang="cs-CZ" sz="1600" dirty="0"/>
              <a:t>Kromě rozhodnutí, co bude kontrolováno, existují v auditu další důležité faktory jako je:</a:t>
            </a:r>
          </a:p>
          <a:p>
            <a:pPr lvl="1" algn="just"/>
            <a:r>
              <a:rPr lang="cs-CZ" sz="1600" dirty="0"/>
              <a:t>Zodpovědnost za audit, která má zajišťovat objektivitu a profesionální expertízu.</a:t>
            </a:r>
          </a:p>
          <a:p>
            <a:pPr lvl="1" algn="just"/>
            <a:r>
              <a:rPr lang="cs-CZ" sz="1600" dirty="0"/>
              <a:t>Plánování auditu stanovující oblast auditu, rozsah kontrolních operací, program aktivit, koordinace součinnosti, požadovaný způsob oznámení výsledků.</a:t>
            </a:r>
          </a:p>
          <a:p>
            <a:pPr lvl="1" algn="just"/>
            <a:r>
              <a:rPr lang="cs-CZ" sz="1600" dirty="0"/>
              <a:t>Využití závěrů ke zvýšení a zlepšení výkonnosti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Strategický audit</a:t>
            </a:r>
          </a:p>
        </p:txBody>
      </p:sp>
    </p:spTree>
    <p:extLst>
      <p:ext uri="{BB962C8B-B14F-4D97-AF65-F5344CB8AC3E}">
        <p14:creationId xmlns:p14="http://schemas.microsoft.com/office/powerpoint/2010/main" val="1437381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Proces výběru</a:t>
            </a:r>
            <a:r>
              <a:rPr lang="cs-CZ" sz="1600" dirty="0"/>
              <a:t> určité strategie podniku tvoří následující tři základní kroky (fáze) výběrového procesu:</a:t>
            </a:r>
          </a:p>
          <a:p>
            <a:pPr lvl="1" algn="just"/>
            <a:r>
              <a:rPr lang="cs-CZ" sz="1600" dirty="0"/>
              <a:t>vymezení strategických možností – generování strategický alternativ</a:t>
            </a:r>
          </a:p>
          <a:p>
            <a:pPr lvl="1" algn="just"/>
            <a:r>
              <a:rPr lang="cs-CZ" sz="1600" dirty="0"/>
              <a:t>zhodnocení předložených možností (variant) na základě určitých kritérií;</a:t>
            </a:r>
          </a:p>
          <a:p>
            <a:pPr lvl="1" algn="just"/>
            <a:r>
              <a:rPr lang="cs-CZ" sz="1600" dirty="0"/>
              <a:t>vlastní výběr strategie.</a:t>
            </a:r>
          </a:p>
          <a:p>
            <a:pPr algn="just"/>
            <a:endParaRPr lang="cs-CZ" sz="1600" dirty="0"/>
          </a:p>
          <a:p>
            <a:pPr algn="just"/>
            <a:r>
              <a:rPr lang="cs-CZ" sz="1600" dirty="0"/>
              <a:t>Alternativy identifikují možnosti, které je potřeba objektivně zhodnotit z pohledu jejich přínosu. </a:t>
            </a:r>
          </a:p>
          <a:p>
            <a:pPr algn="just"/>
            <a:r>
              <a:rPr lang="cs-CZ" sz="1600" dirty="0"/>
              <a:t>Alternativy je potřeba neustále prověřovat. </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Proces výběru strategie</a:t>
            </a:r>
          </a:p>
        </p:txBody>
      </p:sp>
    </p:spTree>
    <p:extLst>
      <p:ext uri="{BB962C8B-B14F-4D97-AF65-F5344CB8AC3E}">
        <p14:creationId xmlns:p14="http://schemas.microsoft.com/office/powerpoint/2010/main" val="4172695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15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Postup auditu:</a:t>
            </a:r>
            <a:endParaRPr lang="cs-CZ" sz="1600" dirty="0"/>
          </a:p>
          <a:p>
            <a:pPr lvl="1" algn="just"/>
            <a:r>
              <a:rPr lang="cs-CZ" sz="1600" dirty="0"/>
              <a:t>Setkání členů představenstva firmy a auditorů za účelem stanovení cíle auditu, rozsahu a hloubky auditu, informačních zdrojů, formátu hlášení a časových omezení auditu.</a:t>
            </a:r>
          </a:p>
          <a:p>
            <a:pPr lvl="1" algn="just"/>
            <a:r>
              <a:rPr lang="cs-CZ" sz="1600" dirty="0"/>
              <a:t>Příprava detailního plánu dotazování osob.</a:t>
            </a:r>
          </a:p>
          <a:p>
            <a:pPr lvl="1" algn="just"/>
            <a:r>
              <a:rPr lang="cs-CZ" sz="1600" dirty="0"/>
              <a:t>Zpracování otázek.</a:t>
            </a:r>
          </a:p>
          <a:p>
            <a:pPr lvl="1" algn="just"/>
            <a:r>
              <a:rPr lang="cs-CZ" sz="1600" dirty="0"/>
              <a:t>Termín, čas a místo schůzek.</a:t>
            </a:r>
          </a:p>
          <a:p>
            <a:pPr algn="just"/>
            <a:r>
              <a:rPr lang="cs-CZ" sz="1600" dirty="0"/>
              <a:t>Položky zahrnuté v auditu jsou přizpůsobeny potřebám jednotlivého podniku a odpovídají strategickému plánu, jehož účinek je hodnocen.  </a:t>
            </a:r>
          </a:p>
          <a:p>
            <a:pPr marL="0" indent="0" algn="just">
              <a:buNone/>
            </a:pPr>
            <a:r>
              <a:rPr lang="cs-CZ" sz="1600" b="1" dirty="0"/>
              <a:t>Položky  strategického auditu</a:t>
            </a:r>
          </a:p>
          <a:p>
            <a:pPr lvl="1" algn="just"/>
            <a:r>
              <a:rPr lang="cs-CZ" sz="1600" dirty="0"/>
              <a:t>Mise a cíle podniku</a:t>
            </a:r>
          </a:p>
          <a:p>
            <a:pPr lvl="1" algn="just"/>
            <a:r>
              <a:rPr lang="cs-CZ" sz="1600" dirty="0"/>
              <a:t>Složení podniku a strategie</a:t>
            </a:r>
          </a:p>
          <a:p>
            <a:pPr lvl="1" algn="just"/>
            <a:r>
              <a:rPr lang="cs-CZ" sz="1600" dirty="0"/>
              <a:t>Strategie pro každou plánovanou jednotku</a:t>
            </a:r>
          </a:p>
          <a:p>
            <a:pPr lvl="1" algn="just"/>
            <a:r>
              <a:rPr lang="cs-CZ" sz="1600" dirty="0"/>
              <a:t>Implementace a řízení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Postup a položky strategického auditu</a:t>
            </a:r>
          </a:p>
        </p:txBody>
      </p:sp>
    </p:spTree>
    <p:extLst>
      <p:ext uri="{BB962C8B-B14F-4D97-AF65-F5344CB8AC3E}">
        <p14:creationId xmlns:p14="http://schemas.microsoft.com/office/powerpoint/2010/main" val="68878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Specifickými formami kontroly jsou:</a:t>
            </a:r>
          </a:p>
          <a:p>
            <a:pPr algn="just"/>
            <a:r>
              <a:rPr lang="cs-CZ" sz="1600" b="1" dirty="0"/>
              <a:t>Controlling – </a:t>
            </a:r>
            <a:r>
              <a:rPr lang="cs-CZ" sz="1600" dirty="0"/>
              <a:t>controlling je součástí celopodnikového řídicího systému. Jeho úlohou je poskytovat managementu (zpravidla vrcholovému) vhodné informace sloužící ke koordinaci, ovlivňování a usměrňování celopodnikových aktivit. Východiskem controllingu je vyhodnocování stavu plnění podnikových plánů a rozpočtů. Analýzy vycházejí nejčastěji z údajů účetnictví, z rozboru nákladů, rozborů odbytu, statistických výkazů apod. V podniku ho realizuje kontrolor nebo útvar controllingu.</a:t>
            </a:r>
          </a:p>
          <a:p>
            <a:pPr algn="just"/>
            <a:endParaRPr lang="cs-CZ" sz="1600" dirty="0"/>
          </a:p>
          <a:p>
            <a:pPr algn="just"/>
            <a:r>
              <a:rPr lang="cs-CZ" sz="1600" b="1" dirty="0"/>
              <a:t>Vnitřní audit</a:t>
            </a:r>
            <a:r>
              <a:rPr lang="cs-CZ" sz="1600" dirty="0"/>
              <a:t> – vnitřní audit je nestranné prověřování určité činnosti, procesu, a nebo funkcí útvarů. Audit provádí nestranný auditor, což je pracovník jiného podnikového útvaru k tomu vyškolený. Auditoři mají k dispozici příslušné směrnice, předpisy, instrukce a pokyny a prověřují dodržování stanovených postupů. Typickým rysem interních auditů je prověřování průběhu procesů, správnost procesů.</a:t>
            </a:r>
          </a:p>
          <a:p>
            <a:pPr algn="just"/>
            <a:endParaRPr lang="cs-CZ" sz="1600" dirty="0"/>
          </a:p>
          <a:p>
            <a:pPr marL="0"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Specifické formy kontroly</a:t>
            </a:r>
          </a:p>
        </p:txBody>
      </p:sp>
    </p:spTree>
    <p:extLst>
      <p:ext uri="{BB962C8B-B14F-4D97-AF65-F5344CB8AC3E}">
        <p14:creationId xmlns:p14="http://schemas.microsoft.com/office/powerpoint/2010/main" val="4255674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Subjektivní faktory x objektivní faktory</a:t>
            </a:r>
          </a:p>
          <a:p>
            <a:pPr algn="just"/>
            <a:r>
              <a:rPr lang="cs-CZ" sz="1600" dirty="0"/>
              <a:t>Vnitřní podmínky x vnější podmínky</a:t>
            </a:r>
          </a:p>
          <a:p>
            <a:pPr algn="just"/>
            <a:r>
              <a:rPr lang="cs-CZ" sz="1600" dirty="0"/>
              <a:t>Aktivní motivační faktory x pasivní motivační faktory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560840" cy="507703"/>
          </a:xfrm>
        </p:spPr>
        <p:txBody>
          <a:bodyPr/>
          <a:lstStyle/>
          <a:p>
            <a:r>
              <a:rPr lang="cs-CZ" dirty="0"/>
              <a:t>Faktory ovlivňující rozhodování o mezinárodní strategii</a:t>
            </a:r>
          </a:p>
        </p:txBody>
      </p:sp>
    </p:spTree>
    <p:extLst>
      <p:ext uri="{BB962C8B-B14F-4D97-AF65-F5344CB8AC3E}">
        <p14:creationId xmlns:p14="http://schemas.microsoft.com/office/powerpoint/2010/main" val="4009535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3512" y="682409"/>
            <a:ext cx="742483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900" b="1" dirty="0"/>
              <a:t>Strategická orientace </a:t>
            </a:r>
          </a:p>
          <a:p>
            <a:pPr marL="742950" lvl="2" indent="-342900" algn="just"/>
            <a:r>
              <a:rPr lang="cs-CZ" sz="1900" dirty="0"/>
              <a:t>Globální integrace</a:t>
            </a:r>
          </a:p>
          <a:p>
            <a:pPr marL="742950" lvl="2" indent="-342900" algn="just"/>
            <a:r>
              <a:rPr lang="cs-CZ" sz="1900" dirty="0"/>
              <a:t>Lokální citlivost</a:t>
            </a:r>
          </a:p>
          <a:p>
            <a:pPr marL="342900" lvl="1" indent="-342900" algn="just">
              <a:buFont typeface="Arial" panose="020B0604020202020204" pitchFamily="34" charset="0"/>
              <a:buChar char="•"/>
            </a:pPr>
            <a:endParaRPr lang="cs-CZ" sz="1900" dirty="0"/>
          </a:p>
          <a:p>
            <a:pPr algn="just"/>
            <a:r>
              <a:rPr lang="cs-CZ" sz="1900" b="1" dirty="0"/>
              <a:t>Volba geografického regionu/kulturního klastru </a:t>
            </a:r>
            <a:r>
              <a:rPr lang="cs-CZ" sz="1900" dirty="0"/>
              <a:t>– CAGE Framework</a:t>
            </a:r>
          </a:p>
          <a:p>
            <a:pPr marL="342900" lvl="2" indent="-342900" algn="just"/>
            <a:endParaRPr lang="cs-CZ" sz="1900" dirty="0"/>
          </a:p>
          <a:p>
            <a:pPr marL="342900" lvl="2" indent="-342900" algn="just"/>
            <a:r>
              <a:rPr lang="cs-CZ" sz="1900" b="1" dirty="0"/>
              <a:t>Vertikální integrace</a:t>
            </a:r>
            <a:r>
              <a:rPr lang="cs-CZ" sz="1900" dirty="0"/>
              <a:t>: Ve které fázi průmyslového hodnotového řetězce by mohl podnik participovat?</a:t>
            </a:r>
          </a:p>
          <a:p>
            <a:pPr marL="342900" lvl="2" indent="-342900" algn="just"/>
            <a:endParaRPr lang="cs-CZ" sz="1900" dirty="0"/>
          </a:p>
          <a:p>
            <a:pPr marL="342900" lvl="2" indent="-342900" algn="just"/>
            <a:r>
              <a:rPr lang="cs-CZ" sz="1900" b="1" dirty="0"/>
              <a:t>Produktová diverzifikace</a:t>
            </a:r>
            <a:r>
              <a:rPr lang="cs-CZ" sz="1900" dirty="0"/>
              <a:t>: Jaký rozsah výrobků a služeb by měl podnik nabízet?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Základní strategická rozhodnutí</a:t>
            </a:r>
          </a:p>
        </p:txBody>
      </p:sp>
    </p:spTree>
    <p:extLst>
      <p:ext uri="{BB962C8B-B14F-4D97-AF65-F5344CB8AC3E}">
        <p14:creationId xmlns:p14="http://schemas.microsoft.com/office/powerpoint/2010/main" val="4181413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88926"/>
            <a:ext cx="763284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500" b="1" dirty="0" err="1"/>
              <a:t>Cultural</a:t>
            </a:r>
            <a:r>
              <a:rPr lang="cs-CZ" sz="1500" b="1" dirty="0"/>
              <a:t> (kulturní vzdálenost)</a:t>
            </a:r>
            <a:r>
              <a:rPr lang="cs-CZ" sz="1500" dirty="0"/>
              <a:t> – kulturní vzdálenost hodnotí kulturní rozdílnosti (jako je odlišný jazyk, etnické skupiny, náboženství, sociální normy a zvyky, názory a hodnoty a další faktory) mezi tuzemským trhem a cílovým zahraničním trhem. Velké kulturní rozdílnosti sebou mohou přinést nejen vysoké náklady a nejistotu ve vedení, ale také nedostatek důvěry a vzájemného respektu mezi obchodními partnery.</a:t>
            </a:r>
          </a:p>
          <a:p>
            <a:pPr lvl="0" algn="just"/>
            <a:r>
              <a:rPr lang="cs-CZ" sz="1500" b="1" dirty="0" err="1"/>
              <a:t>Administrative</a:t>
            </a:r>
            <a:r>
              <a:rPr lang="cs-CZ" sz="1500" b="1" dirty="0"/>
              <a:t> and </a:t>
            </a:r>
            <a:r>
              <a:rPr lang="cs-CZ" sz="1500" b="1" dirty="0" err="1"/>
              <a:t>political</a:t>
            </a:r>
            <a:r>
              <a:rPr lang="cs-CZ" sz="1500" b="1" dirty="0"/>
              <a:t> (administrativní a politická vzdálenost)</a:t>
            </a:r>
            <a:r>
              <a:rPr lang="cs-CZ" sz="1500" dirty="0"/>
              <a:t> – administrativní a politická vzdálenost je sledována z pohledu takových faktorů, jako je absence nebo existence měnových nebo politických smluv (mezi tuzemským a cílovým trhem), silný nebo slabý vliv legislativních a finančních institucí, popřípadě existence politického nepřátelství mezi zeměmi. </a:t>
            </a:r>
          </a:p>
          <a:p>
            <a:pPr lvl="0" algn="just"/>
            <a:r>
              <a:rPr lang="cs-CZ" sz="1500" b="1" dirty="0" err="1"/>
              <a:t>Geographic</a:t>
            </a:r>
            <a:r>
              <a:rPr lang="cs-CZ" sz="1500" b="1" dirty="0"/>
              <a:t> (geografická vzdálenost)</a:t>
            </a:r>
            <a:r>
              <a:rPr lang="cs-CZ" sz="1500" dirty="0"/>
              <a:t> – geografická vzdálenost hodnotí jak je tuzemský a cílový trh vzdálen z pohledu konkrétních geografických jednotek, tj. počtu kilometrů nebo mil.</a:t>
            </a:r>
          </a:p>
          <a:p>
            <a:pPr lvl="0" algn="just"/>
            <a:r>
              <a:rPr lang="cs-CZ" sz="1500" b="1" dirty="0" err="1"/>
              <a:t>Economic</a:t>
            </a:r>
            <a:r>
              <a:rPr lang="cs-CZ" sz="1500" b="1" dirty="0"/>
              <a:t> (ekonomická vzdálenost)</a:t>
            </a:r>
            <a:r>
              <a:rPr lang="cs-CZ" sz="1500" dirty="0"/>
              <a:t> – ekonomická vzdálenost mezi tuzemským a cílovým regionem je determinována pomocí bohatství a příjmu na jednoho obyvatele. Obecně platí, že podniky z ekonomicky bohatších zemí se více zapojují do mezinárodního podnikání než podniky z ekonomicky chudších zemí.</a:t>
            </a:r>
          </a:p>
          <a:p>
            <a:pPr lvl="0" algn="just"/>
            <a:endParaRPr lang="cs-CZ" sz="15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048672" cy="507703"/>
          </a:xfrm>
        </p:spPr>
        <p:txBody>
          <a:bodyPr/>
          <a:lstStyle/>
          <a:p>
            <a:r>
              <a:rPr lang="cs-CZ" dirty="0"/>
              <a:t>CAGE Distance Framework</a:t>
            </a:r>
          </a:p>
        </p:txBody>
      </p:sp>
    </p:spTree>
    <p:extLst>
      <p:ext uri="{BB962C8B-B14F-4D97-AF65-F5344CB8AC3E}">
        <p14:creationId xmlns:p14="http://schemas.microsoft.com/office/powerpoint/2010/main" val="519116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Předběžný </a:t>
            </a:r>
            <a:r>
              <a:rPr lang="cs-CZ" sz="1800" dirty="0" err="1"/>
              <a:t>screening</a:t>
            </a:r>
            <a:endParaRPr lang="cs-CZ" sz="1800" dirty="0"/>
          </a:p>
          <a:p>
            <a:pPr lvl="1"/>
            <a:r>
              <a:rPr lang="cs-CZ" sz="1800" dirty="0"/>
              <a:t>Obecné faktory země</a:t>
            </a:r>
          </a:p>
          <a:p>
            <a:pPr lvl="1"/>
            <a:r>
              <a:rPr lang="cs-CZ" sz="1800" dirty="0"/>
              <a:t>Specifické produktové faktory</a:t>
            </a:r>
          </a:p>
          <a:p>
            <a:pPr marL="393192" lvl="1" indent="0">
              <a:buNone/>
            </a:pPr>
            <a:endParaRPr lang="cs-CZ" sz="1800" dirty="0"/>
          </a:p>
          <a:p>
            <a:r>
              <a:rPr lang="cs-CZ" sz="1800" dirty="0"/>
              <a:t>Odhad tržního potenciálu</a:t>
            </a:r>
          </a:p>
          <a:p>
            <a:pPr marL="109728" indent="0">
              <a:buNone/>
            </a:pPr>
            <a:endParaRPr lang="cs-CZ" sz="1800" dirty="0"/>
          </a:p>
          <a:p>
            <a:r>
              <a:rPr lang="cs-CZ" sz="1800" dirty="0"/>
              <a:t>Odhad prodejního potenciálu</a:t>
            </a:r>
          </a:p>
          <a:p>
            <a:pPr marL="109728" indent="0">
              <a:buNone/>
            </a:pPr>
            <a:endParaRPr lang="cs-CZ" sz="1800" dirty="0"/>
          </a:p>
          <a:p>
            <a:r>
              <a:rPr lang="cs-CZ" sz="1800" dirty="0"/>
              <a:t>Volba konkrétní země</a:t>
            </a:r>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Proces </a:t>
            </a:r>
            <a:r>
              <a:rPr lang="cs-CZ" dirty="0" err="1"/>
              <a:t>screeningu</a:t>
            </a:r>
            <a:endParaRPr lang="cs-CZ" dirty="0"/>
          </a:p>
        </p:txBody>
      </p:sp>
    </p:spTree>
    <p:extLst>
      <p:ext uri="{BB962C8B-B14F-4D97-AF65-F5344CB8AC3E}">
        <p14:creationId xmlns:p14="http://schemas.microsoft.com/office/powerpoint/2010/main" val="1853378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33164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760640" cy="507703"/>
          </a:xfrm>
        </p:spPr>
        <p:txBody>
          <a:bodyPr/>
          <a:lstStyle/>
          <a:p>
            <a:r>
              <a:rPr lang="cs-CZ" dirty="0"/>
              <a:t>Strategie na mezinárodních trzích</a:t>
            </a:r>
          </a:p>
        </p:txBody>
      </p:sp>
      <p:sp>
        <p:nvSpPr>
          <p:cNvPr id="18" name="AutoShape 32"/>
          <p:cNvSpPr>
            <a:spLocks noChangeArrowheads="1"/>
          </p:cNvSpPr>
          <p:nvPr/>
        </p:nvSpPr>
        <p:spPr bwMode="auto">
          <a:xfrm>
            <a:off x="3903489" y="1311449"/>
            <a:ext cx="196525" cy="2988493"/>
          </a:xfrm>
          <a:prstGeom prst="upDownArrow">
            <a:avLst>
              <a:gd name="adj1" fmla="val 50000"/>
              <a:gd name="adj2" fmla="val 512256"/>
            </a:avLst>
          </a:prstGeom>
          <a:solidFill>
            <a:srgbClr val="FFFFFF"/>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endParaRPr lang="cs-CZ"/>
          </a:p>
        </p:txBody>
      </p:sp>
      <p:sp>
        <p:nvSpPr>
          <p:cNvPr id="19" name="AutoShape 31"/>
          <p:cNvSpPr>
            <a:spLocks noChangeArrowheads="1"/>
          </p:cNvSpPr>
          <p:nvPr/>
        </p:nvSpPr>
        <p:spPr bwMode="auto">
          <a:xfrm>
            <a:off x="1937740" y="2553637"/>
            <a:ext cx="3988204" cy="226943"/>
          </a:xfrm>
          <a:prstGeom prst="leftRightArrow">
            <a:avLst>
              <a:gd name="adj1" fmla="val 50000"/>
              <a:gd name="adj2" fmla="val 481111"/>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0" name="Text Box 30"/>
          <p:cNvSpPr txBox="1">
            <a:spLocks noChangeArrowheads="1"/>
          </p:cNvSpPr>
          <p:nvPr/>
        </p:nvSpPr>
        <p:spPr bwMode="auto">
          <a:xfrm>
            <a:off x="1510408" y="2935014"/>
            <a:ext cx="2305050" cy="10772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a:ln>
                  <a:noFill/>
                </a:ln>
                <a:solidFill>
                  <a:schemeClr val="tx1"/>
                </a:solidFill>
                <a:effectLst/>
                <a:ea typeface="Times New Roman" panose="02020603050405020304" pitchFamily="18" charset="0"/>
              </a:rPr>
              <a:t>Mezinárodní strategie</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Harley-Davidson</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Rolex</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Starbucks</a:t>
            </a:r>
            <a:endParaRPr kumimoji="0" lang="cs-CZ" altLang="cs-CZ" sz="1600" b="0" i="0" u="none" strike="noStrike" cap="none" normalizeH="0" baseline="0" dirty="0">
              <a:ln>
                <a:noFill/>
              </a:ln>
              <a:solidFill>
                <a:schemeClr val="tx1"/>
              </a:solidFill>
              <a:effectLst/>
            </a:endParaRPr>
          </a:p>
        </p:txBody>
      </p:sp>
      <p:sp>
        <p:nvSpPr>
          <p:cNvPr id="21" name="Text Box 29"/>
          <p:cNvSpPr txBox="1">
            <a:spLocks noChangeArrowheads="1"/>
          </p:cNvSpPr>
          <p:nvPr/>
        </p:nvSpPr>
        <p:spPr bwMode="auto">
          <a:xfrm>
            <a:off x="4216922" y="2865423"/>
            <a:ext cx="2780486" cy="10772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a:ln>
                  <a:noFill/>
                </a:ln>
                <a:solidFill>
                  <a:schemeClr val="tx1"/>
                </a:solidFill>
                <a:effectLst/>
                <a:ea typeface="Times New Roman" panose="02020603050405020304" pitchFamily="18" charset="0"/>
              </a:rPr>
              <a:t>Multinárodní strategie</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Bridgestone</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Times New Roman" panose="02020603050405020304" pitchFamily="18" charset="0"/>
              </a:rPr>
              <a:t>Nestlé</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Times New Roman" panose="02020603050405020304" pitchFamily="18" charset="0"/>
              </a:rPr>
              <a:t>Philips</a:t>
            </a:r>
            <a:endParaRPr kumimoji="0" lang="cs-CZ" altLang="cs-CZ" sz="1600" b="0" i="0" u="none" strike="noStrike" cap="none" normalizeH="0" baseline="0" dirty="0">
              <a:ln>
                <a:noFill/>
              </a:ln>
              <a:solidFill>
                <a:schemeClr val="tx1"/>
              </a:solidFill>
              <a:effectLst/>
            </a:endParaRPr>
          </a:p>
        </p:txBody>
      </p:sp>
      <p:sp>
        <p:nvSpPr>
          <p:cNvPr id="22" name="Text Box 28"/>
          <p:cNvSpPr txBox="1">
            <a:spLocks noChangeArrowheads="1"/>
          </p:cNvSpPr>
          <p:nvPr/>
        </p:nvSpPr>
        <p:spPr bwMode="auto">
          <a:xfrm>
            <a:off x="4298607" y="1251895"/>
            <a:ext cx="2478787"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a:ln>
                  <a:noFill/>
                </a:ln>
                <a:solidFill>
                  <a:schemeClr val="tx1"/>
                </a:solidFill>
                <a:effectLst/>
                <a:ea typeface="Times New Roman" panose="02020603050405020304" pitchFamily="18" charset="0"/>
              </a:rPr>
              <a:t>Transnacionální strategie</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Times New Roman" panose="02020603050405020304" pitchFamily="18" charset="0"/>
              </a:rPr>
              <a:t>ABB</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Bertelsmann</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Times New Roman" panose="02020603050405020304" pitchFamily="18" charset="0"/>
              </a:rPr>
              <a:t>Procter </a:t>
            </a:r>
            <a:r>
              <a:rPr kumimoji="0" lang="de-DE" altLang="cs-CZ" sz="1600" b="0" i="1" u="none" strike="noStrike" cap="none" normalizeH="0" baseline="0" dirty="0">
                <a:ln>
                  <a:noFill/>
                </a:ln>
                <a:solidFill>
                  <a:schemeClr val="tx1"/>
                </a:solidFill>
                <a:effectLst/>
                <a:ea typeface="Times New Roman" panose="02020603050405020304" pitchFamily="18" charset="0"/>
              </a:rPr>
              <a:t>&amp; </a:t>
            </a:r>
            <a:r>
              <a:rPr kumimoji="0" lang="de-DE" altLang="cs-CZ" sz="1600" b="0" i="1" u="none" strike="noStrike" cap="none" normalizeH="0" baseline="0" dirty="0" err="1">
                <a:ln>
                  <a:noFill/>
                </a:ln>
                <a:solidFill>
                  <a:schemeClr val="tx1"/>
                </a:solidFill>
                <a:effectLst/>
                <a:ea typeface="Times New Roman" panose="02020603050405020304" pitchFamily="18" charset="0"/>
              </a:rPr>
              <a:t>Gamble</a:t>
            </a:r>
            <a:endParaRPr kumimoji="0" lang="de-DE" altLang="cs-CZ" sz="1600" b="0" i="0" u="none" strike="noStrike" cap="none" normalizeH="0" baseline="0" dirty="0">
              <a:ln>
                <a:noFill/>
              </a:ln>
              <a:solidFill>
                <a:schemeClr val="tx1"/>
              </a:solidFill>
              <a:effectLst/>
            </a:endParaRPr>
          </a:p>
        </p:txBody>
      </p:sp>
      <p:sp>
        <p:nvSpPr>
          <p:cNvPr id="23" name="Text Box 27"/>
          <p:cNvSpPr txBox="1">
            <a:spLocks noChangeArrowheads="1"/>
          </p:cNvSpPr>
          <p:nvPr/>
        </p:nvSpPr>
        <p:spPr bwMode="auto">
          <a:xfrm>
            <a:off x="1316643" y="2463181"/>
            <a:ext cx="577747" cy="30777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400" b="1" i="1" u="none" strike="noStrike" cap="none" normalizeH="0" baseline="0" dirty="0">
                <a:ln>
                  <a:noFill/>
                </a:ln>
                <a:solidFill>
                  <a:schemeClr val="tx1"/>
                </a:solidFill>
                <a:effectLst/>
                <a:ea typeface="Times New Roman" panose="02020603050405020304" pitchFamily="18" charset="0"/>
              </a:rPr>
              <a:t>nízký</a:t>
            </a:r>
            <a:endParaRPr kumimoji="0" lang="cs-CZ" altLang="cs-CZ" sz="1400" b="0" i="0" u="none" strike="noStrike" cap="none" normalizeH="0" baseline="0" dirty="0">
              <a:ln>
                <a:noFill/>
              </a:ln>
              <a:solidFill>
                <a:schemeClr val="tx1"/>
              </a:solidFill>
              <a:effectLst/>
            </a:endParaRPr>
          </a:p>
        </p:txBody>
      </p:sp>
      <p:sp>
        <p:nvSpPr>
          <p:cNvPr id="24" name="Text Box 26"/>
          <p:cNvSpPr txBox="1">
            <a:spLocks noChangeArrowheads="1"/>
          </p:cNvSpPr>
          <p:nvPr/>
        </p:nvSpPr>
        <p:spPr bwMode="auto">
          <a:xfrm>
            <a:off x="1028938" y="728684"/>
            <a:ext cx="374651" cy="2557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300" b="0" i="0" u="none" strike="noStrike" cap="none" normalizeH="0" baseline="0" dirty="0">
                <a:ln>
                  <a:noFill/>
                </a:ln>
                <a:solidFill>
                  <a:schemeClr val="tx1"/>
                </a:solidFill>
                <a:effectLst/>
                <a:ea typeface="Times New Roman" panose="02020603050405020304" pitchFamily="18" charset="0"/>
              </a:rPr>
              <a:t>TLAK NA LOKÁLNÍ CITLIVOST</a:t>
            </a:r>
            <a:endParaRPr kumimoji="0" lang="cs-CZ" altLang="cs-CZ" sz="1300" b="0" i="0" u="none" strike="noStrike" cap="none" normalizeH="0" baseline="0" dirty="0">
              <a:ln>
                <a:noFill/>
              </a:ln>
              <a:solidFill>
                <a:schemeClr val="tx1"/>
              </a:solidFill>
              <a:effectLst/>
            </a:endParaRPr>
          </a:p>
        </p:txBody>
      </p:sp>
      <p:sp>
        <p:nvSpPr>
          <p:cNvPr id="25" name="Text Box 33"/>
          <p:cNvSpPr txBox="1">
            <a:spLocks noChangeArrowheads="1"/>
          </p:cNvSpPr>
          <p:nvPr/>
        </p:nvSpPr>
        <p:spPr bwMode="auto">
          <a:xfrm>
            <a:off x="2220813" y="715585"/>
            <a:ext cx="3422058" cy="4159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400" b="0" i="0" u="none" strike="noStrike" cap="none" normalizeH="0" baseline="0" dirty="0">
                <a:ln>
                  <a:noFill/>
                </a:ln>
                <a:solidFill>
                  <a:schemeClr val="tx1"/>
                </a:solidFill>
                <a:effectLst/>
                <a:ea typeface="Times New Roman" panose="02020603050405020304" pitchFamily="18" charset="0"/>
              </a:rPr>
              <a:t>TLAK NA SNIŽOVÁNÍ NÁKLADŮ</a:t>
            </a:r>
            <a:endParaRPr kumimoji="0" lang="cs-CZ" altLang="cs-CZ" sz="14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400" b="1" i="1" u="none" strike="noStrike" cap="none" normalizeH="0" baseline="0" dirty="0">
                <a:ln>
                  <a:noFill/>
                </a:ln>
                <a:solidFill>
                  <a:schemeClr val="tx1"/>
                </a:solidFill>
                <a:effectLst/>
                <a:ea typeface="Times New Roman" panose="02020603050405020304" pitchFamily="18" charset="0"/>
              </a:rPr>
              <a:t>vysoký</a:t>
            </a:r>
            <a:endParaRPr kumimoji="0" lang="cs-CZ" altLang="cs-CZ" sz="1400" b="0" i="0" u="none" strike="noStrike" cap="none" normalizeH="0" baseline="0" dirty="0">
              <a:ln>
                <a:noFill/>
              </a:ln>
              <a:solidFill>
                <a:schemeClr val="tx1"/>
              </a:solidFill>
              <a:effectLst/>
            </a:endParaRPr>
          </a:p>
        </p:txBody>
      </p:sp>
      <p:sp>
        <p:nvSpPr>
          <p:cNvPr id="26" name="Text Box 23"/>
          <p:cNvSpPr txBox="1">
            <a:spLocks noChangeArrowheads="1"/>
          </p:cNvSpPr>
          <p:nvPr/>
        </p:nvSpPr>
        <p:spPr bwMode="auto">
          <a:xfrm>
            <a:off x="3751857" y="4335843"/>
            <a:ext cx="593725" cy="3429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400" b="1" i="1" u="none" strike="noStrike" cap="none" normalizeH="0" baseline="0" dirty="0">
                <a:ln>
                  <a:noFill/>
                </a:ln>
                <a:solidFill>
                  <a:schemeClr val="tx1"/>
                </a:solidFill>
                <a:effectLst/>
                <a:ea typeface="Times New Roman" panose="02020603050405020304" pitchFamily="18" charset="0"/>
              </a:rPr>
              <a:t>nízký</a:t>
            </a:r>
            <a:endParaRPr kumimoji="0" lang="cs-CZ" altLang="cs-CZ" sz="1400" b="0" i="0" u="none" strike="noStrike" cap="none" normalizeH="0" baseline="0" dirty="0">
              <a:ln>
                <a:noFill/>
              </a:ln>
              <a:solidFill>
                <a:schemeClr val="tx1"/>
              </a:solidFill>
              <a:effectLst/>
            </a:endParaRPr>
          </a:p>
        </p:txBody>
      </p:sp>
      <p:sp>
        <p:nvSpPr>
          <p:cNvPr id="27" name="Text Box 25"/>
          <p:cNvSpPr txBox="1">
            <a:spLocks noChangeArrowheads="1"/>
          </p:cNvSpPr>
          <p:nvPr/>
        </p:nvSpPr>
        <p:spPr bwMode="auto">
          <a:xfrm>
            <a:off x="6014499" y="2408223"/>
            <a:ext cx="859418" cy="30777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cs-CZ" altLang="cs-CZ" sz="1400" b="1" i="1" u="none" strike="noStrike" cap="none" normalizeH="0" baseline="0" dirty="0">
                <a:ln>
                  <a:noFill/>
                </a:ln>
                <a:solidFill>
                  <a:schemeClr val="tx1"/>
                </a:solidFill>
                <a:effectLst/>
                <a:ea typeface="Times New Roman" panose="02020603050405020304" pitchFamily="18" charset="0"/>
              </a:rPr>
              <a:t>vysoký</a:t>
            </a:r>
            <a:endParaRPr kumimoji="0" lang="cs-CZ" altLang="cs-CZ" sz="1400" b="0" i="0" u="none" strike="noStrike" cap="none" normalizeH="0" baseline="0" dirty="0">
              <a:ln>
                <a:noFill/>
              </a:ln>
              <a:solidFill>
                <a:schemeClr val="tx1"/>
              </a:solidFill>
              <a:effectLst/>
            </a:endParaRPr>
          </a:p>
        </p:txBody>
      </p:sp>
      <p:sp>
        <p:nvSpPr>
          <p:cNvPr id="28" name="Text Box 24"/>
          <p:cNvSpPr txBox="1">
            <a:spLocks noChangeArrowheads="1"/>
          </p:cNvSpPr>
          <p:nvPr/>
        </p:nvSpPr>
        <p:spPr bwMode="auto">
          <a:xfrm>
            <a:off x="1757610" y="1311450"/>
            <a:ext cx="1884363" cy="107721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a:ln>
                  <a:noFill/>
                </a:ln>
                <a:solidFill>
                  <a:schemeClr val="tx1"/>
                </a:solidFill>
                <a:effectLst/>
                <a:ea typeface="Times New Roman" panose="02020603050405020304" pitchFamily="18" charset="0"/>
              </a:rPr>
              <a:t>Globální strategie</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Infosys</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err="1">
                <a:ln>
                  <a:noFill/>
                </a:ln>
                <a:solidFill>
                  <a:schemeClr val="tx1"/>
                </a:solidFill>
                <a:effectLst/>
                <a:ea typeface="Times New Roman" panose="02020603050405020304" pitchFamily="18" charset="0"/>
              </a:rPr>
              <a:t>Lenovo</a:t>
            </a:r>
            <a:endParaRPr kumimoji="0" lang="cs-CZ" altLang="cs-CZ" sz="1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Times New Roman" panose="02020603050405020304" pitchFamily="18" charset="0"/>
              </a:rPr>
              <a:t>Siemens </a:t>
            </a:r>
            <a:r>
              <a:rPr kumimoji="0" lang="cs-CZ" altLang="cs-CZ" sz="1600" b="0" i="1" u="none" strike="noStrike" cap="none" normalizeH="0" baseline="0" dirty="0" err="1">
                <a:ln>
                  <a:noFill/>
                </a:ln>
                <a:solidFill>
                  <a:schemeClr val="tx1"/>
                </a:solidFill>
                <a:effectLst/>
                <a:ea typeface="Times New Roman" panose="02020603050405020304" pitchFamily="18" charset="0"/>
              </a:rPr>
              <a:t>Energy</a:t>
            </a:r>
            <a:endParaRPr kumimoji="0" lang="cs-CZ" altLang="cs-CZ" sz="1600" b="0" i="0" u="none" strike="noStrike" cap="none" normalizeH="0" baseline="0" dirty="0">
              <a:ln>
                <a:noFill/>
              </a:ln>
              <a:solidFill>
                <a:schemeClr val="tx1"/>
              </a:solidFill>
              <a:effectLst/>
            </a:endParaRPr>
          </a:p>
        </p:txBody>
      </p:sp>
      <p:sp>
        <p:nvSpPr>
          <p:cNvPr id="29" name="Rectangle 34"/>
          <p:cNvSpPr>
            <a:spLocks noChangeArrowheads="1"/>
          </p:cNvSpPr>
          <p:nvPr/>
        </p:nvSpPr>
        <p:spPr bwMode="auto">
          <a:xfrm>
            <a:off x="1080120" y="488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
        <p:nvSpPr>
          <p:cNvPr id="30" name="Rectangle 44"/>
          <p:cNvSpPr>
            <a:spLocks noChangeArrowheads="1"/>
          </p:cNvSpPr>
          <p:nvPr/>
        </p:nvSpPr>
        <p:spPr bwMode="auto">
          <a:xfrm>
            <a:off x="1080120" y="46208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184495761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Strategie koncentrace</a:t>
            </a:r>
          </a:p>
          <a:p>
            <a:pPr algn="just"/>
            <a:r>
              <a:rPr lang="cs-CZ" sz="1600" dirty="0"/>
              <a:t>Strategie geografické diverzifikace</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Strategie geografického působení</a:t>
            </a:r>
          </a:p>
        </p:txBody>
      </p:sp>
    </p:spTree>
    <p:extLst>
      <p:ext uri="{BB962C8B-B14F-4D97-AF65-F5344CB8AC3E}">
        <p14:creationId xmlns:p14="http://schemas.microsoft.com/office/powerpoint/2010/main" val="2856636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912768" cy="507703"/>
          </a:xfrm>
        </p:spPr>
        <p:txBody>
          <a:bodyPr/>
          <a:lstStyle/>
          <a:p>
            <a:r>
              <a:rPr lang="cs-CZ" dirty="0"/>
              <a:t>Konkurenční strategie českých podniků</a:t>
            </a:r>
          </a:p>
        </p:txBody>
      </p:sp>
      <p:graphicFrame>
        <p:nvGraphicFramePr>
          <p:cNvPr id="5" name="Objekt 4"/>
          <p:cNvGraphicFramePr>
            <a:graphicFrameLocks noChangeAspect="1"/>
          </p:cNvGraphicFramePr>
          <p:nvPr>
            <p:extLst/>
          </p:nvPr>
        </p:nvGraphicFramePr>
        <p:xfrm>
          <a:off x="1187624" y="843558"/>
          <a:ext cx="6122622" cy="3493842"/>
        </p:xfrm>
        <a:graphic>
          <a:graphicData uri="http://schemas.openxmlformats.org/presentationml/2006/ole">
            <mc:AlternateContent xmlns:mc="http://schemas.openxmlformats.org/markup-compatibility/2006">
              <mc:Choice xmlns:v="urn:schemas-microsoft-com:vml" Requires="v">
                <p:oleObj spid="_x0000_s4107" name="Graf" r:id="rId3" imgW="4629184" imgH="2638357" progId="MSGraph.Chart.8">
                  <p:embed/>
                </p:oleObj>
              </mc:Choice>
              <mc:Fallback>
                <p:oleObj name="Graf" r:id="rId3" imgW="4629184" imgH="2638357" progId="MSGraph.Chart.8">
                  <p:embed/>
                  <p:pic>
                    <p:nvPicPr>
                      <p:cNvPr id="5" name="Objek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843558"/>
                        <a:ext cx="6122622" cy="3493842"/>
                      </a:xfrm>
                      <a:prstGeom prst="rect">
                        <a:avLst/>
                      </a:prstGeom>
                      <a:noFill/>
                    </p:spPr>
                  </p:pic>
                </p:oleObj>
              </mc:Fallback>
            </mc:AlternateContent>
          </a:graphicData>
        </a:graphic>
      </p:graphicFrame>
    </p:spTree>
    <p:extLst>
      <p:ext uri="{BB962C8B-B14F-4D97-AF65-F5344CB8AC3E}">
        <p14:creationId xmlns:p14="http://schemas.microsoft.com/office/powerpoint/2010/main" val="34838754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Načasování </a:t>
            </a:r>
          </a:p>
          <a:p>
            <a:pPr marL="109728" indent="0">
              <a:buNone/>
            </a:pPr>
            <a:endParaRPr lang="cs-CZ" sz="1800" dirty="0"/>
          </a:p>
          <a:p>
            <a:r>
              <a:rPr lang="cs-CZ" sz="1800" dirty="0"/>
              <a:t>Lokalizace </a:t>
            </a:r>
          </a:p>
          <a:p>
            <a:pPr marL="109728" indent="0">
              <a:buNone/>
            </a:pPr>
            <a:endParaRPr lang="cs-CZ" sz="1800" dirty="0"/>
          </a:p>
          <a:p>
            <a:r>
              <a:rPr lang="cs-CZ" sz="1800" dirty="0"/>
              <a:t>Metoda vstupu</a:t>
            </a:r>
          </a:p>
          <a:p>
            <a:pPr lvl="1"/>
            <a:r>
              <a:rPr lang="cs-CZ" sz="1800" dirty="0"/>
              <a:t>Exportní metody</a:t>
            </a:r>
          </a:p>
          <a:p>
            <a:pPr lvl="1"/>
            <a:r>
              <a:rPr lang="cs-CZ" sz="1800" dirty="0"/>
              <a:t>Smluvní metody</a:t>
            </a:r>
          </a:p>
          <a:p>
            <a:pPr lvl="1"/>
            <a:r>
              <a:rPr lang="cs-CZ" sz="1800" dirty="0"/>
              <a:t>Investiční metody</a:t>
            </a:r>
          </a:p>
          <a:p>
            <a:pPr marL="0" lvl="0" indent="0" algn="just">
              <a:buNone/>
            </a:pPr>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Základní taktická rozhodnutí</a:t>
            </a:r>
          </a:p>
        </p:txBody>
      </p:sp>
    </p:spTree>
    <p:extLst>
      <p:ext uri="{BB962C8B-B14F-4D97-AF65-F5344CB8AC3E}">
        <p14:creationId xmlns:p14="http://schemas.microsoft.com/office/powerpoint/2010/main" val="2153436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5469" y="72665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Alternativy se liší na základě naplnění účelu:</a:t>
            </a:r>
          </a:p>
          <a:p>
            <a:pPr lvl="1" algn="just"/>
            <a:r>
              <a:rPr lang="cs-CZ" sz="1600" dirty="0"/>
              <a:t>Dosažení cíle</a:t>
            </a:r>
          </a:p>
          <a:p>
            <a:pPr lvl="1" algn="just"/>
            <a:r>
              <a:rPr lang="cs-CZ" sz="1600" dirty="0"/>
              <a:t>Vyřešení problému</a:t>
            </a:r>
          </a:p>
          <a:p>
            <a:pPr lvl="1" algn="just"/>
            <a:r>
              <a:rPr lang="cs-CZ" sz="1600" dirty="0"/>
              <a:t>Využití příležitosti</a:t>
            </a:r>
          </a:p>
          <a:p>
            <a:pPr marL="0" indent="0" algn="just">
              <a:buNone/>
            </a:pPr>
            <a:endParaRPr lang="cs-CZ" sz="1600" dirty="0"/>
          </a:p>
          <a:p>
            <a:pPr algn="just"/>
            <a:r>
              <a:rPr lang="cs-CZ" sz="1600" dirty="0"/>
              <a:t>Alternativy se liší podle jejich významu:</a:t>
            </a:r>
          </a:p>
          <a:p>
            <a:pPr lvl="1" algn="just"/>
            <a:r>
              <a:rPr lang="cs-CZ" sz="1600" dirty="0"/>
              <a:t>Vymezující rozsah možností</a:t>
            </a:r>
          </a:p>
          <a:p>
            <a:pPr lvl="1" algn="just"/>
            <a:r>
              <a:rPr lang="cs-CZ" sz="1600" dirty="0"/>
              <a:t>Určující další směřování podniku</a:t>
            </a:r>
          </a:p>
          <a:p>
            <a:pPr marL="0" indent="0" algn="just">
              <a:buNone/>
            </a:pPr>
            <a:endParaRPr lang="cs-CZ" sz="1600" dirty="0"/>
          </a:p>
          <a:p>
            <a:pPr algn="just"/>
            <a:r>
              <a:rPr lang="cs-CZ" sz="1600" dirty="0"/>
              <a:t>Alternativy se liší na základě kritérií:</a:t>
            </a:r>
          </a:p>
          <a:p>
            <a:pPr lvl="1" algn="just"/>
            <a:r>
              <a:rPr lang="cs-CZ" sz="1600" dirty="0"/>
              <a:t>Míry kreativity a invence</a:t>
            </a:r>
          </a:p>
          <a:p>
            <a:pPr lvl="1" algn="just"/>
            <a:r>
              <a:rPr lang="cs-CZ" sz="1600" dirty="0"/>
              <a:t>Míry návaznosti na dosavadní strategie</a:t>
            </a:r>
          </a:p>
          <a:p>
            <a:pPr lvl="1" algn="just"/>
            <a:r>
              <a:rPr lang="cs-CZ" sz="1600" dirty="0"/>
              <a:t>Míry do jaké se odlišují od dříve přijatelných možností a jsou nemyslitelné v souvislosti se současnou činností podniku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968552" cy="507703"/>
          </a:xfrm>
        </p:spPr>
        <p:txBody>
          <a:bodyPr/>
          <a:lstStyle/>
          <a:p>
            <a:r>
              <a:rPr lang="cs-CZ" dirty="0"/>
              <a:t>Generování strategických alternativ</a:t>
            </a:r>
          </a:p>
        </p:txBody>
      </p:sp>
    </p:spTree>
    <p:extLst>
      <p:ext uri="{BB962C8B-B14F-4D97-AF65-F5344CB8AC3E}">
        <p14:creationId xmlns:p14="http://schemas.microsoft.com/office/powerpoint/2010/main" val="56588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0"/>
              <a:t>Síťový přístup vnímá podnik jako soubor propojených vztahů spojujících podnik s ostatními podniky ve více či méně důvěrném způsobu, závisejícím na vztazích uvnitř sítě. </a:t>
            </a:r>
          </a:p>
          <a:p>
            <a:pPr>
              <a:buNone/>
            </a:pPr>
            <a:endParaRPr lang="cs-CZ" sz="2000" dirty="0"/>
          </a:p>
          <a:p>
            <a:r>
              <a:rPr lang="cs-CZ" sz="2000" dirty="0"/>
              <a:t>Síť dvě nebo více organizací spojených dlouhodobými vztahy a vazbami. Vazby mezi členy sítě formuje reflexe a poznání vzájemné závislosti a jsou základem pro dlouhodobé vazby. (</a:t>
            </a:r>
            <a:r>
              <a:rPr lang="cs-CZ" sz="2000" dirty="0" err="1"/>
              <a:t>Thorelli</a:t>
            </a:r>
            <a:r>
              <a:rPr lang="cs-CZ" sz="2000" dirty="0"/>
              <a:t>, 1986)</a:t>
            </a:r>
          </a:p>
          <a:p>
            <a:pPr>
              <a:buNone/>
            </a:pPr>
            <a:endParaRPr lang="cs-CZ" sz="2000" dirty="0"/>
          </a:p>
          <a:p>
            <a:r>
              <a:rPr lang="cs-CZ" sz="2000" dirty="0"/>
              <a:t>Komplementarita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err="1"/>
              <a:t>Networking</a:t>
            </a:r>
            <a:endParaRPr lang="cs-CZ" dirty="0"/>
          </a:p>
        </p:txBody>
      </p:sp>
    </p:spTree>
    <p:extLst>
      <p:ext uri="{BB962C8B-B14F-4D97-AF65-F5344CB8AC3E}">
        <p14:creationId xmlns:p14="http://schemas.microsoft.com/office/powerpoint/2010/main" val="4164711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dirty="0"/>
              <a:t>Sítě kontaktů, znalostí – sociální kapitál podnikatelů</a:t>
            </a:r>
          </a:p>
          <a:p>
            <a:pPr>
              <a:buNone/>
            </a:pPr>
            <a:endParaRPr lang="cs-CZ" sz="2000" dirty="0"/>
          </a:p>
          <a:p>
            <a:r>
              <a:rPr lang="cs-CZ" sz="2000" dirty="0"/>
              <a:t>Sítě podniků</a:t>
            </a:r>
          </a:p>
          <a:p>
            <a:pPr lvl="1"/>
            <a:r>
              <a:rPr lang="cs-CZ" sz="2000" dirty="0"/>
              <a:t>Přímé zapojení podniků </a:t>
            </a:r>
          </a:p>
          <a:p>
            <a:pPr lvl="1"/>
            <a:r>
              <a:rPr lang="cs-CZ" sz="2000" dirty="0"/>
              <a:t>Nepřímé zapojení podniků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Formy </a:t>
            </a:r>
            <a:r>
              <a:rPr lang="cs-CZ" dirty="0" err="1"/>
              <a:t>networking</a:t>
            </a:r>
            <a:endParaRPr lang="cs-CZ" dirty="0"/>
          </a:p>
        </p:txBody>
      </p:sp>
    </p:spTree>
    <p:extLst>
      <p:ext uri="{BB962C8B-B14F-4D97-AF65-F5344CB8AC3E}">
        <p14:creationId xmlns:p14="http://schemas.microsoft.com/office/powerpoint/2010/main" val="1855126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b="1" i="1" dirty="0"/>
              <a:t>Procesy člena sítě</a:t>
            </a:r>
            <a:r>
              <a:rPr lang="cs-CZ" sz="1800" dirty="0"/>
              <a:t>:</a:t>
            </a:r>
          </a:p>
          <a:p>
            <a:pPr lvl="1"/>
            <a:r>
              <a:rPr lang="cs-CZ" sz="1800" dirty="0"/>
              <a:t>Vstup</a:t>
            </a:r>
          </a:p>
          <a:p>
            <a:pPr lvl="1"/>
            <a:r>
              <a:rPr lang="cs-CZ" sz="1800" dirty="0"/>
              <a:t>Tvorba pozice</a:t>
            </a:r>
          </a:p>
          <a:p>
            <a:pPr lvl="1"/>
            <a:r>
              <a:rPr lang="cs-CZ" sz="1800" dirty="0"/>
              <a:t>Repozice</a:t>
            </a:r>
          </a:p>
          <a:p>
            <a:pPr lvl="1"/>
            <a:r>
              <a:rPr lang="cs-CZ" sz="1800" dirty="0"/>
              <a:t>Výstup</a:t>
            </a:r>
          </a:p>
          <a:p>
            <a:pPr lvl="1">
              <a:buNone/>
            </a:pPr>
            <a:endParaRPr lang="cs-CZ" sz="1800" dirty="0"/>
          </a:p>
          <a:p>
            <a:r>
              <a:rPr lang="cs-CZ" sz="1800" b="1" i="1" dirty="0"/>
              <a:t>Faktory ovlivňující pozici člena v síti</a:t>
            </a:r>
            <a:r>
              <a:rPr lang="cs-CZ" sz="1800" dirty="0"/>
              <a:t>:</a:t>
            </a:r>
          </a:p>
          <a:p>
            <a:pPr lvl="1"/>
            <a:r>
              <a:rPr lang="cs-CZ" sz="1800" dirty="0"/>
              <a:t>Doména podniku (rozdělení práce)</a:t>
            </a:r>
          </a:p>
          <a:p>
            <a:pPr lvl="1"/>
            <a:r>
              <a:rPr lang="cs-CZ" sz="1800" dirty="0"/>
              <a:t>Pozice podniku v dalších sítích</a:t>
            </a:r>
          </a:p>
          <a:p>
            <a:pPr lvl="1"/>
            <a:r>
              <a:rPr lang="cs-CZ" sz="1800" dirty="0"/>
              <a:t>síla podniku ve vztahu k ostatním účastníkům v ústřední síti</a:t>
            </a:r>
          </a:p>
          <a:p>
            <a:pPr lvl="2"/>
            <a:r>
              <a:rPr lang="cs-CZ" sz="1800" dirty="0"/>
              <a:t>ekonomická základna (podíl na trhu), technologie, odbornost, důvěra a zákonnost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Členství v síti</a:t>
            </a:r>
          </a:p>
        </p:txBody>
      </p:sp>
    </p:spTree>
    <p:extLst>
      <p:ext uri="{BB962C8B-B14F-4D97-AF65-F5344CB8AC3E}">
        <p14:creationId xmlns:p14="http://schemas.microsoft.com/office/powerpoint/2010/main" val="1352622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79512"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V rámci analýzy podmínek, ve kterých působí strategie, jak se strategie vyvíjí a jaké rozhodující příčiny ovlivňují strategické chování i aktivity podniku, lze využívat řadu dalších metod, jako je třeba </a:t>
            </a:r>
            <a:r>
              <a:rPr lang="cs-CZ" sz="1600" dirty="0" err="1"/>
              <a:t>benchmarking</a:t>
            </a:r>
            <a:r>
              <a:rPr lang="cs-CZ" sz="1600" dirty="0"/>
              <a:t>.</a:t>
            </a:r>
          </a:p>
          <a:p>
            <a:pPr algn="just"/>
            <a:r>
              <a:rPr lang="cs-CZ" sz="1600" dirty="0"/>
              <a:t>Jedná o tvůrčí napodobování a využívání poznatků nejlepších podniků, které získáme jejich systematickým pozorováním a srovnáváním s našimi postupy. </a:t>
            </a:r>
          </a:p>
          <a:p>
            <a:pPr algn="just"/>
            <a:r>
              <a:rPr lang="cs-CZ" sz="1600" dirty="0"/>
              <a:t>Výhodou a velkou předností metody je její jednoduchost, široce uplatnitelné používání a obvykle nízká nákladnost.</a:t>
            </a:r>
          </a:p>
          <a:p>
            <a:pPr algn="just"/>
            <a:r>
              <a:rPr lang="cs-CZ" sz="1600" dirty="0" err="1"/>
              <a:t>Benchmarking</a:t>
            </a:r>
            <a:r>
              <a:rPr lang="cs-CZ" sz="1600" dirty="0"/>
              <a:t> lze rozdělit do následujících základních typů:</a:t>
            </a:r>
          </a:p>
          <a:p>
            <a:pPr lvl="1" algn="just"/>
            <a:r>
              <a:rPr lang="cs-CZ" sz="1600" b="1" dirty="0"/>
              <a:t>Vnitřní </a:t>
            </a:r>
            <a:r>
              <a:rPr lang="cs-CZ" sz="1600" b="1" dirty="0" err="1"/>
              <a:t>benchmarking</a:t>
            </a:r>
            <a:r>
              <a:rPr lang="cs-CZ" sz="1600" b="1" dirty="0"/>
              <a:t> – </a:t>
            </a:r>
            <a:r>
              <a:rPr lang="cs-CZ" sz="1600" dirty="0"/>
              <a:t>týká se srovnávání různých částí a jejich vlastností (výkonnost, personál, přínos) v rámci jednoho podniku.</a:t>
            </a:r>
          </a:p>
          <a:p>
            <a:pPr lvl="1" algn="just"/>
            <a:r>
              <a:rPr lang="cs-CZ" sz="1600" b="1" dirty="0"/>
              <a:t>Vnější </a:t>
            </a:r>
            <a:r>
              <a:rPr lang="cs-CZ" sz="1600" b="1" dirty="0" err="1"/>
              <a:t>benchmarking</a:t>
            </a:r>
            <a:r>
              <a:rPr lang="cs-CZ" sz="1600" b="1" dirty="0"/>
              <a:t> –</a:t>
            </a:r>
            <a:r>
              <a:rPr lang="cs-CZ" sz="1600" dirty="0"/>
              <a:t> porovnání obdobné činnosti mezi vlastním podnikem a srovnávaným nejlepším podnikem v daném oboru (s konkurentem).</a:t>
            </a:r>
          </a:p>
          <a:p>
            <a:pPr lvl="1" algn="just"/>
            <a:r>
              <a:rPr lang="cs-CZ" sz="1600" b="1" dirty="0"/>
              <a:t>Funkční </a:t>
            </a:r>
            <a:r>
              <a:rPr lang="cs-CZ" sz="1600" b="1" dirty="0" err="1"/>
              <a:t>benchmarking</a:t>
            </a:r>
            <a:r>
              <a:rPr lang="cs-CZ" sz="1600" b="1" dirty="0"/>
              <a:t> –</a:t>
            </a:r>
            <a:r>
              <a:rPr lang="cs-CZ" sz="1600" dirty="0"/>
              <a:t> představuje srovnání stejné činnosti a přístupů mezi vlastním podnikem a cizím podnikem, který působí mimo náš obor.</a:t>
            </a:r>
          </a:p>
          <a:p>
            <a:pPr lvl="0" algn="just"/>
            <a:endParaRPr lang="cs-CZ" sz="1600" dirty="0"/>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Benchmarking</a:t>
            </a:r>
            <a:endParaRPr lang="cs-CZ" dirty="0"/>
          </a:p>
        </p:txBody>
      </p:sp>
    </p:spTree>
    <p:extLst>
      <p:ext uri="{BB962C8B-B14F-4D97-AF65-F5344CB8AC3E}">
        <p14:creationId xmlns:p14="http://schemas.microsoft.com/office/powerpoint/2010/main" val="223540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3518"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Identifikuje a stanovuje rozdíl ve výkonnosti našeho podniku a možné nejlepší konkurence.</a:t>
            </a:r>
          </a:p>
          <a:p>
            <a:pPr lvl="0" algn="just"/>
            <a:r>
              <a:rPr lang="cs-CZ" sz="1600" dirty="0"/>
              <a:t>Pomáhá stanovit strategii nebo její inovaci.</a:t>
            </a:r>
          </a:p>
          <a:p>
            <a:pPr lvl="0" algn="just"/>
            <a:r>
              <a:rPr lang="cs-CZ" sz="1600" dirty="0"/>
              <a:t>Udržuje stimulaci podnikového vedení pro neustálé zlepšování.</a:t>
            </a:r>
          </a:p>
          <a:p>
            <a:pPr lvl="0" algn="just"/>
            <a:r>
              <a:rPr lang="cs-CZ" sz="1600" dirty="0"/>
              <a:t>Ověřuje úspěšnost prováděných strategických opatření.</a:t>
            </a:r>
          </a:p>
          <a:p>
            <a:pPr lvl="0" algn="just"/>
            <a:r>
              <a:rPr lang="cs-CZ" sz="1600" dirty="0"/>
              <a:t>Představuje panoramatický pohled na konkurenční počínání se srovnávaným podnikem, který nám poskytuje možnost revolučně pozměnit vlastní aktivity vhodně volenými a potřebnými inovacemi.</a:t>
            </a:r>
          </a:p>
          <a:p>
            <a:pPr lvl="0" algn="just"/>
            <a:r>
              <a:rPr lang="cs-CZ" sz="1600" dirty="0"/>
              <a:t>Je efektivním způsobem jak zaměstnance přimět k hledání nových myšlenek a k nalézání skrytých možností vedoucích k zlepšení výkonnosti.</a:t>
            </a:r>
          </a:p>
          <a:p>
            <a:pPr algn="just"/>
            <a:r>
              <a:rPr lang="cs-CZ" sz="1600" dirty="0"/>
              <a:t>Odhaluje klíčové kompetence, které tvoří vynikající výkonnost podniku jako jeho základní předpoklad úspěch na trhu.</a:t>
            </a:r>
          </a:p>
          <a:p>
            <a:pPr lvl="0" algn="just"/>
            <a:endParaRPr lang="cs-CZ" sz="1600" dirty="0"/>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Benchmarking</a:t>
            </a:r>
            <a:r>
              <a:rPr lang="cs-CZ" dirty="0"/>
              <a:t> - výhody</a:t>
            </a:r>
          </a:p>
        </p:txBody>
      </p:sp>
    </p:spTree>
    <p:extLst>
      <p:ext uri="{BB962C8B-B14F-4D97-AF65-F5344CB8AC3E}">
        <p14:creationId xmlns:p14="http://schemas.microsoft.com/office/powerpoint/2010/main" val="373415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err="1"/>
              <a:t>Delokalizace</a:t>
            </a:r>
            <a:r>
              <a:rPr lang="cs-CZ" sz="1800" dirty="0"/>
              <a:t> je proces přesunu ekonomických aktivit do zahraničních regionů, zahrnující ukončení nebo redukci aktivit v původním regionu nebo jejich stagnaci (nerozvíjení) z důvodu podnikové expanze do zahraničí. Tento proces odráží podnikovou strategii založenou na přizpůsobení se rostoucí konkurenci a zrychlujícímu se technologickému pokroku. </a:t>
            </a:r>
          </a:p>
          <a:p>
            <a:pPr marL="0" indent="0" algn="just">
              <a:buNone/>
            </a:pPr>
            <a:endParaRPr lang="cs-CZ" sz="1800" dirty="0"/>
          </a:p>
          <a:p>
            <a:pPr algn="just"/>
            <a:r>
              <a:rPr lang="cs-CZ" sz="1800" dirty="0"/>
              <a:t>K přesunu produkčních aktivit do zahraničí začaly průmyslové podniky v nejvyspělejších zemích světa přistupovat více než před čtyřiceti lety. Již v 60. letech 20. století začalo ve větším měřítku docházet k přemísťování pracovně náročných výrobních a montážních aktivit do zemí s levnou pracovní silou.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Delokalizace</a:t>
            </a:r>
            <a:endParaRPr lang="cs-CZ" dirty="0"/>
          </a:p>
        </p:txBody>
      </p:sp>
    </p:spTree>
    <p:extLst>
      <p:ext uri="{BB962C8B-B14F-4D97-AF65-F5344CB8AC3E}">
        <p14:creationId xmlns:p14="http://schemas.microsoft.com/office/powerpoint/2010/main" val="1653067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0094"/>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500" dirty="0"/>
              <a:t>Pro regionální politiku je klíčová klasifikace </a:t>
            </a:r>
            <a:r>
              <a:rPr lang="cs-CZ" sz="1500" dirty="0" err="1"/>
              <a:t>delokalizace</a:t>
            </a:r>
            <a:r>
              <a:rPr lang="cs-CZ" sz="1500" dirty="0"/>
              <a:t> podle podílu přemístěných aktivit a potenciálních dopadů na ekonomiku zdrojového regionu. Podle prvního kritéria rozlišuje </a:t>
            </a:r>
            <a:r>
              <a:rPr lang="cs-CZ" sz="1500" dirty="0" err="1"/>
              <a:t>Mariotti</a:t>
            </a:r>
            <a:r>
              <a:rPr lang="cs-CZ" sz="1500" dirty="0"/>
              <a:t> (2005):</a:t>
            </a:r>
          </a:p>
          <a:p>
            <a:pPr lvl="0" algn="just"/>
            <a:r>
              <a:rPr lang="cs-CZ" sz="1500" i="1" dirty="0"/>
              <a:t>Integrální </a:t>
            </a:r>
            <a:r>
              <a:rPr lang="cs-CZ" sz="1500" i="1" dirty="0" err="1"/>
              <a:t>delokalizaci</a:t>
            </a:r>
            <a:r>
              <a:rPr lang="cs-CZ" sz="1500" dirty="0"/>
              <a:t> – přesun všech ekonomických aktivit podniku do jiné lokality za současného zrušení aktivit v lokalitě původní. Tato </a:t>
            </a:r>
            <a:r>
              <a:rPr lang="cs-CZ" sz="1500" dirty="0" err="1"/>
              <a:t>delokalizace</a:t>
            </a:r>
            <a:r>
              <a:rPr lang="cs-CZ" sz="1500" dirty="0"/>
              <a:t> (bez náhrady) má obvykle negativní dopady a může vést k tzv. absolutní </a:t>
            </a:r>
            <a:r>
              <a:rPr lang="cs-CZ" sz="1500" dirty="0" err="1"/>
              <a:t>deindustrializaci</a:t>
            </a:r>
            <a:r>
              <a:rPr lang="cs-CZ" sz="1500" dirty="0"/>
              <a:t> spojené s poklesem průmyslové aktivity ve formě postupného snižování zaměstnanosti či produkce, růstu produktivity a zhoršeného deficitu obchodní bilance.</a:t>
            </a:r>
          </a:p>
          <a:p>
            <a:pPr lvl="0" algn="just"/>
            <a:r>
              <a:rPr lang="cs-CZ" sz="1500" i="1" dirty="0"/>
              <a:t>Parciální </a:t>
            </a:r>
            <a:r>
              <a:rPr lang="cs-CZ" sz="1500" i="1" dirty="0" err="1"/>
              <a:t>delokalizaci</a:t>
            </a:r>
            <a:r>
              <a:rPr lang="cs-CZ" sz="1500" dirty="0"/>
              <a:t> – přesun části aktivit do jiného regionu při zachování původního závodu. Tato </a:t>
            </a:r>
            <a:r>
              <a:rPr lang="cs-CZ" sz="1500" dirty="0" err="1"/>
              <a:t>delokalizace</a:t>
            </a:r>
            <a:r>
              <a:rPr lang="cs-CZ" sz="1500" dirty="0"/>
              <a:t> je v materiálech EK spojována s procesem tzv. relativní </a:t>
            </a:r>
            <a:r>
              <a:rPr lang="cs-CZ" sz="1500" dirty="0" err="1"/>
              <a:t>deindustrializace</a:t>
            </a:r>
            <a:r>
              <a:rPr lang="cs-CZ" sz="1500" dirty="0"/>
              <a:t>, což je přirozený proces přesouvání zdrojů a zaměstnanosti ze zpracovatelského průmyslu do služeb, který je zapříčiněn vyšší hladinou produktivity práce ve zpracovatelském průmyslu ve srovnání se sektorem veřejných služeb. Vymístění výrobních a montážních aktivit, které nejsou při vysokých mzdových nákladech schopné konkurence, uvolňuje potenciál lidských zdrojů pro rozvoj sofistikovanějších a technologicky náročnějších aktivit v průmyslu nebo službách.</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Delokalizace</a:t>
            </a:r>
            <a:endParaRPr lang="cs-CZ" dirty="0"/>
          </a:p>
        </p:txBody>
      </p:sp>
    </p:spTree>
    <p:extLst>
      <p:ext uri="{BB962C8B-B14F-4D97-AF65-F5344CB8AC3E}">
        <p14:creationId xmlns:p14="http://schemas.microsoft.com/office/powerpoint/2010/main" val="2742957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0094"/>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err="1"/>
              <a:t>Delokalizace</a:t>
            </a:r>
            <a:r>
              <a:rPr lang="cs-CZ" sz="1800" dirty="0"/>
              <a:t> je přirozenou a nevyhnutelnou součástí dynamiky ekonomického růstu a pro zdrojové regiony představuje příležitost i hrozbu zároveň. </a:t>
            </a:r>
          </a:p>
          <a:p>
            <a:pPr algn="just"/>
            <a:r>
              <a:rPr lang="cs-CZ" sz="1800" dirty="0"/>
              <a:t>Náchylnost zpracovatelského průmyslu k </a:t>
            </a:r>
            <a:r>
              <a:rPr lang="cs-CZ" sz="1800" dirty="0" err="1"/>
              <a:t>delokalizaci</a:t>
            </a:r>
            <a:r>
              <a:rPr lang="cs-CZ" sz="1800" dirty="0"/>
              <a:t> je výslednicí působení tří skupin faktorů – </a:t>
            </a:r>
            <a:r>
              <a:rPr lang="cs-CZ" sz="1800" dirty="0" err="1"/>
              <a:t>push</a:t>
            </a:r>
            <a:r>
              <a:rPr lang="cs-CZ" sz="1800" dirty="0"/>
              <a:t>-faktorů, </a:t>
            </a:r>
            <a:r>
              <a:rPr lang="cs-CZ" sz="1800" dirty="0" err="1"/>
              <a:t>pull</a:t>
            </a:r>
            <a:r>
              <a:rPr lang="cs-CZ" sz="1800" dirty="0"/>
              <a:t>-faktorů a </a:t>
            </a:r>
            <a:r>
              <a:rPr lang="cs-CZ" sz="1800" dirty="0" err="1"/>
              <a:t>keep</a:t>
            </a:r>
            <a:r>
              <a:rPr lang="cs-CZ" sz="1800" dirty="0"/>
              <a:t>-faktorů </a:t>
            </a:r>
            <a:r>
              <a:rPr lang="cs-CZ" sz="1800" dirty="0" err="1"/>
              <a:t>delokalizace</a:t>
            </a:r>
            <a:r>
              <a:rPr lang="cs-CZ" sz="1800" dirty="0"/>
              <a:t>.</a:t>
            </a:r>
          </a:p>
          <a:p>
            <a:pPr algn="just"/>
            <a:r>
              <a:rPr lang="cs-CZ" sz="1800" b="1" dirty="0" err="1"/>
              <a:t>Push</a:t>
            </a:r>
            <a:r>
              <a:rPr lang="cs-CZ" sz="1800" b="1" dirty="0"/>
              <a:t>-faktory</a:t>
            </a:r>
            <a:r>
              <a:rPr lang="cs-CZ" sz="1800" dirty="0"/>
              <a:t> jsou důvody, pro které chce podnik původní lokalitu opustit. Přesněji lze definovat jako soubor komparativních nevýhod zdrojového regionu, kvůli nimž jsou podniky nuceny, nebo je pro ně výhodné přistoupit k </a:t>
            </a:r>
            <a:r>
              <a:rPr lang="cs-CZ" sz="1800" dirty="0" err="1"/>
              <a:t>delokalizaci</a:t>
            </a:r>
            <a:r>
              <a:rPr lang="cs-CZ" sz="1800" dirty="0"/>
              <a:t>. Příkladem může být dostupnost a ceny výrobních faktorů (suroviny, energie, pracovní síla), nerozvinutá technická či sociální infrastruktura, regulace podnikatelského prostředí (např. striktní zákony na ochranu životního prostředí nebo zaměstnanců), role odborů nebo pokles poptávky na tuzemském trhu.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Delokalizace</a:t>
            </a:r>
            <a:endParaRPr lang="cs-CZ" dirty="0"/>
          </a:p>
        </p:txBody>
      </p:sp>
    </p:spTree>
    <p:extLst>
      <p:ext uri="{BB962C8B-B14F-4D97-AF65-F5344CB8AC3E}">
        <p14:creationId xmlns:p14="http://schemas.microsoft.com/office/powerpoint/2010/main" val="3589847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0094"/>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b="1" dirty="0" err="1"/>
              <a:t>Pull</a:t>
            </a:r>
            <a:r>
              <a:rPr lang="cs-CZ" sz="1800" b="1" dirty="0"/>
              <a:t>-faktory</a:t>
            </a:r>
            <a:r>
              <a:rPr lang="cs-CZ" sz="1800" dirty="0"/>
              <a:t> jsou komparativní výhody potenciálních cílových regionů </a:t>
            </a:r>
            <a:r>
              <a:rPr lang="cs-CZ" sz="1800" dirty="0" err="1"/>
              <a:t>delokalizace</a:t>
            </a:r>
            <a:r>
              <a:rPr lang="cs-CZ" sz="1800" dirty="0"/>
              <a:t>, které přitahují PZI. </a:t>
            </a:r>
            <a:r>
              <a:rPr lang="cs-CZ" sz="1800" dirty="0" err="1"/>
              <a:t>Pull</a:t>
            </a:r>
            <a:r>
              <a:rPr lang="cs-CZ" sz="1800" dirty="0"/>
              <a:t>-faktory jsou zpravidla protikladem </a:t>
            </a:r>
            <a:r>
              <a:rPr lang="cs-CZ" sz="1800" dirty="0" err="1"/>
              <a:t>push</a:t>
            </a:r>
            <a:r>
              <a:rPr lang="cs-CZ" sz="1800" dirty="0"/>
              <a:t>-faktorů. </a:t>
            </a:r>
          </a:p>
          <a:p>
            <a:pPr algn="just"/>
            <a:r>
              <a:rPr lang="cs-CZ" sz="1800" dirty="0" err="1"/>
              <a:t>Push</a:t>
            </a:r>
            <a:r>
              <a:rPr lang="cs-CZ" sz="1800" dirty="0"/>
              <a:t>-faktory a </a:t>
            </a:r>
            <a:r>
              <a:rPr lang="cs-CZ" sz="1800" dirty="0" err="1"/>
              <a:t>pull</a:t>
            </a:r>
            <a:r>
              <a:rPr lang="cs-CZ" sz="1800" dirty="0"/>
              <a:t>-faktory jsou ovlivňovány především globální politickou (volný pohyb zboží a kapitálu) a ekonomickou situací (intenzita globální konkurence, vývoj cen produkčních faktorů, trendy ve vývoji technologie a organizace). </a:t>
            </a:r>
          </a:p>
          <a:p>
            <a:pPr marL="0" indent="0" algn="just">
              <a:buNone/>
            </a:pPr>
            <a:r>
              <a:rPr lang="cs-CZ" sz="1800" dirty="0"/>
              <a:t>Na základě působení </a:t>
            </a:r>
            <a:r>
              <a:rPr lang="cs-CZ" sz="1800" dirty="0" err="1"/>
              <a:t>push</a:t>
            </a:r>
            <a:r>
              <a:rPr lang="cs-CZ" sz="1800" dirty="0"/>
              <a:t>-faktorů a </a:t>
            </a:r>
            <a:r>
              <a:rPr lang="cs-CZ" sz="1800" dirty="0" err="1"/>
              <a:t>pull</a:t>
            </a:r>
            <a:r>
              <a:rPr lang="cs-CZ" sz="1800" dirty="0"/>
              <a:t>-faktorů je možné </a:t>
            </a:r>
            <a:r>
              <a:rPr lang="cs-CZ" sz="1800" dirty="0" err="1"/>
              <a:t>delokalizace</a:t>
            </a:r>
            <a:r>
              <a:rPr lang="cs-CZ" sz="1800" dirty="0"/>
              <a:t> členit podle motivu přemístění podniků:</a:t>
            </a:r>
          </a:p>
          <a:p>
            <a:pPr algn="just"/>
            <a:r>
              <a:rPr lang="cs-CZ" sz="1800" dirty="0"/>
              <a:t> na nákladově orientované (nejčastěji mzdová úspora);</a:t>
            </a:r>
          </a:p>
          <a:p>
            <a:pPr algn="just"/>
            <a:r>
              <a:rPr lang="cs-CZ" sz="1800" dirty="0"/>
              <a:t>tržně orientované (obsazení nového rostoucího trhu);</a:t>
            </a:r>
          </a:p>
          <a:p>
            <a:pPr algn="just"/>
            <a:r>
              <a:rPr lang="cs-CZ" sz="1800" dirty="0"/>
              <a:t>zdrojově orientované (kvalifikovaná pracovní síla, kvalitní dodavatelé, suroviny aj.).</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Delokalizace</a:t>
            </a:r>
            <a:endParaRPr lang="cs-CZ" dirty="0"/>
          </a:p>
        </p:txBody>
      </p:sp>
    </p:spTree>
    <p:extLst>
      <p:ext uri="{BB962C8B-B14F-4D97-AF65-F5344CB8AC3E}">
        <p14:creationId xmlns:p14="http://schemas.microsoft.com/office/powerpoint/2010/main" val="2049665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0094"/>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550" b="1" dirty="0" err="1"/>
              <a:t>Keep</a:t>
            </a:r>
            <a:r>
              <a:rPr lang="cs-CZ" sz="1550" b="1" dirty="0"/>
              <a:t>-faktory</a:t>
            </a:r>
            <a:r>
              <a:rPr lang="cs-CZ" sz="1550" dirty="0"/>
              <a:t> lokalizace jsou mechanismy, které působí ve prospěch setrvání podniku ve stávající lokalitě. Rozsah a charakter působení </a:t>
            </a:r>
            <a:r>
              <a:rPr lang="cs-CZ" sz="1550" dirty="0" err="1"/>
              <a:t>keep</a:t>
            </a:r>
            <a:r>
              <a:rPr lang="cs-CZ" sz="1550" dirty="0"/>
              <a:t>-faktorů determinuje finanční a organizační náročnost případné </a:t>
            </a:r>
            <a:r>
              <a:rPr lang="cs-CZ" sz="1550" dirty="0" err="1"/>
              <a:t>delokalizace</a:t>
            </a:r>
            <a:r>
              <a:rPr lang="cs-CZ" sz="1550" dirty="0"/>
              <a:t>. </a:t>
            </a:r>
            <a:r>
              <a:rPr lang="cs-CZ" sz="1550" dirty="0" err="1"/>
              <a:t>Keep</a:t>
            </a:r>
            <a:r>
              <a:rPr lang="cs-CZ" sz="1550" dirty="0"/>
              <a:t>-faktory jsou utvářeny především na vnitropodnikové (struktura aktiva a pasiv, kvalita managementu, organizační struktura), lokální a regionální úrovni. </a:t>
            </a:r>
            <a:r>
              <a:rPr lang="cs-CZ" sz="1550" dirty="0" err="1"/>
              <a:t>Keep</a:t>
            </a:r>
            <a:r>
              <a:rPr lang="cs-CZ" sz="1550" dirty="0"/>
              <a:t>-faktory se stávají důležitou charakteristikou lokalizační stability zejména v případech, kdy se jedná o pobočky velkých nadnárodních podniků se sídlem v zahraničí.</a:t>
            </a:r>
          </a:p>
          <a:p>
            <a:pPr marL="0" indent="0" algn="just">
              <a:buNone/>
            </a:pPr>
            <a:r>
              <a:rPr lang="cs-CZ" sz="1550" dirty="0" err="1"/>
              <a:t>Keep</a:t>
            </a:r>
            <a:r>
              <a:rPr lang="cs-CZ" sz="1550" dirty="0"/>
              <a:t>-faktory je možné rozdělit do dvou základních skupin:</a:t>
            </a:r>
          </a:p>
          <a:p>
            <a:pPr lvl="0" algn="just"/>
            <a:r>
              <a:rPr lang="cs-CZ" sz="1550" i="1" dirty="0"/>
              <a:t>Interní (vnitropodnikové)</a:t>
            </a:r>
            <a:r>
              <a:rPr lang="cs-CZ" sz="1550" dirty="0"/>
              <a:t> – na pravděpodobnost </a:t>
            </a:r>
            <a:r>
              <a:rPr lang="cs-CZ" sz="1550" dirty="0" err="1"/>
              <a:t>delokalizace</a:t>
            </a:r>
            <a:r>
              <a:rPr lang="cs-CZ" sz="1550" dirty="0"/>
              <a:t> mají zásadní vliv charakteristiky výrobního procesu, zejména kapitálová a technologická náročnost a úplnost hodnotového řetězce daná zastoupením řídících funkcí a sofistikovaných výrobních i nevýrobních aktivit.</a:t>
            </a:r>
          </a:p>
          <a:p>
            <a:pPr lvl="0" algn="just"/>
            <a:r>
              <a:rPr lang="cs-CZ" sz="1550" i="1" dirty="0"/>
              <a:t>Externí (podnikové vazby na prostředí)</a:t>
            </a:r>
            <a:r>
              <a:rPr lang="cs-CZ" sz="1550" dirty="0"/>
              <a:t> – z externích faktorů hrají hlavní roli podnikové vazby na regionální subjekty a instituce, přičemž důležité jsou dodavatelské vztahy, šíření inovací a vazby na sektor výzkumu a vývoje, vazby na subdodavatelské podniky, vzdělávací a vědeckovýzkumné instituce a další regionální subjekty. </a:t>
            </a:r>
          </a:p>
          <a:p>
            <a:pPr algn="just"/>
            <a:endParaRPr lang="cs-CZ" sz="155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Delokalizace</a:t>
            </a:r>
            <a:endParaRPr lang="cs-CZ" dirty="0"/>
          </a:p>
        </p:txBody>
      </p:sp>
    </p:spTree>
    <p:extLst>
      <p:ext uri="{BB962C8B-B14F-4D97-AF65-F5344CB8AC3E}">
        <p14:creationId xmlns:p14="http://schemas.microsoft.com/office/powerpoint/2010/main" val="736578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5268"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Určení rámce problému</a:t>
            </a:r>
          </a:p>
          <a:p>
            <a:pPr lvl="1" algn="just"/>
            <a:r>
              <a:rPr lang="cs-CZ" sz="1600" dirty="0"/>
              <a:t>Vzniká na základě požadovaných potřeb a příležitostí</a:t>
            </a:r>
          </a:p>
          <a:p>
            <a:pPr lvl="1" algn="just"/>
            <a:r>
              <a:rPr lang="cs-CZ" sz="1600" dirty="0"/>
              <a:t>Vymezení problému</a:t>
            </a:r>
          </a:p>
          <a:p>
            <a:pPr lvl="1" algn="just"/>
            <a:r>
              <a:rPr lang="cs-CZ" sz="1600" dirty="0"/>
              <a:t>Strategická situační analýza</a:t>
            </a:r>
          </a:p>
          <a:p>
            <a:pPr marL="0" indent="0" algn="just">
              <a:buNone/>
            </a:pPr>
            <a:endParaRPr lang="cs-CZ" sz="1600" dirty="0"/>
          </a:p>
          <a:p>
            <a:pPr algn="just"/>
            <a:r>
              <a:rPr lang="cs-CZ" sz="1600" dirty="0"/>
              <a:t>Generování souboru strategických alternativ</a:t>
            </a:r>
          </a:p>
          <a:p>
            <a:pPr lvl="1" algn="just"/>
            <a:r>
              <a:rPr lang="cs-CZ" sz="1600" dirty="0"/>
              <a:t>Vytvoření širokého spektra strategických alternativ</a:t>
            </a:r>
          </a:p>
          <a:p>
            <a:pPr lvl="1" algn="just"/>
            <a:r>
              <a:rPr lang="cs-CZ" sz="1600" dirty="0"/>
              <a:t>Strategické alternativy vytvořené na základě složitosti a důležitosti problému</a:t>
            </a:r>
          </a:p>
          <a:p>
            <a:pPr marL="0" indent="0" algn="just">
              <a:buNone/>
            </a:pPr>
            <a:endParaRPr lang="cs-CZ" sz="1600" dirty="0"/>
          </a:p>
          <a:p>
            <a:pPr algn="just"/>
            <a:r>
              <a:rPr lang="cs-CZ" sz="1600" dirty="0"/>
              <a:t>Zúžení souboru strategických alternativ</a:t>
            </a:r>
          </a:p>
          <a:p>
            <a:pPr lvl="1" algn="just"/>
            <a:r>
              <a:rPr lang="cs-CZ" sz="1600" dirty="0"/>
              <a:t>Zúžení souboru strategických alternativ za pomoci kritérií vycházejících z cílů a disponibilních zdrojů.</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92688" cy="507703"/>
          </a:xfrm>
        </p:spPr>
        <p:txBody>
          <a:bodyPr/>
          <a:lstStyle/>
          <a:p>
            <a:r>
              <a:rPr lang="cs-CZ" dirty="0"/>
              <a:t>Proces generování strategických alternativ</a:t>
            </a:r>
          </a:p>
        </p:txBody>
      </p:sp>
    </p:spTree>
    <p:extLst>
      <p:ext uri="{BB962C8B-B14F-4D97-AF65-F5344CB8AC3E}">
        <p14:creationId xmlns:p14="http://schemas.microsoft.com/office/powerpoint/2010/main" val="742541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20094"/>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800" dirty="0" err="1"/>
              <a:t>Veugelers</a:t>
            </a:r>
            <a:r>
              <a:rPr lang="cs-CZ" sz="1800" dirty="0"/>
              <a:t> (2005) rozlišuje dva základní mechanismy realizace a průběhu </a:t>
            </a:r>
            <a:r>
              <a:rPr lang="cs-CZ" sz="1800" dirty="0" err="1"/>
              <a:t>delokalizace</a:t>
            </a:r>
            <a:r>
              <a:rPr lang="cs-CZ" sz="1800" dirty="0"/>
              <a:t>:</a:t>
            </a:r>
          </a:p>
          <a:p>
            <a:pPr lvl="0" algn="just"/>
            <a:r>
              <a:rPr lang="cs-CZ" sz="1800" dirty="0" err="1"/>
              <a:t>Offshoring</a:t>
            </a:r>
            <a:r>
              <a:rPr lang="cs-CZ" sz="1800" dirty="0"/>
              <a:t> (vnitrofiremní </a:t>
            </a:r>
            <a:r>
              <a:rPr lang="cs-CZ" sz="1800" dirty="0" err="1"/>
              <a:t>delokalizace</a:t>
            </a:r>
            <a:r>
              <a:rPr lang="cs-CZ" sz="1800" dirty="0"/>
              <a:t>) – přemístění ekonomických aktivit formou založení </a:t>
            </a:r>
            <a:r>
              <a:rPr lang="cs-CZ" sz="1800" dirty="0" err="1"/>
              <a:t>dceřinné</a:t>
            </a:r>
            <a:r>
              <a:rPr lang="cs-CZ" sz="1800" dirty="0"/>
              <a:t> společnosti v zahraničí (spojené s investicí v zahraničním regionu), kdy produkční řetězec zůstává plně ve vlastnictví </a:t>
            </a:r>
            <a:r>
              <a:rPr lang="cs-CZ" sz="1800" dirty="0" err="1"/>
              <a:t>relokující</a:t>
            </a:r>
            <a:r>
              <a:rPr lang="cs-CZ" sz="1800" dirty="0"/>
              <a:t> podniky.</a:t>
            </a:r>
          </a:p>
          <a:p>
            <a:pPr lvl="0" algn="just"/>
            <a:r>
              <a:rPr lang="cs-CZ" sz="1800" dirty="0"/>
              <a:t>Outsourcing (transfer mezi dvěma a více podniky) – transfer ekonomických aktivit společnosti do zahraniční, formou najmutí zahraničních dodavatelů (</a:t>
            </a:r>
            <a:r>
              <a:rPr lang="cs-CZ" sz="1800" dirty="0" err="1"/>
              <a:t>subcontracting</a:t>
            </a:r>
            <a:r>
              <a:rPr lang="cs-CZ" sz="1800" dirty="0"/>
              <a:t>). </a:t>
            </a:r>
          </a:p>
          <a:p>
            <a:pPr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Delokalizace</a:t>
            </a:r>
            <a:endParaRPr lang="cs-CZ" dirty="0"/>
          </a:p>
        </p:txBody>
      </p:sp>
    </p:spTree>
    <p:extLst>
      <p:ext uri="{BB962C8B-B14F-4D97-AF65-F5344CB8AC3E}">
        <p14:creationId xmlns:p14="http://schemas.microsoft.com/office/powerpoint/2010/main" val="3905709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3518"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Outsourcing obecně znamená, že podnik vyčlení různé podpůrné a vedlejší činnosti a svěří je na základě smlouvy jiné společnosti čili </a:t>
            </a:r>
            <a:r>
              <a:rPr lang="cs-CZ" sz="1800" dirty="0" err="1"/>
              <a:t>subkontraktorovi</a:t>
            </a:r>
            <a:r>
              <a:rPr lang="cs-CZ" sz="1800" dirty="0"/>
              <a:t>, specializovanému na příslušnou podnikatelskou činnost.</a:t>
            </a:r>
          </a:p>
          <a:p>
            <a:pPr>
              <a:buNone/>
            </a:pPr>
            <a:endParaRPr lang="cs-CZ" sz="1800" dirty="0"/>
          </a:p>
          <a:p>
            <a:r>
              <a:rPr lang="cs-CZ" sz="1800" dirty="0"/>
              <a:t>Jedná se tedy o určitý druh dělby práce, činnost však není zajišťována vlastními zaměstnanci firmy, nýbrž smluvně.</a:t>
            </a:r>
          </a:p>
          <a:p>
            <a:pPr>
              <a:buNone/>
            </a:pPr>
            <a:endParaRPr lang="cs-CZ" sz="1800" dirty="0"/>
          </a:p>
          <a:p>
            <a:r>
              <a:rPr lang="cs-CZ" sz="1800" dirty="0"/>
              <a:t>Outsourcing  x  </a:t>
            </a:r>
            <a:r>
              <a:rPr lang="cs-CZ" sz="1800" dirty="0" err="1"/>
              <a:t>insourcing</a:t>
            </a:r>
            <a:endParaRPr lang="cs-CZ" sz="1800" dirty="0"/>
          </a:p>
          <a:p>
            <a:pPr>
              <a:buNone/>
            </a:pPr>
            <a:endParaRPr lang="cs-CZ" sz="1800" dirty="0"/>
          </a:p>
          <a:p>
            <a:r>
              <a:rPr lang="cs-CZ" sz="1800" b="1" i="1" dirty="0"/>
              <a:t>Cíl</a:t>
            </a:r>
            <a:r>
              <a:rPr lang="cs-CZ" sz="1800" dirty="0"/>
              <a:t>: ozdravení hospodaření podniku</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Outsourcing</a:t>
            </a:r>
          </a:p>
        </p:txBody>
      </p:sp>
    </p:spTree>
    <p:extLst>
      <p:ext uri="{BB962C8B-B14F-4D97-AF65-F5344CB8AC3E}">
        <p14:creationId xmlns:p14="http://schemas.microsoft.com/office/powerpoint/2010/main" val="2281160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Činnosti, které jsou posláním podniku a přinášejí mu přidanou hodnotu</a:t>
            </a:r>
          </a:p>
          <a:p>
            <a:pPr>
              <a:buNone/>
            </a:pPr>
            <a:endParaRPr lang="cs-CZ" sz="1800" dirty="0"/>
          </a:p>
          <a:p>
            <a:r>
              <a:rPr lang="cs-CZ" sz="1800" dirty="0"/>
              <a:t>Činnosti, které nepřinášejí přidanou hodnotu, ale podnik je musí zabezpečit</a:t>
            </a:r>
          </a:p>
          <a:p>
            <a:pPr>
              <a:buNone/>
            </a:pPr>
            <a:endParaRPr lang="cs-CZ" sz="1800" dirty="0"/>
          </a:p>
          <a:p>
            <a:r>
              <a:rPr lang="cs-CZ" sz="1800" dirty="0"/>
              <a:t>Činnost doplňkové – oblast outsourcingu</a:t>
            </a:r>
          </a:p>
          <a:p>
            <a:pPr>
              <a:buNone/>
            </a:pPr>
            <a:endParaRPr lang="cs-CZ" sz="1800" dirty="0"/>
          </a:p>
          <a:p>
            <a:r>
              <a:rPr lang="cs-CZ" sz="1800" dirty="0"/>
              <a:t>Členění podle Guly:</a:t>
            </a:r>
          </a:p>
          <a:p>
            <a:pPr lvl="1"/>
            <a:r>
              <a:rPr lang="cs-CZ" sz="1800" dirty="0"/>
              <a:t>Klíčové aktivity</a:t>
            </a:r>
          </a:p>
          <a:p>
            <a:pPr lvl="1"/>
            <a:r>
              <a:rPr lang="cs-CZ" sz="1800" dirty="0"/>
              <a:t>Vlastní činnosti zajišťované uvnitř podniku</a:t>
            </a:r>
          </a:p>
          <a:p>
            <a:pPr lvl="1"/>
            <a:r>
              <a:rPr lang="cs-CZ" sz="1800" dirty="0"/>
              <a:t>Smíšené činnosti zajišťované vlastními silami a cizími podniky</a:t>
            </a:r>
          </a:p>
          <a:p>
            <a:pPr lvl="1"/>
            <a:r>
              <a:rPr lang="cs-CZ" sz="1800" dirty="0"/>
              <a:t>Cizí činnosti nakupované</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Činnosti podniku a outsourcing</a:t>
            </a:r>
          </a:p>
        </p:txBody>
      </p:sp>
    </p:spTree>
    <p:extLst>
      <p:ext uri="{BB962C8B-B14F-4D97-AF65-F5344CB8AC3E}">
        <p14:creationId xmlns:p14="http://schemas.microsoft.com/office/powerpoint/2010/main" val="3793076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Offshoring</a:t>
            </a:r>
            <a:r>
              <a:rPr lang="cs-CZ" dirty="0"/>
              <a:t> a outsourcing</a:t>
            </a:r>
          </a:p>
        </p:txBody>
      </p:sp>
      <p:sp>
        <p:nvSpPr>
          <p:cNvPr id="2" name="AutoShape 2" descr="Outsourcing vs Offshoring - Definition and Differences. Discover the  Benefits of Both | ASPER BROTHERS"/>
          <p:cNvSpPr>
            <a:spLocks noChangeAspect="1" noChangeArrowheads="1"/>
          </p:cNvSpPr>
          <p:nvPr/>
        </p:nvSpPr>
        <p:spPr bwMode="auto">
          <a:xfrm>
            <a:off x="155575" y="-852488"/>
            <a:ext cx="2571750" cy="17907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 name="AutoShape 4" descr="Outsourcing vs Offshoring - Definition and Differences. Discover the  Benefits of Both | ASPER BROTHERS"/>
          <p:cNvSpPr>
            <a:spLocks noChangeAspect="1" noChangeArrowheads="1"/>
          </p:cNvSpPr>
          <p:nvPr/>
        </p:nvSpPr>
        <p:spPr bwMode="auto">
          <a:xfrm>
            <a:off x="307975" y="-700088"/>
            <a:ext cx="2571750" cy="17907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pic>
        <p:nvPicPr>
          <p:cNvPr id="6" name="Obrázek 5"/>
          <p:cNvPicPr>
            <a:picLocks noChangeAspect="1"/>
          </p:cNvPicPr>
          <p:nvPr/>
        </p:nvPicPr>
        <p:blipFill rotWithShape="1">
          <a:blip r:embed="rId2" cstate="print">
            <a:extLst>
              <a:ext uri="{28A0092B-C50C-407E-A947-70E740481C1C}">
                <a14:useLocalDpi xmlns:a14="http://schemas.microsoft.com/office/drawing/2010/main" val="0"/>
              </a:ext>
            </a:extLst>
          </a:blip>
          <a:srcRect l="1272" t="3869" r="749" b="2682"/>
          <a:stretch/>
        </p:blipFill>
        <p:spPr>
          <a:xfrm>
            <a:off x="1403648" y="843558"/>
            <a:ext cx="5725342" cy="3792110"/>
          </a:xfrm>
          <a:prstGeom prst="rect">
            <a:avLst/>
          </a:prstGeom>
        </p:spPr>
      </p:pic>
    </p:spTree>
    <p:extLst>
      <p:ext uri="{BB962C8B-B14F-4D97-AF65-F5344CB8AC3E}">
        <p14:creationId xmlns:p14="http://schemas.microsoft.com/office/powerpoint/2010/main" val="76378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16824"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err="1"/>
              <a:t>Offshoring</a:t>
            </a:r>
            <a:r>
              <a:rPr lang="cs-CZ" sz="1800" dirty="0"/>
              <a:t> je pojem používaný pro přesunutí činností organizace do jiné organizace v zahraničí. </a:t>
            </a:r>
          </a:p>
          <a:p>
            <a:pPr algn="just"/>
            <a:r>
              <a:rPr lang="cs-CZ" sz="1800" dirty="0"/>
              <a:t>V praxi se </a:t>
            </a:r>
            <a:r>
              <a:rPr lang="cs-CZ" sz="1800" b="1" dirty="0" err="1"/>
              <a:t>offshoring</a:t>
            </a:r>
            <a:r>
              <a:rPr lang="cs-CZ" sz="1800" dirty="0"/>
              <a:t> se využívá buď pro přesun výroby do zahraničí, kde jsou nižší náklady (například do dceřiné společnosti) nebo pro přesun (či založení) mateřské společnosti do státu s nižším zdaněním. Využívání </a:t>
            </a:r>
            <a:r>
              <a:rPr lang="cs-CZ" sz="1800" dirty="0" err="1"/>
              <a:t>offshoringových</a:t>
            </a:r>
            <a:r>
              <a:rPr lang="cs-CZ" sz="1800" dirty="0"/>
              <a:t> struktur je v takovém případě součástí daňové optimalizace.</a:t>
            </a:r>
          </a:p>
          <a:p>
            <a:pPr algn="just"/>
            <a:r>
              <a:rPr lang="cs-CZ" sz="1800" dirty="0" err="1"/>
              <a:t>Offshoring</a:t>
            </a:r>
            <a:r>
              <a:rPr lang="cs-CZ" sz="1800" dirty="0"/>
              <a:t> je, když se </a:t>
            </a:r>
            <a:r>
              <a:rPr lang="cs-CZ" sz="1800" dirty="0" err="1"/>
              <a:t>offshored</a:t>
            </a:r>
            <a:r>
              <a:rPr lang="cs-CZ" sz="1800" dirty="0"/>
              <a:t> práce provádí pomocí interního (zajatého) modelu doručení., Někdy označovaného jako interní </a:t>
            </a:r>
            <a:r>
              <a:rPr lang="cs-CZ" sz="1800" dirty="0" err="1"/>
              <a:t>offshore</a:t>
            </a:r>
            <a:r>
              <a:rPr lang="cs-CZ" sz="1800" dirty="0"/>
              <a:t>. </a:t>
            </a:r>
          </a:p>
          <a:p>
            <a:pPr algn="just"/>
            <a:r>
              <a:rPr lang="cs-CZ" sz="1800" b="1" dirty="0" err="1"/>
              <a:t>Reshoring</a:t>
            </a:r>
            <a:r>
              <a:rPr lang="cs-CZ" sz="1800" dirty="0"/>
              <a:t> (také známý jako </a:t>
            </a:r>
            <a:r>
              <a:rPr lang="cs-CZ" sz="1800" b="1" dirty="0" err="1"/>
              <a:t>onshoring</a:t>
            </a:r>
            <a:r>
              <a:rPr lang="cs-CZ" sz="1800" b="1" dirty="0"/>
              <a:t> , </a:t>
            </a:r>
            <a:r>
              <a:rPr lang="cs-CZ" sz="1800" b="1" dirty="0" err="1"/>
              <a:t>inshoring</a:t>
            </a:r>
            <a:r>
              <a:rPr lang="cs-CZ" sz="1800" b="1" dirty="0"/>
              <a:t> a </a:t>
            </a:r>
            <a:r>
              <a:rPr lang="cs-CZ" sz="1800" b="1" dirty="0" err="1"/>
              <a:t>backshoring</a:t>
            </a:r>
            <a:r>
              <a:rPr lang="cs-CZ" sz="1800" b="1" dirty="0"/>
              <a:t> </a:t>
            </a:r>
            <a:r>
              <a:rPr lang="cs-CZ" sz="1800" dirty="0"/>
              <a:t>) je akt opětovného zavedení domácí výroby do země. Jedná se o obrácený proces </a:t>
            </a:r>
            <a:r>
              <a:rPr lang="cs-CZ" sz="1800" dirty="0" err="1"/>
              <a:t>offshoringu</a:t>
            </a:r>
            <a:r>
              <a:rPr lang="cs-CZ" sz="1800" dirty="0"/>
              <a:t>.</a:t>
            </a:r>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err="1"/>
              <a:t>Offshoring</a:t>
            </a:r>
            <a:endParaRPr lang="cs-CZ" dirty="0"/>
          </a:p>
        </p:txBody>
      </p:sp>
    </p:spTree>
    <p:extLst>
      <p:ext uri="{BB962C8B-B14F-4D97-AF65-F5344CB8AC3E}">
        <p14:creationId xmlns:p14="http://schemas.microsoft.com/office/powerpoint/2010/main" val="22952657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Forma strategického partnerství</a:t>
            </a:r>
          </a:p>
          <a:p>
            <a:pPr>
              <a:buNone/>
            </a:pPr>
            <a:endParaRPr lang="cs-CZ" sz="1800" dirty="0"/>
          </a:p>
          <a:p>
            <a:r>
              <a:rPr lang="cs-CZ" sz="1800" dirty="0"/>
              <a:t>Organizačně systémové integrační formy, které zajišťují společnou, efektivní, kooperativní podnikatelskou činnost s tuzemskými i zahraničními partnery, kteří původně mohli být i konkurenčními organizačními jednotkami.</a:t>
            </a:r>
          </a:p>
          <a:p>
            <a:pPr>
              <a:buNone/>
            </a:pPr>
            <a:endParaRPr lang="cs-CZ" sz="1800" dirty="0"/>
          </a:p>
          <a:p>
            <a:r>
              <a:rPr lang="cs-CZ" sz="1800" dirty="0"/>
              <a:t>Jedná se o společnou realizaci jedné nebo více podnikových funkcí dvěma nebo více podnikatelskými subjekty za účelem dosažení konkurenční výhody. (Tichá)</a:t>
            </a:r>
          </a:p>
          <a:p>
            <a:pPr>
              <a:buNone/>
            </a:pPr>
            <a:endParaRPr lang="cs-CZ" sz="1800" dirty="0"/>
          </a:p>
          <a:p>
            <a:r>
              <a:rPr lang="cs-CZ" sz="1800" b="1" i="1" dirty="0"/>
              <a:t>Cíl:</a:t>
            </a:r>
            <a:r>
              <a:rPr lang="cs-CZ" sz="1800" dirty="0"/>
              <a:t> sdílení činností a zdrojů partnerů, k redukci konkurenčních střetů a ke vzniku, přenosu a využití znalostí</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Strategické aliance</a:t>
            </a:r>
          </a:p>
        </p:txBody>
      </p:sp>
    </p:spTree>
    <p:extLst>
      <p:ext uri="{BB962C8B-B14F-4D97-AF65-F5344CB8AC3E}">
        <p14:creationId xmlns:p14="http://schemas.microsoft.com/office/powerpoint/2010/main" val="727761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800" dirty="0"/>
              <a:t>Koncese</a:t>
            </a:r>
          </a:p>
          <a:p>
            <a:r>
              <a:rPr lang="cs-CZ" sz="1800" dirty="0"/>
              <a:t>Společný výzkum a vývoj</a:t>
            </a:r>
          </a:p>
          <a:p>
            <a:r>
              <a:rPr lang="cs-CZ" sz="1800" dirty="0"/>
              <a:t>Universita</a:t>
            </a:r>
          </a:p>
          <a:p>
            <a:r>
              <a:rPr lang="cs-CZ" sz="1800" dirty="0"/>
              <a:t>Společný marketing</a:t>
            </a:r>
          </a:p>
          <a:p>
            <a:r>
              <a:rPr lang="cs-CZ" sz="1800" dirty="0"/>
              <a:t>Technologie</a:t>
            </a:r>
          </a:p>
          <a:p>
            <a:r>
              <a:rPr lang="cs-CZ" sz="1800" dirty="0"/>
              <a:t>Konsorcium</a:t>
            </a:r>
          </a:p>
          <a:p>
            <a:r>
              <a:rPr lang="cs-CZ" sz="1800" dirty="0"/>
              <a:t>Společný podnik na projekt</a:t>
            </a:r>
          </a:p>
          <a:p>
            <a:r>
              <a:rPr lang="cs-CZ" sz="1800" dirty="0"/>
              <a:t>Společný podnik s nevyrovnanou majetkovou účastí</a:t>
            </a:r>
          </a:p>
          <a:p>
            <a:r>
              <a:rPr lang="cs-CZ" sz="1800" dirty="0"/>
              <a:t>Společný podnik s paritní majetkovou účastí</a:t>
            </a:r>
          </a:p>
          <a:p>
            <a:pPr lvl="0" algn="just"/>
            <a:endParaRPr lang="cs-CZ" sz="1800" dirty="0"/>
          </a:p>
          <a:p>
            <a:pPr lvl="0" algn="just"/>
            <a:endParaRPr lang="cs-CZ" sz="18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416824" cy="507703"/>
          </a:xfrm>
        </p:spPr>
        <p:txBody>
          <a:bodyPr/>
          <a:lstStyle/>
          <a:p>
            <a:r>
              <a:rPr lang="cs-CZ" dirty="0"/>
              <a:t>Strategické aliance – typy</a:t>
            </a:r>
          </a:p>
        </p:txBody>
      </p:sp>
    </p:spTree>
    <p:extLst>
      <p:ext uri="{BB962C8B-B14F-4D97-AF65-F5344CB8AC3E}">
        <p14:creationId xmlns:p14="http://schemas.microsoft.com/office/powerpoint/2010/main" val="774610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Jedním z nástrojů využitelných pro sledování a implementaci strategií je široce využívaný přístup </a:t>
            </a:r>
            <a:r>
              <a:rPr lang="cs-CZ" sz="1600" dirty="0" err="1"/>
              <a:t>Balanced</a:t>
            </a:r>
            <a:r>
              <a:rPr lang="cs-CZ" sz="1600" dirty="0"/>
              <a:t> </a:t>
            </a:r>
            <a:r>
              <a:rPr lang="cs-CZ" sz="1600" dirty="0" err="1"/>
              <a:t>Scorecard</a:t>
            </a:r>
            <a:r>
              <a:rPr lang="cs-CZ" sz="1600" dirty="0"/>
              <a:t> Davida P. </a:t>
            </a:r>
            <a:r>
              <a:rPr lang="cs-CZ" sz="1600" dirty="0" err="1"/>
              <a:t>Nortona</a:t>
            </a:r>
            <a:r>
              <a:rPr lang="cs-CZ" sz="1600" dirty="0"/>
              <a:t> a Roberta S. Kaplana.</a:t>
            </a:r>
          </a:p>
          <a:p>
            <a:pPr algn="just"/>
            <a:r>
              <a:rPr lang="cs-CZ" sz="1600" dirty="0"/>
              <a:t>Založen je na systematickém převodu mise a strategie firmy na ucelenou sadu výkonnostních ukazatelů (tzv. </a:t>
            </a:r>
            <a:r>
              <a:rPr lang="cs-CZ" sz="1600" dirty="0" err="1"/>
              <a:t>Scorecard</a:t>
            </a:r>
            <a:r>
              <a:rPr lang="cs-CZ" sz="1600" dirty="0"/>
              <a:t>), která ve společnosti vytvoří základ pro implementaci i měření dosahování strategie. </a:t>
            </a:r>
          </a:p>
          <a:p>
            <a:pPr algn="just"/>
            <a:r>
              <a:rPr lang="cs-CZ" sz="1600" dirty="0"/>
              <a:t>Výkonnostní ukazatele tento přístup doporučuje stanovit pro čtyři základní podnikové oblasti, a to finanční, zákaznickou, procesní a učení.</a:t>
            </a:r>
          </a:p>
          <a:p>
            <a:pPr algn="just"/>
            <a:r>
              <a:rPr lang="cs-CZ" sz="1600" dirty="0"/>
              <a:t>Na základě sady těchto ukazatelů následně podnik sleduje a hodnotí svůj jak krátkodobý, tak dlouhodobý výkon.</a:t>
            </a:r>
          </a:p>
          <a:p>
            <a:pPr algn="just"/>
            <a:r>
              <a:rPr lang="cs-CZ" sz="1600" dirty="0"/>
              <a:t>Metoda je univerzálně využitelná ve všech odvětví a sektorech, i pro neziskové organizace.</a:t>
            </a:r>
          </a:p>
          <a:p>
            <a:pPr algn="just"/>
            <a:r>
              <a:rPr lang="cs-CZ" sz="1600" dirty="0"/>
              <a:t>Nutnou podmínkou pro realizaci této metody je kvalitní informační systém v podniku.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Metoda </a:t>
            </a:r>
            <a:r>
              <a:rPr lang="cs-CZ" dirty="0" err="1"/>
              <a:t>Balanced</a:t>
            </a:r>
            <a:r>
              <a:rPr lang="cs-CZ" dirty="0"/>
              <a:t> </a:t>
            </a:r>
            <a:r>
              <a:rPr lang="cs-CZ" dirty="0" err="1"/>
              <a:t>Scorecard</a:t>
            </a:r>
            <a:endParaRPr lang="cs-CZ" dirty="0"/>
          </a:p>
        </p:txBody>
      </p:sp>
    </p:spTree>
    <p:extLst>
      <p:ext uri="{BB962C8B-B14F-4D97-AF65-F5344CB8AC3E}">
        <p14:creationId xmlns:p14="http://schemas.microsoft.com/office/powerpoint/2010/main" val="4036205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Finanční</a:t>
            </a:r>
            <a:r>
              <a:rPr lang="cs-CZ" sz="1600" dirty="0"/>
              <a:t> – sada výkonnostních ukazatelů, které podnik v této oblasti sleduje, má podat měřitelný obraz o ekonomických důsledcích aktivit podniku realizovaných v rámci dané strategie.</a:t>
            </a:r>
          </a:p>
          <a:p>
            <a:pPr algn="just"/>
            <a:r>
              <a:rPr lang="cs-CZ" sz="1600" b="1" dirty="0"/>
              <a:t>Zákaznická</a:t>
            </a:r>
            <a:r>
              <a:rPr lang="cs-CZ" sz="1600" dirty="0"/>
              <a:t> – zde má podnik definovat ukazatele výkonnosti a výkonnost sledovat pro své hlavní segmenty zákazníků.</a:t>
            </a:r>
          </a:p>
          <a:p>
            <a:pPr algn="just"/>
            <a:r>
              <a:rPr lang="cs-CZ" sz="1600" b="1" dirty="0"/>
              <a:t>Procesní</a:t>
            </a:r>
            <a:r>
              <a:rPr lang="cs-CZ" sz="1600" dirty="0"/>
              <a:t> – v rámci této oblasti má podnik měřit resp. vyhodnocovat výkonnost základních podnikových procesů (aspektů), které jsou páteří její konkurenceschopnosti.</a:t>
            </a:r>
          </a:p>
          <a:p>
            <a:pPr algn="just"/>
            <a:r>
              <a:rPr lang="cs-CZ" sz="1600" b="1" dirty="0"/>
              <a:t>Učení se a růstu (inovace a učení se) </a:t>
            </a:r>
            <a:r>
              <a:rPr lang="cs-CZ" sz="1600" dirty="0"/>
              <a:t>– v této oblasti pak stanovit ukazatele pro měření a hodnocení své schopnosti dlouhodobě se učit a zlepšovat.</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a:t>Výkonnostní ukazatele v </a:t>
            </a:r>
            <a:r>
              <a:rPr lang="cs-CZ" dirty="0" err="1"/>
              <a:t>Balanced</a:t>
            </a:r>
            <a:r>
              <a:rPr lang="cs-CZ" dirty="0"/>
              <a:t> </a:t>
            </a:r>
            <a:r>
              <a:rPr lang="cs-CZ" dirty="0" err="1"/>
              <a:t>Scorecard</a:t>
            </a:r>
            <a:endParaRPr lang="cs-CZ" dirty="0"/>
          </a:p>
        </p:txBody>
      </p:sp>
    </p:spTree>
    <p:extLst>
      <p:ext uri="{BB962C8B-B14F-4D97-AF65-F5344CB8AC3E}">
        <p14:creationId xmlns:p14="http://schemas.microsoft.com/office/powerpoint/2010/main" val="452227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Zřejmé, jasné alternativy </a:t>
            </a:r>
          </a:p>
          <a:p>
            <a:pPr algn="just"/>
            <a:r>
              <a:rPr lang="cs-CZ" sz="1600" dirty="0"/>
              <a:t>vyplývají ze současné, zřejmé strategie podniku</a:t>
            </a:r>
          </a:p>
          <a:p>
            <a:pPr algn="just"/>
            <a:r>
              <a:rPr lang="cs-CZ" sz="1600" dirty="0"/>
              <a:t>jsou realizované drobnými úpravami a dalším rozvojem, např. přidání nové položky do výrobkové řady nebo restrukturalizace systému odbytu</a:t>
            </a:r>
          </a:p>
          <a:p>
            <a:pPr algn="just"/>
            <a:endParaRPr lang="cs-CZ" sz="1600" dirty="0"/>
          </a:p>
          <a:p>
            <a:pPr marL="0" indent="0" algn="just">
              <a:buNone/>
            </a:pPr>
            <a:r>
              <a:rPr lang="cs-CZ" sz="1600" b="1" dirty="0"/>
              <a:t>Kreativní alternativy </a:t>
            </a:r>
          </a:p>
          <a:p>
            <a:pPr algn="just"/>
            <a:r>
              <a:rPr lang="cs-CZ" sz="1600" dirty="0"/>
              <a:t>obsahují nové přístupy k řešení problému</a:t>
            </a:r>
          </a:p>
          <a:p>
            <a:pPr algn="just"/>
            <a:r>
              <a:rPr lang="cs-CZ" sz="1600" dirty="0"/>
              <a:t>aplikují se nové myšlenkové pochody, </a:t>
            </a:r>
          </a:p>
          <a:p>
            <a:pPr algn="just"/>
            <a:r>
              <a:rPr lang="cs-CZ" sz="1600" dirty="0"/>
              <a:t>opouští se dosavadní předpoklady a stereotypy</a:t>
            </a:r>
          </a:p>
          <a:p>
            <a:pPr marL="0" indent="0" algn="just">
              <a:buNone/>
            </a:pPr>
            <a:endParaRPr lang="cs-CZ" sz="1600" dirty="0"/>
          </a:p>
          <a:p>
            <a:pPr marL="0" indent="0" algn="just">
              <a:buNone/>
            </a:pPr>
            <a:r>
              <a:rPr lang="cs-CZ" sz="1600" b="1" dirty="0"/>
              <a:t>Nemyslitelné alternativy </a:t>
            </a:r>
          </a:p>
          <a:p>
            <a:pPr algn="just"/>
            <a:r>
              <a:rPr lang="cs-CZ" sz="1600" dirty="0"/>
              <a:t>jsou nepřijatelné z hlediska pravidel podniku, </a:t>
            </a:r>
          </a:p>
          <a:p>
            <a:pPr algn="just"/>
            <a:r>
              <a:rPr lang="cs-CZ" sz="1600" dirty="0"/>
              <a:t>v podniku se o nich přemýšlí (nejsou zcela nemyslitelné), </a:t>
            </a:r>
          </a:p>
          <a:p>
            <a:pPr algn="just"/>
            <a:r>
              <a:rPr lang="cs-CZ" sz="1600" dirty="0"/>
              <a:t>jejich využití je nízké, jelikož odráží radikální rozchod s tradičními metodami</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968552" cy="507703"/>
          </a:xfrm>
        </p:spPr>
        <p:txBody>
          <a:bodyPr/>
          <a:lstStyle/>
          <a:p>
            <a:r>
              <a:rPr lang="cs-CZ" dirty="0"/>
              <a:t>Typy alternativ</a:t>
            </a:r>
          </a:p>
        </p:txBody>
      </p:sp>
    </p:spTree>
    <p:extLst>
      <p:ext uri="{BB962C8B-B14F-4D97-AF65-F5344CB8AC3E}">
        <p14:creationId xmlns:p14="http://schemas.microsoft.com/office/powerpoint/2010/main" val="1791113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Hodnocení jednotlivých strategických alternativ ve vztahu ke kritériím:</a:t>
            </a:r>
          </a:p>
          <a:p>
            <a:pPr algn="just"/>
            <a:endParaRPr lang="cs-CZ" sz="1600" dirty="0"/>
          </a:p>
          <a:p>
            <a:pPr lvl="1" algn="just"/>
            <a:r>
              <a:rPr lang="cs-CZ" sz="1600" dirty="0"/>
              <a:t>Přijatelnost – kritérium, které vypovídá o tom, do jaké míry splní jednotlivé strategie očekávání, která jsou s nimi spojena (návratnost, riziko), a do jaké míry vyhoví různým očekáváním zájmových skupin.</a:t>
            </a:r>
          </a:p>
          <a:p>
            <a:pPr lvl="1" algn="just">
              <a:buNone/>
            </a:pPr>
            <a:endParaRPr lang="cs-CZ" sz="1600" dirty="0"/>
          </a:p>
          <a:p>
            <a:pPr lvl="1" algn="just"/>
            <a:r>
              <a:rPr lang="cs-CZ" sz="1600" dirty="0"/>
              <a:t>Vhodnost – kritérium, které určuje do jaké míry odpovídají srovnávané strategie předpokládaným budoucím trendům a změnám prostředí a do jaké míry jsou využity klíčové kvalifikace podniku.</a:t>
            </a:r>
          </a:p>
          <a:p>
            <a:pPr lvl="1" algn="just">
              <a:buNone/>
            </a:pPr>
            <a:endParaRPr lang="cs-CZ" sz="1600" dirty="0"/>
          </a:p>
          <a:p>
            <a:pPr lvl="1" algn="just"/>
            <a:r>
              <a:rPr lang="cs-CZ" sz="1600" dirty="0"/>
              <a:t>Realizovatelnost – kritérium, které sleduje praktickou využitelnost strategie. V jeho rámci se hodnotí nároky strategií na zdrojovou základnu a strategické způsobilosti podniku</a:t>
            </a:r>
          </a:p>
          <a:p>
            <a:pPr lvl="1"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Kritéria výběru strategie</a:t>
            </a:r>
          </a:p>
        </p:txBody>
      </p:sp>
    </p:spTree>
    <p:extLst>
      <p:ext uri="{BB962C8B-B14F-4D97-AF65-F5344CB8AC3E}">
        <p14:creationId xmlns:p14="http://schemas.microsoft.com/office/powerpoint/2010/main" val="159095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Plánovitý přístup</a:t>
            </a:r>
            <a:r>
              <a:rPr lang="cs-CZ" sz="1600" dirty="0"/>
              <a:t>, založený na formálním zhodnocení alternativ je nejblíže probíraným postupům. Je založen na tom, že jsou záměry podniku kvantifikovány a použity jako měřítka, podle nichž jsou hodnoceny různé alternativy. Druhy hodnotících technik jsou v procesu rozhodování rozhodující. Na druhé straně tyto formální postupy nemohou být jediným nástrojem pro výběr strategií. přispívají ke zvýšení odborné úrovně rozhodovacího procesu.</a:t>
            </a:r>
          </a:p>
          <a:p>
            <a:pPr algn="just"/>
            <a:endParaRPr lang="cs-CZ" sz="1600" dirty="0"/>
          </a:p>
          <a:p>
            <a:pPr algn="just"/>
            <a:r>
              <a:rPr lang="cs-CZ" sz="1600" b="1" i="1" dirty="0"/>
              <a:t>Řízení</a:t>
            </a:r>
            <a:r>
              <a:rPr lang="cs-CZ" sz="1600" dirty="0"/>
              <a:t> – v tomto přístupu k výběru strategie dominuje rozhodnutí na nejvyšší úrovni řízení na základě informací z různých úrovní zevnitř i vně podniku. Jsou-li strategie vybírány tímto způsobem, je velká pravděpodobnost, že budou komplexní a funkční. Důležitou roli však hraje kvalita informací, na jejichž základě jsou činěna strategická rozhodnutí.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Přístupy k výběru strategie I</a:t>
            </a:r>
          </a:p>
        </p:txBody>
      </p:sp>
    </p:spTree>
    <p:extLst>
      <p:ext uri="{BB962C8B-B14F-4D97-AF65-F5344CB8AC3E}">
        <p14:creationId xmlns:p14="http://schemas.microsoft.com/office/powerpoint/2010/main" val="1856632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Poučení zkušeností</a:t>
            </a:r>
            <a:r>
              <a:rPr lang="cs-CZ" sz="1600" dirty="0"/>
              <a:t> – souběžný proces probíhající uvnitř „operačních“ jednotek podniku a reagující a adaptující se na měnící se prostředí. Tento přístup lze doporučit, ovšem jen za předpokladu, že je řízen. Není-li tento proces řízen, hrozí riziko, že se strategický vývoj uvnitř podniku bude ubírat různými směry.</a:t>
            </a:r>
          </a:p>
          <a:p>
            <a:pPr algn="just"/>
            <a:endParaRPr lang="cs-CZ" sz="1600" dirty="0"/>
          </a:p>
          <a:p>
            <a:pPr algn="just"/>
            <a:r>
              <a:rPr lang="cs-CZ" sz="1600" b="1" i="1" dirty="0"/>
              <a:t>Vnucený výběr</a:t>
            </a:r>
            <a:r>
              <a:rPr lang="cs-CZ" sz="1600" dirty="0"/>
              <a:t> – může nastat tehdy, když hlavní změny v prostředí zatlačí do pozadí ostatní vlivy, například zásadní technologické objevy. Dalšími případy vnuceného výběru mohou být situace dominantního vlivu nějaké externí zájmové skupiny nebo mimořádné konfiguraci nepříznivých podmínek. Nebezpečí vnuceného výběru lze eliminovat kvalitním a průběžným strategickým managementem, zejména permanentní strategickou analýzou. Například metoda plánování strategií pomocí scénářů vede k připravenosti managementu na různé alternativy vývoje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Přístupy k výběru strategie II</a:t>
            </a:r>
          </a:p>
        </p:txBody>
      </p:sp>
    </p:spTree>
    <p:extLst>
      <p:ext uri="{BB962C8B-B14F-4D97-AF65-F5344CB8AC3E}">
        <p14:creationId xmlns:p14="http://schemas.microsoft.com/office/powerpoint/2010/main" val="3517054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3387</TotalTime>
  <Words>5692</Words>
  <Application>Microsoft Office PowerPoint</Application>
  <PresentationFormat>Předvádění na obrazovce (16:9)</PresentationFormat>
  <Paragraphs>487</Paragraphs>
  <Slides>58</Slides>
  <Notes>0</Notes>
  <HiddenSlides>0</HiddenSlides>
  <MMClips>0</MMClips>
  <ScaleCrop>false</ScaleCrop>
  <HeadingPairs>
    <vt:vector size="8" baseType="variant">
      <vt:variant>
        <vt:lpstr>Použitá písma</vt:lpstr>
      </vt:variant>
      <vt:variant>
        <vt:i4>4</vt:i4>
      </vt:variant>
      <vt:variant>
        <vt:lpstr>Motiv</vt:lpstr>
      </vt:variant>
      <vt:variant>
        <vt:i4>1</vt:i4>
      </vt:variant>
      <vt:variant>
        <vt:lpstr>Vložené servery OLE</vt:lpstr>
      </vt:variant>
      <vt:variant>
        <vt:i4>1</vt:i4>
      </vt:variant>
      <vt:variant>
        <vt:lpstr>Nadpisy snímků</vt:lpstr>
      </vt:variant>
      <vt:variant>
        <vt:i4>58</vt:i4>
      </vt:variant>
    </vt:vector>
  </HeadingPairs>
  <TitlesOfParts>
    <vt:vector size="64" baseType="lpstr">
      <vt:lpstr>Arial</vt:lpstr>
      <vt:lpstr>Calibri</vt:lpstr>
      <vt:lpstr>Enriqueta</vt:lpstr>
      <vt:lpstr>Times New Roman</vt:lpstr>
      <vt:lpstr>SLU</vt:lpstr>
      <vt:lpstr>Graf</vt:lpstr>
      <vt:lpstr>Výběr a implementace strategie Strategická kontrola Strategie na mezinárodních trzích Současné manažerské přístupy při tvorbě strategie</vt:lpstr>
      <vt:lpstr>Výběr strategie</vt:lpstr>
      <vt:lpstr>Proces výběru strategie</vt:lpstr>
      <vt:lpstr>Generování strategických alternativ</vt:lpstr>
      <vt:lpstr>Proces generování strategických alternativ</vt:lpstr>
      <vt:lpstr>Typy alternativ</vt:lpstr>
      <vt:lpstr>Kritéria výběru strategie</vt:lpstr>
      <vt:lpstr>Přístupy k výběru strategie I</vt:lpstr>
      <vt:lpstr>Přístupy k výběru strategie II</vt:lpstr>
      <vt:lpstr>Podstata implementace strategie</vt:lpstr>
      <vt:lpstr>Plán implementace strategie</vt:lpstr>
      <vt:lpstr>Přístupy k implementaci strategie</vt:lpstr>
      <vt:lpstr>Změny v organizační struktuře při implementaci strategie</vt:lpstr>
      <vt:lpstr>Další úkoly významné při implementaci strategie</vt:lpstr>
      <vt:lpstr>Faktory důležité pro úspěšnou implementaci strategie</vt:lpstr>
      <vt:lpstr>Bariéry implementace strategie</vt:lpstr>
      <vt:lpstr>Strategická kontrola</vt:lpstr>
      <vt:lpstr>Náplň strategického kontrolního procesu</vt:lpstr>
      <vt:lpstr>Zaměření a oblasti strategické kontroly</vt:lpstr>
      <vt:lpstr>Základní aspekty strategické kontroly podle Mefferta</vt:lpstr>
      <vt:lpstr>Uplatnění strategické kontroly I</vt:lpstr>
      <vt:lpstr>Uplatnění strategické kontroly II</vt:lpstr>
      <vt:lpstr>Uplatnění strategické kontroly III</vt:lpstr>
      <vt:lpstr>Význam strategické kontroly I</vt:lpstr>
      <vt:lpstr>Význam strategické kontroly II</vt:lpstr>
      <vt:lpstr>Proces strategické kontroly</vt:lpstr>
      <vt:lpstr>Hodnotící kritéria</vt:lpstr>
      <vt:lpstr>Odchylky zjištěné v průběhu kontroly</vt:lpstr>
      <vt:lpstr>Strategický audit</vt:lpstr>
      <vt:lpstr>Postup a položky strategického auditu</vt:lpstr>
      <vt:lpstr>Specifické formy kontroly</vt:lpstr>
      <vt:lpstr>Faktory ovlivňující rozhodování o mezinárodní strategii</vt:lpstr>
      <vt:lpstr>Základní strategická rozhodnutí</vt:lpstr>
      <vt:lpstr>CAGE Distance Framework</vt:lpstr>
      <vt:lpstr>Proces screeningu</vt:lpstr>
      <vt:lpstr>Strategie na mezinárodních trzích</vt:lpstr>
      <vt:lpstr>Strategie geografického působení</vt:lpstr>
      <vt:lpstr>Konkurenční strategie českých podniků</vt:lpstr>
      <vt:lpstr>Základní taktická rozhodnutí</vt:lpstr>
      <vt:lpstr>Networking</vt:lpstr>
      <vt:lpstr>Formy networking</vt:lpstr>
      <vt:lpstr>Členství v síti</vt:lpstr>
      <vt:lpstr>Benchmarking</vt:lpstr>
      <vt:lpstr>Benchmarking - výhody</vt:lpstr>
      <vt:lpstr>Delokalizace</vt:lpstr>
      <vt:lpstr>Delokalizace</vt:lpstr>
      <vt:lpstr>Delokalizace</vt:lpstr>
      <vt:lpstr>Delokalizace</vt:lpstr>
      <vt:lpstr>Delokalizace</vt:lpstr>
      <vt:lpstr>Delokalizace</vt:lpstr>
      <vt:lpstr>Outsourcing</vt:lpstr>
      <vt:lpstr>Činnosti podniku a outsourcing</vt:lpstr>
      <vt:lpstr>Offshoring a outsourcing</vt:lpstr>
      <vt:lpstr>Offshoring</vt:lpstr>
      <vt:lpstr>Strategické aliance</vt:lpstr>
      <vt:lpstr>Strategické aliance – typy</vt:lpstr>
      <vt:lpstr>Metoda Balanced Scorecard</vt:lpstr>
      <vt:lpstr>Výkonnostní ukazatele v Balanced Scorecard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Šárka Zapletalová</cp:lastModifiedBy>
  <cp:revision>178</cp:revision>
  <dcterms:created xsi:type="dcterms:W3CDTF">2016-07-06T15:42:34Z</dcterms:created>
  <dcterms:modified xsi:type="dcterms:W3CDTF">2025-02-10T20:08:46Z</dcterms:modified>
</cp:coreProperties>
</file>