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1" r:id="rId3"/>
    <p:sldId id="267" r:id="rId4"/>
    <p:sldId id="259" r:id="rId5"/>
    <p:sldId id="258" r:id="rId6"/>
    <p:sldId id="260" r:id="rId7"/>
    <p:sldId id="270" r:id="rId8"/>
    <p:sldId id="262" r:id="rId9"/>
    <p:sldId id="263" r:id="rId10"/>
    <p:sldId id="264" r:id="rId11"/>
    <p:sldId id="265" r:id="rId12"/>
    <p:sldId id="268" r:id="rId13"/>
    <p:sldId id="266" r:id="rId14"/>
    <p:sldId id="269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05"/>
    <p:restoredTop sz="94660"/>
  </p:normalViewPr>
  <p:slideViewPr>
    <p:cSldViewPr snapToGrid="0">
      <p:cViewPr varScale="1">
        <p:scale>
          <a:sx n="123" d="100"/>
          <a:sy n="123" d="100"/>
        </p:scale>
        <p:origin x="4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FB845-906C-0856-F18B-40454A972F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4B2E214-5185-AD34-56EE-E901C5000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04720E-466C-C301-3339-E5480644A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EF2947-9406-3D41-48C5-AD7DED81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F464B5-E1BA-67D8-85E2-47B650DDB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88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C57682-F219-6061-FCDC-7D5B2E6A8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3E96DD-0967-DD6D-01B3-0A444E90DC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EC3D2DF-7676-C945-0593-47CD0ED30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322651-C06E-18C7-8663-4DA785EFE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7AB94B-29CF-217D-7D19-C61AF0FC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6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1450545-1EB4-285A-2B58-0C2A23F5D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812F1AD-8271-1E04-0B80-C5552A17EE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7161BE-0416-CF89-ED6A-9F491E9B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DBCA9B-CCA9-E363-92C1-9AD139B1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20F97FA-411F-D214-2512-1F605036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17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13CBD-170F-D23A-DA43-389FEEE6D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C1E1A6-BC47-5788-CD4A-B78F6F03F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B005645-8EF8-86D1-3EFF-BDDDCE232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B55B082-CF19-8988-7060-11891055F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C22327-0B76-ACB9-7D23-59DA3646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5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CF3738-7BA3-7AE6-B4B4-1F823F124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306D52-ECE1-BA31-7009-9BB4C2643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AC683-64F0-CC6B-5F9C-84BF6E7D1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948D43-E31E-A8CE-F7D6-B94E54A35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248885-6AD6-BB72-3A79-738BA2A5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339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15C831-6D27-C89E-8218-DA515AF2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3ACC5E-1105-2F55-FEC3-AD40DF136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110537-0D75-1955-D6C8-0938B1DED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D7AD63D-A471-29F5-3306-308EC40DB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D7E894-D80B-AF1F-497F-E80552C2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054AA7C-1B33-3249-9623-8D57278B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56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0EAB22-2435-FAC6-FB29-73EEEECDC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0905BB-8DF2-E2E9-3B7F-E2F03E47F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A9D36-74E6-DD9E-6382-09BFA5BA2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A60A109-D9E5-742D-6D47-214B6FEF64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27FDF17-55C9-D818-7DB4-D8EF3A57D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0586B97-3723-23DD-9A3C-69E12BC71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2D48520-3444-0AF2-10A7-7B13D923D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157C876-7E8D-1FA4-D936-6A14786F6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77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7550C6-788B-A0DD-6975-DAA3D403B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DCEBEBC-65CE-98EE-51CE-5592D013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D9AD723-E525-CF38-46C6-D57876077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814B095-4CA6-81D6-C04F-F85A8BB17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27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E6AF227-A9FC-BD13-98F1-4463406F5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4BBE65-3F87-1418-4398-1FB0814F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8E245C7-DD92-636C-BEEE-053AB591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210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120AF-B6FE-3033-2B51-958ED987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0F4A33-9A04-EFBF-D70C-B2DD74317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96F680-5A95-D7CC-7B62-BCBE6F2A6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1E0D73D-48EA-6487-EBF8-B4C8AB6CD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0A07BD-4FBC-A084-AA06-DBDBF3138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6B9196C-72A9-EEB6-1626-0EEFBA1C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71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E43F7-CFCB-A4F1-5943-556854B20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7EEB6A4-F49E-8214-BC67-71A5AFBC02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2A0012-100E-32FD-1C6B-9E17396D5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ABB9CF7-D9CA-A401-C694-B3ECAD9A5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CEE1-29B1-CD42-9BE2-347CE90F0BC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566F99F-6EAD-5C99-C396-3FB71237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A265E45-F301-9B1B-F279-2E6C2129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183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E94E7B8-B117-AA84-CF39-F9A511F78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A54C3B-3FF6-5A4E-4F4D-B79DE1CFB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09975F-11F0-EE76-3E63-7543D726A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C9CEE1-29B1-CD42-9BE2-347CE90F0BC3}" type="datetimeFigureOut">
              <a:rPr lang="cs-CZ" smtClean="0"/>
              <a:t>29.09.2024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1BFA3F-6935-A7BD-944C-34FEAC5ED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C50C23-D554-E084-12A5-1E0D1FC8B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7404A4-2E12-5C40-AF9F-CF081C7DAF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51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24136F-4226-B0E9-A1DE-D09A2BD456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F431C50-77B6-B456-85AF-1D3E707CE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DF66165C-A164-048B-6C43-659CE97626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01523"/>
            <a:ext cx="9144000" cy="1655762"/>
          </a:xfrm>
        </p:spPr>
        <p:txBody>
          <a:bodyPr>
            <a:normAutofit/>
          </a:bodyPr>
          <a:lstStyle/>
          <a:p>
            <a:r>
              <a:rPr lang="cs-CZ" sz="7200" dirty="0"/>
              <a:t>B2B Marketing</a:t>
            </a:r>
          </a:p>
          <a:p>
            <a:endParaRPr lang="cs-CZ" sz="7200" dirty="0"/>
          </a:p>
          <a:p>
            <a:endParaRPr lang="cs-CZ" sz="72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FE6A0F00-FDAA-64F8-E5E7-CC76C27488C8}"/>
              </a:ext>
            </a:extLst>
          </p:cNvPr>
          <p:cNvSpPr txBox="1">
            <a:spLocks/>
          </p:cNvSpPr>
          <p:nvPr/>
        </p:nvSpPr>
        <p:spPr>
          <a:xfrm>
            <a:off x="4439093" y="3493746"/>
            <a:ext cx="3313814" cy="46353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Ing. Nicolas Sendrei</a:t>
            </a:r>
          </a:p>
          <a:p>
            <a:endParaRPr lang="cs-CZ" sz="7200" dirty="0"/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1470922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6672BA-0481-CA14-71A9-B25BCACD0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16387E-A1DF-D857-9F69-008436C33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92A318A-2CB4-712F-9EBE-F562483B9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1F9C8F-5FB2-4128-C45D-5EDE21EE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51082F-6C01-3BD4-43B8-6D0A19BE3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E7AA43A-DA42-8D23-EA6E-A1E8436B00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C4BE634-E7DF-F7D1-FF81-43775231A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CDA269E-A203-1C0C-BDE7-46E0814F5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CA4FCD9-0B5D-1A7A-2E8F-0063E5457F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15" y="236833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24A80201-196D-8AE8-7BD9-6CE6C107A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6699DC69-550A-F221-2E26-E358EA541EDB}"/>
              </a:ext>
            </a:extLst>
          </p:cNvPr>
          <p:cNvSpPr txBox="1">
            <a:spLocks/>
          </p:cNvSpPr>
          <p:nvPr/>
        </p:nvSpPr>
        <p:spPr>
          <a:xfrm>
            <a:off x="4461038" y="1214436"/>
            <a:ext cx="2710611" cy="85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JOBS.CZ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3B7C752-FCBA-DB47-6DA8-6B2213E21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65" y="2008770"/>
            <a:ext cx="5704435" cy="3789933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FF590D0B-F4CB-29D2-0B2C-F29CA88FE415}"/>
              </a:ext>
            </a:extLst>
          </p:cNvPr>
          <p:cNvSpPr txBox="1">
            <a:spLocks/>
          </p:cNvSpPr>
          <p:nvPr/>
        </p:nvSpPr>
        <p:spPr>
          <a:xfrm>
            <a:off x="537664" y="2882667"/>
            <a:ext cx="6216428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- Projeďte pracovní nabídky v MS kraji, prvních 10 firem vyberte a vypište jestli jsou B2B nebo B2C zaměřené (10min.)</a:t>
            </a:r>
          </a:p>
          <a:p>
            <a:pPr algn="l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3355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94056E-30FD-64E1-9921-E2D6437116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FEFF58A-F3F1-5B13-1BC0-60A98495E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C96609D-FBF2-1598-0A7C-AD8E3C1FE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F2D62C-E83F-B995-DD4A-92D4DED09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D5CEBC-C698-7FDA-81EF-CD867D98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5A8FF38-555F-A6AD-4CAD-F510E10DC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A3FA2AC-C262-0174-8F07-EFF685DD0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B799A95A-F31D-DC4F-E501-366E43F2B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D53C6A9D-9C66-8819-5D63-3F3C1B4655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173870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A32899C2-38F7-F076-79D6-DDD99A784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4ECCAD98-5453-6BC5-C44B-A1C67471C3FC}"/>
              </a:ext>
            </a:extLst>
          </p:cNvPr>
          <p:cNvSpPr txBox="1">
            <a:spLocks/>
          </p:cNvSpPr>
          <p:nvPr/>
        </p:nvSpPr>
        <p:spPr>
          <a:xfrm>
            <a:off x="4422471" y="1232814"/>
            <a:ext cx="2954356" cy="8537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RAYNET - Výjezd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4F35A25-3BA0-F1CA-CEE8-D13936DD5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65" y="2008770"/>
            <a:ext cx="5704435" cy="3789933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E75F5BC5-1F5B-2EB7-8BED-7F7C283C4D65}"/>
              </a:ext>
            </a:extLst>
          </p:cNvPr>
          <p:cNvSpPr txBox="1">
            <a:spLocks/>
          </p:cNvSpPr>
          <p:nvPr/>
        </p:nvSpPr>
        <p:spPr>
          <a:xfrm>
            <a:off x="668642" y="2962306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Tx/>
              <a:buChar char="-"/>
            </a:pPr>
            <a:r>
              <a:rPr lang="cs-CZ" dirty="0"/>
              <a:t>Nejoblíbenější CRM systém v Česku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Aktivity pro studenty v rámci B2B firmy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5.11. týden (nebude seminář ani přednáška)</a:t>
            </a:r>
          </a:p>
          <a:p>
            <a:pPr marL="342900" indent="-342900" algn="l">
              <a:buFontTx/>
              <a:buChar char="-"/>
            </a:pPr>
            <a:r>
              <a:rPr lang="cs-CZ" dirty="0"/>
              <a:t>Za 5 plusových bodů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7033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66F4D6-F467-748C-F681-6D6AEBC30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CA7E759-C631-2310-E596-F14CAA2B3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1A023F-784E-7A18-C0B5-399E2CE44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94414A-D73A-C914-E8D0-1EAA470B4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86D2CA-67FD-A432-F2D5-B7D997A64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6076165-1BD8-B277-69E8-85E0DE67A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11856BF-2A9F-A50C-4174-E0CB921B6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18F7AE7-B613-0A9A-FEAC-D55DC68E6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4E1F281-169A-B35C-DA39-71997E4A46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71" y="5074061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F3E7FC29-417B-26B1-209D-0815F474F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E35C0279-E324-D9A2-B50C-45B22B8378AB}"/>
              </a:ext>
            </a:extLst>
          </p:cNvPr>
          <p:cNvSpPr txBox="1">
            <a:spLocks/>
          </p:cNvSpPr>
          <p:nvPr/>
        </p:nvSpPr>
        <p:spPr>
          <a:xfrm>
            <a:off x="3804625" y="512759"/>
            <a:ext cx="4504488" cy="17228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/>
              <a:t>Hodnocení semináře / Poznámky k výuce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vzor, pixel, steh&#10;&#10;Popis byl vytvořen automaticky">
            <a:extLst>
              <a:ext uri="{FF2B5EF4-FFF2-40B4-BE49-F238E27FC236}">
                <a16:creationId xmlns:a16="http://schemas.microsoft.com/office/drawing/2014/main" id="{876779FE-1BDB-7C9B-082D-32EB24EF1E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67" y="2235624"/>
            <a:ext cx="3620604" cy="350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80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5A0810-803A-7FDA-FE24-2EA098CBC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83C474B-F95E-FE08-9F9B-268A74CA6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8D52CE0-F044-E78D-4DDC-4FFC42482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4199983-0167-609C-6CC3-7E270BE8B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2795FA-797E-89D7-62B7-C33300AE3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9060A98-5272-A2AD-7C62-920E71E6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4F2E991-440C-9851-53D3-2B610010F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5E4B7556-D6D8-B1B6-E5CC-96AB4DA0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13EC01D-5C93-A686-6E70-AB7682793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03" y="5161139"/>
            <a:ext cx="1699500" cy="132561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983BAA26-B8BF-8D95-C28D-367B03731985}"/>
              </a:ext>
            </a:extLst>
          </p:cNvPr>
          <p:cNvSpPr txBox="1">
            <a:spLocks/>
          </p:cNvSpPr>
          <p:nvPr/>
        </p:nvSpPr>
        <p:spPr>
          <a:xfrm>
            <a:off x="3000681" y="2896267"/>
            <a:ext cx="6014343" cy="1119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DOTAZY???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D1D6959A-76FC-6613-53D8-9AB28F5E6D8C}"/>
              </a:ext>
            </a:extLst>
          </p:cNvPr>
          <p:cNvSpPr txBox="1">
            <a:spLocks/>
          </p:cNvSpPr>
          <p:nvPr/>
        </p:nvSpPr>
        <p:spPr>
          <a:xfrm>
            <a:off x="537663" y="2882667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9F47ABE-14C6-A661-F370-D0659B44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342" y="1499481"/>
            <a:ext cx="4929316" cy="368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5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0EBDDD-FA5F-4896-0A4F-91F8E141A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C44780-4839-2E2D-738F-ED47C3599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0659CD9-A2BA-41B7-A545-4943CFE1AF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3C6E59-8C32-8FA7-54E7-9BC356388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DF9182-B7FA-80B5-FBF5-29473F3C3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8DB548B2-6DEC-D273-552B-3FE9701DD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B8316225-DA24-EA23-33E1-7CE51C891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6ADD6D5-0E3E-DD7E-E1D2-E9814025B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50A908C-5ACB-7E43-120E-2E5090E845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148681"/>
            <a:ext cx="1699500" cy="1325611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6D59B92A-7BEE-BD19-53E0-22C4E3467339}"/>
              </a:ext>
            </a:extLst>
          </p:cNvPr>
          <p:cNvSpPr txBox="1">
            <a:spLocks/>
          </p:cNvSpPr>
          <p:nvPr/>
        </p:nvSpPr>
        <p:spPr>
          <a:xfrm>
            <a:off x="1575919" y="3165514"/>
            <a:ext cx="3873390" cy="5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/>
              <a:t>Děkuji za pozornost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F7D4F86-FF4A-2CA7-E337-615F898A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565" y="2008770"/>
            <a:ext cx="5704435" cy="3789933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CE1A414D-6F6F-07E7-F586-AD523A291541}"/>
              </a:ext>
            </a:extLst>
          </p:cNvPr>
          <p:cNvSpPr txBox="1">
            <a:spLocks/>
          </p:cNvSpPr>
          <p:nvPr/>
        </p:nvSpPr>
        <p:spPr>
          <a:xfrm>
            <a:off x="537663" y="2866901"/>
            <a:ext cx="7052599" cy="2266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379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6A165C-47D4-7FDA-12B0-1897A6F0E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92B76B2-9AD7-D638-B205-0AAE16E82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5B89B76-1693-63F3-44D0-D7EA2A922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B287B4-D259-EE60-E97E-C2F17F727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D8F9B8-F676-A9E6-01F2-9EAC4971F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F344B20-71FC-0E44-E676-517748B3C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F7700C8-16C9-87BD-E52F-11AA04369F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28257091-7532-187C-BCF0-A5DD7BEBF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4CFA251F-40EB-18EC-9C64-0AEC61FF8D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3933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1757BDD1-DAE1-0AE1-0EE8-1D3EBDE0A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1425" y="442618"/>
            <a:ext cx="3353273" cy="1125214"/>
          </a:xfrm>
        </p:spPr>
        <p:txBody>
          <a:bodyPr>
            <a:normAutofit/>
          </a:bodyPr>
          <a:lstStyle/>
          <a:p>
            <a:r>
              <a:rPr lang="cs-CZ" sz="7200" dirty="0"/>
              <a:t>INFO</a:t>
            </a:r>
          </a:p>
          <a:p>
            <a:endParaRPr lang="cs-CZ" sz="7200" dirty="0"/>
          </a:p>
        </p:txBody>
      </p:sp>
      <p:sp>
        <p:nvSpPr>
          <p:cNvPr id="2" name="Podnadpis 15">
            <a:extLst>
              <a:ext uri="{FF2B5EF4-FFF2-40B4-BE49-F238E27FC236}">
                <a16:creationId xmlns:a16="http://schemas.microsoft.com/office/drawing/2014/main" id="{1C5E49B3-C5CF-06AF-E3D6-2A36C42F4510}"/>
              </a:ext>
            </a:extLst>
          </p:cNvPr>
          <p:cNvSpPr txBox="1">
            <a:spLocks/>
          </p:cNvSpPr>
          <p:nvPr/>
        </p:nvSpPr>
        <p:spPr>
          <a:xfrm>
            <a:off x="1055589" y="1802661"/>
            <a:ext cx="5291914" cy="1292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Tx/>
              <a:buChar char="-"/>
            </a:pPr>
            <a:r>
              <a:rPr lang="cs-CZ" sz="3600" dirty="0"/>
              <a:t>min. 60 % docházka (6x)</a:t>
            </a:r>
          </a:p>
          <a:p>
            <a:pPr marL="571500" indent="-571500" algn="l">
              <a:buFontTx/>
              <a:buChar char="-"/>
            </a:pPr>
            <a:r>
              <a:rPr lang="cs-CZ" sz="3600" dirty="0"/>
              <a:t>z toho 2x docházka jako úkol</a:t>
            </a:r>
          </a:p>
          <a:p>
            <a:pPr algn="l"/>
            <a:r>
              <a:rPr lang="cs-CZ" sz="3600" dirty="0"/>
              <a:t>-      1 otázka z B2B na státnicích </a:t>
            </a:r>
          </a:p>
          <a:p>
            <a:endParaRPr lang="cs-CZ" sz="7200" dirty="0"/>
          </a:p>
        </p:txBody>
      </p:sp>
      <p:pic>
        <p:nvPicPr>
          <p:cNvPr id="4" name="Obrázek 3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089146E3-FFC9-D25A-587B-E36F32E27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430" y="1957992"/>
            <a:ext cx="4661144" cy="2942015"/>
          </a:xfrm>
          <a:prstGeom prst="rect">
            <a:avLst/>
          </a:prstGeom>
        </p:spPr>
      </p:pic>
      <p:sp>
        <p:nvSpPr>
          <p:cNvPr id="5" name="Podnadpis 15">
            <a:extLst>
              <a:ext uri="{FF2B5EF4-FFF2-40B4-BE49-F238E27FC236}">
                <a16:creationId xmlns:a16="http://schemas.microsoft.com/office/drawing/2014/main" id="{5BA37D6F-8AB4-C0F3-1ED1-F7EB5A357907}"/>
              </a:ext>
            </a:extLst>
          </p:cNvPr>
          <p:cNvSpPr txBox="1">
            <a:spLocks/>
          </p:cNvSpPr>
          <p:nvPr/>
        </p:nvSpPr>
        <p:spPr>
          <a:xfrm>
            <a:off x="2305817" y="3288841"/>
            <a:ext cx="2544488" cy="1125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7200" dirty="0"/>
              <a:t>BODY</a:t>
            </a:r>
          </a:p>
          <a:p>
            <a:endParaRPr lang="cs-CZ" sz="7200" dirty="0"/>
          </a:p>
          <a:p>
            <a:endParaRPr lang="cs-CZ" sz="7200" dirty="0"/>
          </a:p>
        </p:txBody>
      </p:sp>
      <p:sp>
        <p:nvSpPr>
          <p:cNvPr id="7" name="Podnadpis 15">
            <a:extLst>
              <a:ext uri="{FF2B5EF4-FFF2-40B4-BE49-F238E27FC236}">
                <a16:creationId xmlns:a16="http://schemas.microsoft.com/office/drawing/2014/main" id="{FFB3769F-37A2-4006-886C-85B9F32DDB8B}"/>
              </a:ext>
            </a:extLst>
          </p:cNvPr>
          <p:cNvSpPr txBox="1">
            <a:spLocks/>
          </p:cNvSpPr>
          <p:nvPr/>
        </p:nvSpPr>
        <p:spPr>
          <a:xfrm>
            <a:off x="1055589" y="4624074"/>
            <a:ext cx="4821110" cy="12926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3600" dirty="0"/>
              <a:t>-      40b. Ústní zkouška</a:t>
            </a:r>
          </a:p>
          <a:p>
            <a:pPr marL="571500" indent="-571500" algn="just">
              <a:buFontTx/>
              <a:buChar char="-"/>
            </a:pPr>
            <a:r>
              <a:rPr lang="cs-CZ" sz="3600" dirty="0"/>
              <a:t>5b. </a:t>
            </a:r>
            <a:r>
              <a:rPr lang="cs-CZ" sz="3600" dirty="0" err="1"/>
              <a:t>Raynet</a:t>
            </a:r>
            <a:r>
              <a:rPr lang="cs-CZ" sz="3600" dirty="0"/>
              <a:t> výjezd</a:t>
            </a:r>
          </a:p>
          <a:p>
            <a:pPr marL="571500" indent="-571500" algn="just">
              <a:buFontTx/>
              <a:buChar char="-"/>
            </a:pPr>
            <a:r>
              <a:rPr lang="cs-CZ" sz="3600" dirty="0"/>
              <a:t>5b. Aktivita na seminářích</a:t>
            </a:r>
          </a:p>
          <a:p>
            <a:endParaRPr lang="cs-CZ" sz="7200" dirty="0"/>
          </a:p>
        </p:txBody>
      </p:sp>
    </p:spTree>
    <p:extLst>
      <p:ext uri="{BB962C8B-B14F-4D97-AF65-F5344CB8AC3E}">
        <p14:creationId xmlns:p14="http://schemas.microsoft.com/office/powerpoint/2010/main" val="3452251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DEE903-6761-52E5-4750-EDA3238A2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C56840F-0F1C-0568-D5C0-17B40935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6494458-B990-69D2-4F5B-FE2BB31C2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4A22A8-13D6-2A9B-0737-1E10697E7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CF0844-2EA3-6C28-845E-BC9B986A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185FDEF-0862-3CC7-BD42-2A2C522A6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10CED06-15FE-FB7B-ED14-5DF525097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9156690-1D0D-04E9-C355-3D4CF2165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B29D95-71DB-DAB3-1E68-FDCB4285E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01" y="5250426"/>
            <a:ext cx="1699500" cy="1325611"/>
          </a:xfrm>
          <a:prstGeom prst="rect">
            <a:avLst/>
          </a:prstGeom>
        </p:spPr>
      </p:pic>
      <p:sp>
        <p:nvSpPr>
          <p:cNvPr id="16" name="Podnadpis 15">
            <a:extLst>
              <a:ext uri="{FF2B5EF4-FFF2-40B4-BE49-F238E27FC236}">
                <a16:creationId xmlns:a16="http://schemas.microsoft.com/office/drawing/2014/main" id="{24DF647F-4C2F-A4CE-2A0C-5CAB6CD3E2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5036" y="998876"/>
            <a:ext cx="7158393" cy="827881"/>
          </a:xfrm>
        </p:spPr>
        <p:txBody>
          <a:bodyPr>
            <a:normAutofit fontScale="70000" lnSpcReduction="20000"/>
          </a:bodyPr>
          <a:lstStyle/>
          <a:p>
            <a:r>
              <a:rPr lang="cs-CZ" sz="7200" dirty="0"/>
              <a:t>Očekávání od předmětu</a:t>
            </a:r>
          </a:p>
        </p:txBody>
      </p:sp>
      <p:pic>
        <p:nvPicPr>
          <p:cNvPr id="20" name="Obrázek 19" descr="Obsah obrázku vzor, pixel&#10;&#10;Popis byl vytvořen automaticky">
            <a:extLst>
              <a:ext uri="{FF2B5EF4-FFF2-40B4-BE49-F238E27FC236}">
                <a16:creationId xmlns:a16="http://schemas.microsoft.com/office/drawing/2014/main" id="{3BD1846E-983F-2F51-9C7A-80DD643E1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044" y="2194092"/>
            <a:ext cx="4116300" cy="355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51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637814-F37C-0250-E4EB-6E0AB1E36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70F5103-064B-BE25-C742-A4B3D9E1F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CF28D3E-B1FD-87A8-8667-80550AE70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10F2F87-4D4D-A602-31B5-7366C2F13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FA2371-DC0F-FF4E-F5E6-016420B53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40BA0FA-7B00-E7F1-3042-0934ECC94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172572A3-DBCA-75AD-2290-3EBA5A733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1C73A18-91C1-2EEC-D127-EEE0911AE2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596" b="22758"/>
          <a:stretch/>
        </p:blipFill>
        <p:spPr>
          <a:xfrm>
            <a:off x="1670670" y="1489660"/>
            <a:ext cx="8827390" cy="2411895"/>
          </a:xfrm>
          <a:prstGeom prst="rect">
            <a:avLst/>
          </a:prstGeom>
          <a:ln>
            <a:noFill/>
          </a:ln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E32ED15-DF28-6643-303D-C2D309D99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417D89A7-0BB7-4931-C5D1-DE565BB52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9034" y="3901555"/>
            <a:ext cx="3181885" cy="1481864"/>
          </a:xfrm>
        </p:spPr>
        <p:txBody>
          <a:bodyPr>
            <a:normAutofit/>
          </a:bodyPr>
          <a:lstStyle/>
          <a:p>
            <a:r>
              <a:rPr lang="cs-CZ" dirty="0"/>
              <a:t>Firma – Firma</a:t>
            </a:r>
          </a:p>
          <a:p>
            <a:r>
              <a:rPr lang="cs-CZ" dirty="0"/>
              <a:t>(trh organizací)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8B3713F6-72A3-92A8-02D5-9385BF246FFA}"/>
              </a:ext>
            </a:extLst>
          </p:cNvPr>
          <p:cNvSpPr txBox="1">
            <a:spLocks/>
          </p:cNvSpPr>
          <p:nvPr/>
        </p:nvSpPr>
        <p:spPr>
          <a:xfrm>
            <a:off x="4547921" y="3920199"/>
            <a:ext cx="3061252" cy="397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Firma - Zákazník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A418023E-B0F8-A382-4BE7-7301758AE4FD}"/>
              </a:ext>
            </a:extLst>
          </p:cNvPr>
          <p:cNvSpPr txBox="1">
            <a:spLocks/>
          </p:cNvSpPr>
          <p:nvPr/>
        </p:nvSpPr>
        <p:spPr>
          <a:xfrm>
            <a:off x="7448443" y="3920199"/>
            <a:ext cx="3061252" cy="3974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Firma - Stát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9D846BE-5F1C-4964-550B-0181CB69D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54212"/>
            <a:ext cx="1699500" cy="13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212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C65E80-EFE9-D4A2-90B3-516E4566D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6132939-B025-0245-5CE3-62ED8F512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052D5F0-273C-AD79-E6C6-61E6F9FC7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CAE8AD-B64D-8E11-0EB1-30EADFD53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409AE7-5C21-82EF-3DD5-B6D3FEF06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823948-D48C-9E96-7FFC-640361B1E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F5FB48E-B095-01EC-E2BC-A43FECBAF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4448298B-F0B7-983E-F325-2DD80481E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6A740826-A2E2-6280-AD71-757A931902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272431"/>
            <a:ext cx="1699500" cy="13256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7D3CB1C-EFD8-3BF1-91D9-25826410B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585" y="283496"/>
            <a:ext cx="4546600" cy="2552700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EB3CDDAC-681B-F3E8-98E3-5D9B5DA13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14" name="Podnadpis 2">
            <a:extLst>
              <a:ext uri="{FF2B5EF4-FFF2-40B4-BE49-F238E27FC236}">
                <a16:creationId xmlns:a16="http://schemas.microsoft.com/office/drawing/2014/main" id="{05B5A402-991D-8A8F-00C0-91E2906B20E3}"/>
              </a:ext>
            </a:extLst>
          </p:cNvPr>
          <p:cNvSpPr txBox="1">
            <a:spLocks/>
          </p:cNvSpPr>
          <p:nvPr/>
        </p:nvSpPr>
        <p:spPr>
          <a:xfrm>
            <a:off x="3286887" y="3411379"/>
            <a:ext cx="5607731" cy="2704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Mnohem větší množství zákazníků</a:t>
            </a:r>
          </a:p>
          <a:p>
            <a:r>
              <a:rPr lang="cs-CZ" dirty="0"/>
              <a:t>Vyšší hodnota transakcí</a:t>
            </a:r>
          </a:p>
          <a:p>
            <a:r>
              <a:rPr lang="cs-CZ" dirty="0"/>
              <a:t>Individuální cena</a:t>
            </a:r>
          </a:p>
          <a:p>
            <a:r>
              <a:rPr lang="cs-CZ" dirty="0"/>
              <a:t>Platba probíhá ihned</a:t>
            </a:r>
          </a:p>
          <a:p>
            <a:r>
              <a:rPr lang="cs-CZ" dirty="0"/>
              <a:t>Celková hodnota trhu je nižší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45551984-3213-5CEE-E844-2B852F7F32B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000"/>
          <a:stretch/>
        </p:blipFill>
        <p:spPr>
          <a:xfrm>
            <a:off x="1658013" y="3301602"/>
            <a:ext cx="1379580" cy="197082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974CDA5-D528-BA7F-9B77-EFF452FAB26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979" r="-616"/>
          <a:stretch/>
        </p:blipFill>
        <p:spPr>
          <a:xfrm>
            <a:off x="9470857" y="3429000"/>
            <a:ext cx="1306193" cy="18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02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15659D-7D7C-F399-26B7-DF58E2BCDF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3AC7DCF-DE97-3C3D-B67F-29DBC173A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E1CCEB-E7DA-F840-879D-0153EB461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52C53A-32C1-143A-181A-2F5DCE5CA5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495C69-6C7B-3833-5E4F-44F53E7B9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4F1F528-E1A6-581F-4E6F-1F2F7FC60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E8BD86F3-72EF-0FC0-F0A2-FC5CF818F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954D0F40-ED3D-C188-4E65-FE6FD0751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2FB3EA8B-7A97-1060-0F52-C68B904EDE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173870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2BB3DE4D-02EF-CEA2-B141-2AD1B8E27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6B532C8-365A-36FE-9DDF-1229301E2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550" y="747564"/>
            <a:ext cx="7854667" cy="4387568"/>
          </a:xfrm>
          <a:prstGeom prst="rect">
            <a:avLst/>
          </a:pr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id="{2B234B94-4E33-F623-A9FD-375FF42B26FC}"/>
              </a:ext>
            </a:extLst>
          </p:cNvPr>
          <p:cNvSpPr txBox="1">
            <a:spLocks/>
          </p:cNvSpPr>
          <p:nvPr/>
        </p:nvSpPr>
        <p:spPr>
          <a:xfrm>
            <a:off x="3292134" y="5541823"/>
            <a:ext cx="5607731" cy="742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Meziroční</a:t>
            </a:r>
            <a:r>
              <a:rPr lang="cs-CZ" sz="2000" dirty="0"/>
              <a:t> </a:t>
            </a:r>
            <a:r>
              <a:rPr lang="cs-CZ" dirty="0"/>
              <a:t>růst</a:t>
            </a:r>
            <a:r>
              <a:rPr lang="cs-CZ" sz="2000" dirty="0"/>
              <a:t> </a:t>
            </a:r>
            <a:r>
              <a:rPr lang="cs-CZ" dirty="0"/>
              <a:t>11,13% vs 17,9 %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135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FF412C-067E-AACF-0063-8E957395C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514D7C3-2035-11C9-9AAD-CE4CC5398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477636-5C49-6C25-405F-C020C4077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B8025F-9D3C-D4E7-A62F-E8A28171D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FCECC6-0C26-809D-5FC5-37C3CA5B7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18F8176-1C9E-7645-B883-6DBF14B76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0533808-413A-B3BC-C701-19E07817FC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A20F169D-00A5-9B65-BE8F-39EDD5039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4B16A4E-EBB4-3B79-1D25-164CB602D5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01" y="173870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AC43C0E2-464C-98DC-2630-54486AD01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2EDE9B0-F015-6D1B-5FD1-89E987832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011" y="1136496"/>
            <a:ext cx="6421846" cy="4281230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45EA7239-D299-C1DA-BEFC-BE4965F1983C}"/>
              </a:ext>
            </a:extLst>
          </p:cNvPr>
          <p:cNvSpPr txBox="1">
            <a:spLocks/>
          </p:cNvSpPr>
          <p:nvPr/>
        </p:nvSpPr>
        <p:spPr>
          <a:xfrm>
            <a:off x="6736413" y="1583957"/>
            <a:ext cx="1280827" cy="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B2C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58C45EC-E5BC-1736-EB6E-9EB1B957877F}"/>
              </a:ext>
            </a:extLst>
          </p:cNvPr>
          <p:cNvSpPr txBox="1">
            <a:spLocks/>
          </p:cNvSpPr>
          <p:nvPr/>
        </p:nvSpPr>
        <p:spPr>
          <a:xfrm>
            <a:off x="6951536" y="4585586"/>
            <a:ext cx="1280827" cy="907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B2B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6730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87ADD1-EC33-75B1-100E-F2D9F7C95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D977232-0149-FDCC-F64E-FC15F913C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F24B79D-24DC-84EA-EEE9-192A6BB1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E1F5E4-E35E-EF6E-831C-FE6584702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7B4FAD-59F5-2D26-BD9D-CC4D00EAC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73A1C87-311A-928F-3CE5-ABD1964818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53B4A88-BCFF-2478-2161-68CD0DE6B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6E51D48-2C68-D6BE-95A1-B59FAD585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3FB4B25E-0262-7BC0-C25C-C4683FDC31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234235"/>
            <a:ext cx="1699500" cy="13256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5901E06-E55D-0C31-AE2C-A44077463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585" y="283496"/>
            <a:ext cx="4546600" cy="2552700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FEC3FDF1-AE64-C5D5-7F7A-DA3C53E80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7BC9EAF0-2D0B-19F4-3A71-58C82539217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0000"/>
          <a:stretch/>
        </p:blipFill>
        <p:spPr>
          <a:xfrm>
            <a:off x="1658013" y="3301602"/>
            <a:ext cx="1379580" cy="1970829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9660BA75-1719-6D16-1FB4-1B1F47203C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8979" r="-616"/>
          <a:stretch/>
        </p:blipFill>
        <p:spPr>
          <a:xfrm>
            <a:off x="9470857" y="3429000"/>
            <a:ext cx="1306193" cy="1806840"/>
          </a:xfrm>
          <a:prstGeom prst="rect">
            <a:avLst/>
          </a:prstGeom>
        </p:spPr>
      </p:pic>
      <p:sp>
        <p:nvSpPr>
          <p:cNvPr id="2" name="Podnadpis 2">
            <a:extLst>
              <a:ext uri="{FF2B5EF4-FFF2-40B4-BE49-F238E27FC236}">
                <a16:creationId xmlns:a16="http://schemas.microsoft.com/office/drawing/2014/main" id="{3A4A5E5F-1149-E338-44C3-10BC45C357B8}"/>
              </a:ext>
            </a:extLst>
          </p:cNvPr>
          <p:cNvSpPr txBox="1">
            <a:spLocks/>
          </p:cNvSpPr>
          <p:nvPr/>
        </p:nvSpPr>
        <p:spPr>
          <a:xfrm>
            <a:off x="3292134" y="4064422"/>
            <a:ext cx="5607731" cy="505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Kde byste raději pracovali ??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618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35CE47-5E36-439E-FB64-E1882AA15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A19561-A882-2D76-5411-DF03CC40A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3D90EF7-BC24-B880-B23B-9E02AC290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75A310-9C6A-35FB-FB3A-D2FD8E3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0314BA-F7B8-60E1-D71E-BBB04BAE4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034A297-62E0-33EF-2858-B6D77E74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2154D3D6-5C8F-B964-1DAE-053B70F3A4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D6DBD723-D635-7469-FA61-B005E4698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D9695B3-9759-5C3B-F91B-B7B4167710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75" y="5033014"/>
            <a:ext cx="1699500" cy="1325611"/>
          </a:xfrm>
          <a:prstGeom prst="rect">
            <a:avLst/>
          </a:prstGeom>
        </p:spPr>
      </p:pic>
      <p:sp>
        <p:nvSpPr>
          <p:cNvPr id="6" name="Podnadpis 2">
            <a:extLst>
              <a:ext uri="{FF2B5EF4-FFF2-40B4-BE49-F238E27FC236}">
                <a16:creationId xmlns:a16="http://schemas.microsoft.com/office/drawing/2014/main" id="{1350E082-3D68-6679-0311-2F5D32663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4942" y="3162805"/>
            <a:ext cx="3181885" cy="1481864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B610B256-D7D3-362E-8D79-B55F0741D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702" y="710755"/>
            <a:ext cx="7474953" cy="2672773"/>
          </a:xfrm>
          <a:prstGeom prst="rect">
            <a:avLst/>
          </a:prstGeom>
        </p:spPr>
      </p:pic>
      <p:sp>
        <p:nvSpPr>
          <p:cNvPr id="7" name="Podnadpis 2">
            <a:extLst>
              <a:ext uri="{FF2B5EF4-FFF2-40B4-BE49-F238E27FC236}">
                <a16:creationId xmlns:a16="http://schemas.microsoft.com/office/drawing/2014/main" id="{34338ED2-1E52-47D1-3695-807165F42A62}"/>
              </a:ext>
            </a:extLst>
          </p:cNvPr>
          <p:cNvSpPr txBox="1">
            <a:spLocks/>
          </p:cNvSpPr>
          <p:nvPr/>
        </p:nvSpPr>
        <p:spPr>
          <a:xfrm>
            <a:off x="2982020" y="88963"/>
            <a:ext cx="5607731" cy="505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Průměrný plat USA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84B32268-5CBD-C9B8-C423-DC6A01D2AD41}"/>
              </a:ext>
            </a:extLst>
          </p:cNvPr>
          <p:cNvSpPr txBox="1">
            <a:spLocks/>
          </p:cNvSpPr>
          <p:nvPr/>
        </p:nvSpPr>
        <p:spPr>
          <a:xfrm>
            <a:off x="2910397" y="3516911"/>
            <a:ext cx="5813203" cy="62293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B2B sektor v průměru o 31,5 % vyšší platy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DDC0BF7F-3C16-A576-FB7E-9755220EA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818" y="3951025"/>
            <a:ext cx="5160310" cy="2906976"/>
          </a:xfrm>
          <a:prstGeom prst="rect">
            <a:avLst/>
          </a:prstGeom>
        </p:spPr>
      </p:pic>
      <p:pic>
        <p:nvPicPr>
          <p:cNvPr id="26" name="Obrázek 25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234AFF3D-4038-B5E8-825E-375B29DFCD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9302" y="4034475"/>
            <a:ext cx="1259681" cy="610194"/>
          </a:xfrm>
          <a:prstGeom prst="rect">
            <a:avLst/>
          </a:prstGeom>
        </p:spPr>
      </p:pic>
      <p:pic>
        <p:nvPicPr>
          <p:cNvPr id="28" name="Obrázek 27" descr="Obsah obrázku Lidská tvář, osoba, krk, Brada&#10;&#10;Popis byl vytvořen automaticky">
            <a:extLst>
              <a:ext uri="{FF2B5EF4-FFF2-40B4-BE49-F238E27FC236}">
                <a16:creationId xmlns:a16="http://schemas.microsoft.com/office/drawing/2014/main" id="{DC2176E0-0F62-566D-5E02-CE91579BF1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041" b="61864" l="35366" r="61325"/>
                    </a14:imgEffect>
                  </a14:imgLayer>
                </a14:imgProps>
              </a:ext>
            </a:extLst>
          </a:blip>
          <a:srcRect l="32121" t="11438" r="35430" b="32533"/>
          <a:stretch/>
        </p:blipFill>
        <p:spPr>
          <a:xfrm>
            <a:off x="10074236" y="4201200"/>
            <a:ext cx="312982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2726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167</Words>
  <Application>Microsoft Macintosh PowerPoint</Application>
  <PresentationFormat>Širokoúhlá obrazovka</PresentationFormat>
  <Paragraphs>43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Aptos</vt:lpstr>
      <vt:lpstr>Aptos Display</vt:lpstr>
      <vt:lpstr>Arial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Sendrei</dc:creator>
  <cp:lastModifiedBy>Nicolas Sendrei</cp:lastModifiedBy>
  <cp:revision>7</cp:revision>
  <dcterms:created xsi:type="dcterms:W3CDTF">2024-09-28T07:17:54Z</dcterms:created>
  <dcterms:modified xsi:type="dcterms:W3CDTF">2024-09-29T16:55:11Z</dcterms:modified>
</cp:coreProperties>
</file>