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2" r:id="rId4"/>
    <p:sldId id="273" r:id="rId5"/>
    <p:sldId id="258" r:id="rId6"/>
    <p:sldId id="275" r:id="rId7"/>
    <p:sldId id="276" r:id="rId8"/>
    <p:sldId id="260" r:id="rId9"/>
    <p:sldId id="277" r:id="rId10"/>
    <p:sldId id="278" r:id="rId11"/>
    <p:sldId id="287" r:id="rId12"/>
    <p:sldId id="281" r:id="rId13"/>
    <p:sldId id="279" r:id="rId14"/>
    <p:sldId id="288" r:id="rId15"/>
    <p:sldId id="282" r:id="rId16"/>
    <p:sldId id="283" r:id="rId17"/>
    <p:sldId id="289" r:id="rId18"/>
    <p:sldId id="266" r:id="rId19"/>
    <p:sldId id="26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58"/>
  </p:normalViewPr>
  <p:slideViewPr>
    <p:cSldViewPr snapToGrid="0">
      <p:cViewPr varScale="1">
        <p:scale>
          <a:sx n="120" d="100"/>
          <a:sy n="120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818EF-C98A-4DF3-8B03-1B77DB7E4FB3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28816BA2-ECF8-4AD7-8ADF-0B5B29E28E1D}">
      <dgm:prSet phldrT="[Text]"/>
      <dgm:spPr/>
      <dgm:t>
        <a:bodyPr/>
        <a:lstStyle/>
        <a:p>
          <a:r>
            <a:rPr lang="cs-CZ" dirty="0"/>
            <a:t>Poptávka po cestování</a:t>
          </a:r>
        </a:p>
      </dgm:t>
    </dgm:pt>
    <dgm:pt modelId="{29481A8A-91AC-49E6-9802-7C6F15B886B3}" type="parTrans" cxnId="{BBC2D752-4CD5-4EDD-BEC8-3E985F8D1B5E}">
      <dgm:prSet/>
      <dgm:spPr/>
      <dgm:t>
        <a:bodyPr/>
        <a:lstStyle/>
        <a:p>
          <a:endParaRPr lang="cs-CZ"/>
        </a:p>
      </dgm:t>
    </dgm:pt>
    <dgm:pt modelId="{A1F5FCB6-FA6E-4C3B-8023-D91D0D200228}" type="sibTrans" cxnId="{BBC2D752-4CD5-4EDD-BEC8-3E985F8D1B5E}">
      <dgm:prSet/>
      <dgm:spPr/>
      <dgm:t>
        <a:bodyPr/>
        <a:lstStyle/>
        <a:p>
          <a:endParaRPr lang="cs-CZ"/>
        </a:p>
      </dgm:t>
    </dgm:pt>
    <dgm:pt modelId="{281C8BFC-F4FD-4B81-98B0-240BDD69C1F1}">
      <dgm:prSet phldrT="[Text]"/>
      <dgm:spPr/>
      <dgm:t>
        <a:bodyPr/>
        <a:lstStyle/>
        <a:p>
          <a:r>
            <a:rPr lang="cs-CZ" dirty="0"/>
            <a:t>Poptávka po součástkách</a:t>
          </a:r>
        </a:p>
      </dgm:t>
    </dgm:pt>
    <dgm:pt modelId="{FFF83531-46F3-4292-A1C1-86EE68B7B3E6}" type="parTrans" cxnId="{DF792898-1168-46E4-B14E-FB72447497E3}">
      <dgm:prSet/>
      <dgm:spPr/>
      <dgm:t>
        <a:bodyPr/>
        <a:lstStyle/>
        <a:p>
          <a:endParaRPr lang="cs-CZ"/>
        </a:p>
      </dgm:t>
    </dgm:pt>
    <dgm:pt modelId="{4CEB9709-8805-48F9-A578-FA1168F6E900}" type="sibTrans" cxnId="{DF792898-1168-46E4-B14E-FB72447497E3}">
      <dgm:prSet/>
      <dgm:spPr/>
      <dgm:t>
        <a:bodyPr/>
        <a:lstStyle/>
        <a:p>
          <a:endParaRPr lang="cs-CZ"/>
        </a:p>
      </dgm:t>
    </dgm:pt>
    <dgm:pt modelId="{E8C85510-3D8C-4B0E-BC8D-280A3817CB8E}">
      <dgm:prSet phldrT="[Text]"/>
      <dgm:spPr/>
      <dgm:t>
        <a:bodyPr/>
        <a:lstStyle/>
        <a:p>
          <a:r>
            <a:rPr lang="cs-CZ" dirty="0"/>
            <a:t>Poptávka po materiálech</a:t>
          </a:r>
        </a:p>
      </dgm:t>
    </dgm:pt>
    <dgm:pt modelId="{ECE5E3C0-A7BE-47E2-8867-3E3405C25BBD}" type="parTrans" cxnId="{A16ACEC7-E68D-4197-9DA6-F48F45AC0350}">
      <dgm:prSet/>
      <dgm:spPr/>
      <dgm:t>
        <a:bodyPr/>
        <a:lstStyle/>
        <a:p>
          <a:endParaRPr lang="cs-CZ"/>
        </a:p>
      </dgm:t>
    </dgm:pt>
    <dgm:pt modelId="{38903631-83D5-4B87-9FEF-E1839B27481B}" type="sibTrans" cxnId="{A16ACEC7-E68D-4197-9DA6-F48F45AC0350}">
      <dgm:prSet/>
      <dgm:spPr/>
      <dgm:t>
        <a:bodyPr/>
        <a:lstStyle/>
        <a:p>
          <a:endParaRPr lang="cs-CZ"/>
        </a:p>
      </dgm:t>
    </dgm:pt>
    <dgm:pt modelId="{66CBE15C-52FF-ED47-AC50-7880C1792424}">
      <dgm:prSet phldrT="[Text]"/>
      <dgm:spPr/>
      <dgm:t>
        <a:bodyPr/>
        <a:lstStyle/>
        <a:p>
          <a:r>
            <a:rPr lang="cs-CZ" dirty="0"/>
            <a:t>Poptávka po letadlech</a:t>
          </a:r>
        </a:p>
      </dgm:t>
    </dgm:pt>
    <dgm:pt modelId="{BCA70C73-3B45-8C4B-97DF-1D890C3DA8AF}" type="parTrans" cxnId="{C10B8D97-69E8-3A4B-86E5-26BC3266A76F}">
      <dgm:prSet/>
      <dgm:spPr/>
      <dgm:t>
        <a:bodyPr/>
        <a:lstStyle/>
        <a:p>
          <a:endParaRPr lang="cs-CZ"/>
        </a:p>
      </dgm:t>
    </dgm:pt>
    <dgm:pt modelId="{3AB0F1B7-3339-684C-855A-2D9DBD8ADFFE}" type="sibTrans" cxnId="{C10B8D97-69E8-3A4B-86E5-26BC3266A76F}">
      <dgm:prSet/>
      <dgm:spPr/>
      <dgm:t>
        <a:bodyPr/>
        <a:lstStyle/>
        <a:p>
          <a:endParaRPr lang="cs-CZ"/>
        </a:p>
      </dgm:t>
    </dgm:pt>
    <dgm:pt modelId="{F103A68D-8245-CE4E-9D4E-D5B326BF8D08}">
      <dgm:prSet phldrT="[Text]"/>
      <dgm:spPr/>
      <dgm:t>
        <a:bodyPr/>
        <a:lstStyle/>
        <a:p>
          <a:r>
            <a:rPr lang="cs-CZ" dirty="0"/>
            <a:t>Poptávka po logistice</a:t>
          </a:r>
        </a:p>
      </dgm:t>
    </dgm:pt>
    <dgm:pt modelId="{44826510-4A7B-834C-82E0-A22F3D6B181F}" type="parTrans" cxnId="{BB95FB7C-AD51-7B4E-AD1A-21A03E6270DB}">
      <dgm:prSet/>
      <dgm:spPr/>
      <dgm:t>
        <a:bodyPr/>
        <a:lstStyle/>
        <a:p>
          <a:endParaRPr lang="cs-CZ"/>
        </a:p>
      </dgm:t>
    </dgm:pt>
    <dgm:pt modelId="{47C87C4A-1670-8F4D-8F73-9A80D3F41977}" type="sibTrans" cxnId="{BB95FB7C-AD51-7B4E-AD1A-21A03E6270DB}">
      <dgm:prSet/>
      <dgm:spPr/>
      <dgm:t>
        <a:bodyPr/>
        <a:lstStyle/>
        <a:p>
          <a:endParaRPr lang="cs-CZ"/>
        </a:p>
      </dgm:t>
    </dgm:pt>
    <dgm:pt modelId="{E8709A3B-40BA-5843-A9FF-DFC42B03058F}">
      <dgm:prSet phldrT="[Text]"/>
      <dgm:spPr/>
      <dgm:t>
        <a:bodyPr/>
        <a:lstStyle/>
        <a:p>
          <a:endParaRPr lang="cs-CZ" dirty="0"/>
        </a:p>
      </dgm:t>
    </dgm:pt>
    <dgm:pt modelId="{20B9AA2C-8FD9-B14E-97C5-944DA7B474E1}" type="parTrans" cxnId="{F95D5385-2A1E-3C45-8A85-559A7668986A}">
      <dgm:prSet/>
      <dgm:spPr/>
      <dgm:t>
        <a:bodyPr/>
        <a:lstStyle/>
        <a:p>
          <a:endParaRPr lang="cs-CZ"/>
        </a:p>
      </dgm:t>
    </dgm:pt>
    <dgm:pt modelId="{B42501D5-C5EF-C84B-9388-D36C413E9CA4}" type="sibTrans" cxnId="{F95D5385-2A1E-3C45-8A85-559A7668986A}">
      <dgm:prSet/>
      <dgm:spPr/>
      <dgm:t>
        <a:bodyPr/>
        <a:lstStyle/>
        <a:p>
          <a:endParaRPr lang="cs-CZ"/>
        </a:p>
      </dgm:t>
    </dgm:pt>
    <dgm:pt modelId="{C1521DB5-93A1-B44D-B06A-D96C334DF93D}" type="pres">
      <dgm:prSet presAssocID="{69F818EF-C98A-4DF3-8B03-1B77DB7E4FB3}" presName="outerComposite" presStyleCnt="0">
        <dgm:presLayoutVars>
          <dgm:chMax val="5"/>
          <dgm:dir/>
          <dgm:resizeHandles val="exact"/>
        </dgm:presLayoutVars>
      </dgm:prSet>
      <dgm:spPr/>
    </dgm:pt>
    <dgm:pt modelId="{2864394A-E297-1A4E-9ABC-7F0B585EED46}" type="pres">
      <dgm:prSet presAssocID="{69F818EF-C98A-4DF3-8B03-1B77DB7E4FB3}" presName="dummyMaxCanvas" presStyleCnt="0">
        <dgm:presLayoutVars/>
      </dgm:prSet>
      <dgm:spPr/>
    </dgm:pt>
    <dgm:pt modelId="{60D90897-9A25-C740-ACB9-3BF0AB416549}" type="pres">
      <dgm:prSet presAssocID="{69F818EF-C98A-4DF3-8B03-1B77DB7E4FB3}" presName="FiveNodes_1" presStyleLbl="node1" presStyleIdx="0" presStyleCnt="5">
        <dgm:presLayoutVars>
          <dgm:bulletEnabled val="1"/>
        </dgm:presLayoutVars>
      </dgm:prSet>
      <dgm:spPr/>
    </dgm:pt>
    <dgm:pt modelId="{7EA4AB80-E98B-5547-A988-CF5DF6539ED5}" type="pres">
      <dgm:prSet presAssocID="{69F818EF-C98A-4DF3-8B03-1B77DB7E4FB3}" presName="FiveNodes_2" presStyleLbl="node1" presStyleIdx="1" presStyleCnt="5">
        <dgm:presLayoutVars>
          <dgm:bulletEnabled val="1"/>
        </dgm:presLayoutVars>
      </dgm:prSet>
      <dgm:spPr/>
    </dgm:pt>
    <dgm:pt modelId="{BD7715BF-DA22-2E49-973C-1973F2E2D876}" type="pres">
      <dgm:prSet presAssocID="{69F818EF-C98A-4DF3-8B03-1B77DB7E4FB3}" presName="FiveNodes_3" presStyleLbl="node1" presStyleIdx="2" presStyleCnt="5">
        <dgm:presLayoutVars>
          <dgm:bulletEnabled val="1"/>
        </dgm:presLayoutVars>
      </dgm:prSet>
      <dgm:spPr/>
    </dgm:pt>
    <dgm:pt modelId="{B5DB7EB2-DEA7-6445-9839-F54EBDC5A4E6}" type="pres">
      <dgm:prSet presAssocID="{69F818EF-C98A-4DF3-8B03-1B77DB7E4FB3}" presName="FiveNodes_4" presStyleLbl="node1" presStyleIdx="3" presStyleCnt="5">
        <dgm:presLayoutVars>
          <dgm:bulletEnabled val="1"/>
        </dgm:presLayoutVars>
      </dgm:prSet>
      <dgm:spPr/>
    </dgm:pt>
    <dgm:pt modelId="{E29EDD8B-306C-7B4D-9B54-A26EC1EA7A70}" type="pres">
      <dgm:prSet presAssocID="{69F818EF-C98A-4DF3-8B03-1B77DB7E4FB3}" presName="FiveNodes_5" presStyleLbl="node1" presStyleIdx="4" presStyleCnt="5">
        <dgm:presLayoutVars>
          <dgm:bulletEnabled val="1"/>
        </dgm:presLayoutVars>
      </dgm:prSet>
      <dgm:spPr/>
    </dgm:pt>
    <dgm:pt modelId="{F74CCC19-B028-124A-8F2B-C900FD1DB1A5}" type="pres">
      <dgm:prSet presAssocID="{69F818EF-C98A-4DF3-8B03-1B77DB7E4FB3}" presName="FiveConn_1-2" presStyleLbl="fgAccFollowNode1" presStyleIdx="0" presStyleCnt="4">
        <dgm:presLayoutVars>
          <dgm:bulletEnabled val="1"/>
        </dgm:presLayoutVars>
      </dgm:prSet>
      <dgm:spPr/>
    </dgm:pt>
    <dgm:pt modelId="{F31048DF-582B-6F4A-9842-25B8DF98C2D6}" type="pres">
      <dgm:prSet presAssocID="{69F818EF-C98A-4DF3-8B03-1B77DB7E4FB3}" presName="FiveConn_2-3" presStyleLbl="fgAccFollowNode1" presStyleIdx="1" presStyleCnt="4">
        <dgm:presLayoutVars>
          <dgm:bulletEnabled val="1"/>
        </dgm:presLayoutVars>
      </dgm:prSet>
      <dgm:spPr/>
    </dgm:pt>
    <dgm:pt modelId="{7944168B-F009-2C44-A0DE-98EF8C60F0EF}" type="pres">
      <dgm:prSet presAssocID="{69F818EF-C98A-4DF3-8B03-1B77DB7E4FB3}" presName="FiveConn_3-4" presStyleLbl="fgAccFollowNode1" presStyleIdx="2" presStyleCnt="4">
        <dgm:presLayoutVars>
          <dgm:bulletEnabled val="1"/>
        </dgm:presLayoutVars>
      </dgm:prSet>
      <dgm:spPr/>
    </dgm:pt>
    <dgm:pt modelId="{B86E4ADF-3F73-DC43-9790-B62AAEC3D631}" type="pres">
      <dgm:prSet presAssocID="{69F818EF-C98A-4DF3-8B03-1B77DB7E4FB3}" presName="FiveConn_4-5" presStyleLbl="fgAccFollowNode1" presStyleIdx="3" presStyleCnt="4">
        <dgm:presLayoutVars>
          <dgm:bulletEnabled val="1"/>
        </dgm:presLayoutVars>
      </dgm:prSet>
      <dgm:spPr/>
    </dgm:pt>
    <dgm:pt modelId="{65B6966C-CB70-804B-8B2E-31AD9F3E26EA}" type="pres">
      <dgm:prSet presAssocID="{69F818EF-C98A-4DF3-8B03-1B77DB7E4FB3}" presName="FiveNodes_1_text" presStyleLbl="node1" presStyleIdx="4" presStyleCnt="5">
        <dgm:presLayoutVars>
          <dgm:bulletEnabled val="1"/>
        </dgm:presLayoutVars>
      </dgm:prSet>
      <dgm:spPr/>
    </dgm:pt>
    <dgm:pt modelId="{B4D7D545-75D1-CE40-9215-28E984D8B1FF}" type="pres">
      <dgm:prSet presAssocID="{69F818EF-C98A-4DF3-8B03-1B77DB7E4FB3}" presName="FiveNodes_2_text" presStyleLbl="node1" presStyleIdx="4" presStyleCnt="5">
        <dgm:presLayoutVars>
          <dgm:bulletEnabled val="1"/>
        </dgm:presLayoutVars>
      </dgm:prSet>
      <dgm:spPr/>
    </dgm:pt>
    <dgm:pt modelId="{EC2A5B02-D82D-6745-9856-EB33626BF9AD}" type="pres">
      <dgm:prSet presAssocID="{69F818EF-C98A-4DF3-8B03-1B77DB7E4FB3}" presName="FiveNodes_3_text" presStyleLbl="node1" presStyleIdx="4" presStyleCnt="5">
        <dgm:presLayoutVars>
          <dgm:bulletEnabled val="1"/>
        </dgm:presLayoutVars>
      </dgm:prSet>
      <dgm:spPr/>
    </dgm:pt>
    <dgm:pt modelId="{9B88A43B-5DB4-C147-B386-A10C4BFC7B77}" type="pres">
      <dgm:prSet presAssocID="{69F818EF-C98A-4DF3-8B03-1B77DB7E4FB3}" presName="FiveNodes_4_text" presStyleLbl="node1" presStyleIdx="4" presStyleCnt="5">
        <dgm:presLayoutVars>
          <dgm:bulletEnabled val="1"/>
        </dgm:presLayoutVars>
      </dgm:prSet>
      <dgm:spPr/>
    </dgm:pt>
    <dgm:pt modelId="{81A7D054-A8A2-074F-BABB-AC6989ECF23B}" type="pres">
      <dgm:prSet presAssocID="{69F818EF-C98A-4DF3-8B03-1B77DB7E4FB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E903620-24E4-9C46-B3D5-E6B359715306}" type="presOf" srcId="{28816BA2-ECF8-4AD7-8ADF-0B5B29E28E1D}" destId="{65B6966C-CB70-804B-8B2E-31AD9F3E26EA}" srcOrd="1" destOrd="0" presId="urn:microsoft.com/office/officeart/2005/8/layout/vProcess5"/>
    <dgm:cxn modelId="{8918B521-4BE6-0D4C-A7A0-31DD56BEA187}" type="presOf" srcId="{3AB0F1B7-3339-684C-855A-2D9DBD8ADFFE}" destId="{F31048DF-582B-6F4A-9842-25B8DF98C2D6}" srcOrd="0" destOrd="0" presId="urn:microsoft.com/office/officeart/2005/8/layout/vProcess5"/>
    <dgm:cxn modelId="{CE1E6D2F-AFE4-EA44-A385-503671298E64}" type="presOf" srcId="{F103A68D-8245-CE4E-9D4E-D5B326BF8D08}" destId="{E29EDD8B-306C-7B4D-9B54-A26EC1EA7A70}" srcOrd="0" destOrd="0" presId="urn:microsoft.com/office/officeart/2005/8/layout/vProcess5"/>
    <dgm:cxn modelId="{E38C3132-9C42-4E4A-8EB0-85FE86B07984}" type="presOf" srcId="{69F818EF-C98A-4DF3-8B03-1B77DB7E4FB3}" destId="{C1521DB5-93A1-B44D-B06A-D96C334DF93D}" srcOrd="0" destOrd="0" presId="urn:microsoft.com/office/officeart/2005/8/layout/vProcess5"/>
    <dgm:cxn modelId="{2908FE3E-6001-5B47-81F3-8324594C6976}" type="presOf" srcId="{38903631-83D5-4B87-9FEF-E1839B27481B}" destId="{B86E4ADF-3F73-DC43-9790-B62AAEC3D631}" srcOrd="0" destOrd="0" presId="urn:microsoft.com/office/officeart/2005/8/layout/vProcess5"/>
    <dgm:cxn modelId="{BBC2D752-4CD5-4EDD-BEC8-3E985F8D1B5E}" srcId="{69F818EF-C98A-4DF3-8B03-1B77DB7E4FB3}" destId="{28816BA2-ECF8-4AD7-8ADF-0B5B29E28E1D}" srcOrd="0" destOrd="0" parTransId="{29481A8A-91AC-49E6-9802-7C6F15B886B3}" sibTransId="{A1F5FCB6-FA6E-4C3B-8023-D91D0D200228}"/>
    <dgm:cxn modelId="{8B33E564-615C-E241-B997-C13AEB30D6D0}" type="presOf" srcId="{A1F5FCB6-FA6E-4C3B-8023-D91D0D200228}" destId="{F74CCC19-B028-124A-8F2B-C900FD1DB1A5}" srcOrd="0" destOrd="0" presId="urn:microsoft.com/office/officeart/2005/8/layout/vProcess5"/>
    <dgm:cxn modelId="{65115F76-687E-9E48-8422-8D159F02A000}" type="presOf" srcId="{4CEB9709-8805-48F9-A578-FA1168F6E900}" destId="{7944168B-F009-2C44-A0DE-98EF8C60F0EF}" srcOrd="0" destOrd="0" presId="urn:microsoft.com/office/officeart/2005/8/layout/vProcess5"/>
    <dgm:cxn modelId="{BB95FB7C-AD51-7B4E-AD1A-21A03E6270DB}" srcId="{69F818EF-C98A-4DF3-8B03-1B77DB7E4FB3}" destId="{F103A68D-8245-CE4E-9D4E-D5B326BF8D08}" srcOrd="4" destOrd="0" parTransId="{44826510-4A7B-834C-82E0-A22F3D6B181F}" sibTransId="{47C87C4A-1670-8F4D-8F73-9A80D3F41977}"/>
    <dgm:cxn modelId="{F95D5385-2A1E-3C45-8A85-559A7668986A}" srcId="{69F818EF-C98A-4DF3-8B03-1B77DB7E4FB3}" destId="{E8709A3B-40BA-5843-A9FF-DFC42B03058F}" srcOrd="5" destOrd="0" parTransId="{20B9AA2C-8FD9-B14E-97C5-944DA7B474E1}" sibTransId="{B42501D5-C5EF-C84B-9388-D36C413E9CA4}"/>
    <dgm:cxn modelId="{C10B8D97-69E8-3A4B-86E5-26BC3266A76F}" srcId="{69F818EF-C98A-4DF3-8B03-1B77DB7E4FB3}" destId="{66CBE15C-52FF-ED47-AC50-7880C1792424}" srcOrd="1" destOrd="0" parTransId="{BCA70C73-3B45-8C4B-97DF-1D890C3DA8AF}" sibTransId="{3AB0F1B7-3339-684C-855A-2D9DBD8ADFFE}"/>
    <dgm:cxn modelId="{DF792898-1168-46E4-B14E-FB72447497E3}" srcId="{69F818EF-C98A-4DF3-8B03-1B77DB7E4FB3}" destId="{281C8BFC-F4FD-4B81-98B0-240BDD69C1F1}" srcOrd="2" destOrd="0" parTransId="{FFF83531-46F3-4292-A1C1-86EE68B7B3E6}" sibTransId="{4CEB9709-8805-48F9-A578-FA1168F6E900}"/>
    <dgm:cxn modelId="{871AAB9A-AACC-5B4A-86A7-B907F4178437}" type="presOf" srcId="{66CBE15C-52FF-ED47-AC50-7880C1792424}" destId="{7EA4AB80-E98B-5547-A988-CF5DF6539ED5}" srcOrd="0" destOrd="0" presId="urn:microsoft.com/office/officeart/2005/8/layout/vProcess5"/>
    <dgm:cxn modelId="{4423CBA1-B31F-3E40-8585-20FE12A87FBD}" type="presOf" srcId="{66CBE15C-52FF-ED47-AC50-7880C1792424}" destId="{B4D7D545-75D1-CE40-9215-28E984D8B1FF}" srcOrd="1" destOrd="0" presId="urn:microsoft.com/office/officeart/2005/8/layout/vProcess5"/>
    <dgm:cxn modelId="{6784CFAB-7A34-0D4F-B0C2-1B28CCB04E19}" type="presOf" srcId="{E8C85510-3D8C-4B0E-BC8D-280A3817CB8E}" destId="{B5DB7EB2-DEA7-6445-9839-F54EBDC5A4E6}" srcOrd="0" destOrd="0" presId="urn:microsoft.com/office/officeart/2005/8/layout/vProcess5"/>
    <dgm:cxn modelId="{1992EEBC-664E-044A-932A-C2B68F8D25A4}" type="presOf" srcId="{28816BA2-ECF8-4AD7-8ADF-0B5B29E28E1D}" destId="{60D90897-9A25-C740-ACB9-3BF0AB416549}" srcOrd="0" destOrd="0" presId="urn:microsoft.com/office/officeart/2005/8/layout/vProcess5"/>
    <dgm:cxn modelId="{FF3114BF-CA3A-DD4A-A412-A477D44F68C1}" type="presOf" srcId="{F103A68D-8245-CE4E-9D4E-D5B326BF8D08}" destId="{81A7D054-A8A2-074F-BABB-AC6989ECF23B}" srcOrd="1" destOrd="0" presId="urn:microsoft.com/office/officeart/2005/8/layout/vProcess5"/>
    <dgm:cxn modelId="{0DD061C3-A73D-1746-88EC-3D7743188A70}" type="presOf" srcId="{281C8BFC-F4FD-4B81-98B0-240BDD69C1F1}" destId="{BD7715BF-DA22-2E49-973C-1973F2E2D876}" srcOrd="0" destOrd="0" presId="urn:microsoft.com/office/officeart/2005/8/layout/vProcess5"/>
    <dgm:cxn modelId="{A16ACEC7-E68D-4197-9DA6-F48F45AC0350}" srcId="{69F818EF-C98A-4DF3-8B03-1B77DB7E4FB3}" destId="{E8C85510-3D8C-4B0E-BC8D-280A3817CB8E}" srcOrd="3" destOrd="0" parTransId="{ECE5E3C0-A7BE-47E2-8867-3E3405C25BBD}" sibTransId="{38903631-83D5-4B87-9FEF-E1839B27481B}"/>
    <dgm:cxn modelId="{AF3045CC-D266-2540-9B37-C6D7D4BC55DD}" type="presOf" srcId="{281C8BFC-F4FD-4B81-98B0-240BDD69C1F1}" destId="{EC2A5B02-D82D-6745-9856-EB33626BF9AD}" srcOrd="1" destOrd="0" presId="urn:microsoft.com/office/officeart/2005/8/layout/vProcess5"/>
    <dgm:cxn modelId="{3A7FA2DD-FC74-3F4D-BF9C-EDA844CA4B48}" type="presOf" srcId="{E8C85510-3D8C-4B0E-BC8D-280A3817CB8E}" destId="{9B88A43B-5DB4-C147-B386-A10C4BFC7B77}" srcOrd="1" destOrd="0" presId="urn:microsoft.com/office/officeart/2005/8/layout/vProcess5"/>
    <dgm:cxn modelId="{2399F3F9-38D9-5347-B27F-DA2E9F46EE6F}" type="presParOf" srcId="{C1521DB5-93A1-B44D-B06A-D96C334DF93D}" destId="{2864394A-E297-1A4E-9ABC-7F0B585EED46}" srcOrd="0" destOrd="0" presId="urn:microsoft.com/office/officeart/2005/8/layout/vProcess5"/>
    <dgm:cxn modelId="{B27D79DE-225D-A64A-8250-AC55FD6EBDB2}" type="presParOf" srcId="{C1521DB5-93A1-B44D-B06A-D96C334DF93D}" destId="{60D90897-9A25-C740-ACB9-3BF0AB416549}" srcOrd="1" destOrd="0" presId="urn:microsoft.com/office/officeart/2005/8/layout/vProcess5"/>
    <dgm:cxn modelId="{987A23B5-DCC9-CB47-B3A9-EDAD06086E32}" type="presParOf" srcId="{C1521DB5-93A1-B44D-B06A-D96C334DF93D}" destId="{7EA4AB80-E98B-5547-A988-CF5DF6539ED5}" srcOrd="2" destOrd="0" presId="urn:microsoft.com/office/officeart/2005/8/layout/vProcess5"/>
    <dgm:cxn modelId="{A7E8A27F-76F4-384F-B6AC-2B6D17416C31}" type="presParOf" srcId="{C1521DB5-93A1-B44D-B06A-D96C334DF93D}" destId="{BD7715BF-DA22-2E49-973C-1973F2E2D876}" srcOrd="3" destOrd="0" presId="urn:microsoft.com/office/officeart/2005/8/layout/vProcess5"/>
    <dgm:cxn modelId="{B46C43AD-6D9D-BE4F-A99E-40720EB73675}" type="presParOf" srcId="{C1521DB5-93A1-B44D-B06A-D96C334DF93D}" destId="{B5DB7EB2-DEA7-6445-9839-F54EBDC5A4E6}" srcOrd="4" destOrd="0" presId="urn:microsoft.com/office/officeart/2005/8/layout/vProcess5"/>
    <dgm:cxn modelId="{ABCC831A-B34E-9A47-B40C-7694C84579DB}" type="presParOf" srcId="{C1521DB5-93A1-B44D-B06A-D96C334DF93D}" destId="{E29EDD8B-306C-7B4D-9B54-A26EC1EA7A70}" srcOrd="5" destOrd="0" presId="urn:microsoft.com/office/officeart/2005/8/layout/vProcess5"/>
    <dgm:cxn modelId="{76A96932-8983-204F-9FB2-F9DC7EBA59C9}" type="presParOf" srcId="{C1521DB5-93A1-B44D-B06A-D96C334DF93D}" destId="{F74CCC19-B028-124A-8F2B-C900FD1DB1A5}" srcOrd="6" destOrd="0" presId="urn:microsoft.com/office/officeart/2005/8/layout/vProcess5"/>
    <dgm:cxn modelId="{F2E2E256-3F29-FF40-8A76-30128E97F194}" type="presParOf" srcId="{C1521DB5-93A1-B44D-B06A-D96C334DF93D}" destId="{F31048DF-582B-6F4A-9842-25B8DF98C2D6}" srcOrd="7" destOrd="0" presId="urn:microsoft.com/office/officeart/2005/8/layout/vProcess5"/>
    <dgm:cxn modelId="{538EDC7B-58EB-9041-918D-46EAA3B3A7B4}" type="presParOf" srcId="{C1521DB5-93A1-B44D-B06A-D96C334DF93D}" destId="{7944168B-F009-2C44-A0DE-98EF8C60F0EF}" srcOrd="8" destOrd="0" presId="urn:microsoft.com/office/officeart/2005/8/layout/vProcess5"/>
    <dgm:cxn modelId="{6E8BD94E-C765-B546-8BC1-44BA3AA90510}" type="presParOf" srcId="{C1521DB5-93A1-B44D-B06A-D96C334DF93D}" destId="{B86E4ADF-3F73-DC43-9790-B62AAEC3D631}" srcOrd="9" destOrd="0" presId="urn:microsoft.com/office/officeart/2005/8/layout/vProcess5"/>
    <dgm:cxn modelId="{73258615-5323-4E42-8A26-4FF72EF1C48E}" type="presParOf" srcId="{C1521DB5-93A1-B44D-B06A-D96C334DF93D}" destId="{65B6966C-CB70-804B-8B2E-31AD9F3E26EA}" srcOrd="10" destOrd="0" presId="urn:microsoft.com/office/officeart/2005/8/layout/vProcess5"/>
    <dgm:cxn modelId="{AC8739B7-2FBC-8741-B7D8-5D30B7AEA114}" type="presParOf" srcId="{C1521DB5-93A1-B44D-B06A-D96C334DF93D}" destId="{B4D7D545-75D1-CE40-9215-28E984D8B1FF}" srcOrd="11" destOrd="0" presId="urn:microsoft.com/office/officeart/2005/8/layout/vProcess5"/>
    <dgm:cxn modelId="{4CF5C3D7-55EC-594E-B88B-8BBD0CA04318}" type="presParOf" srcId="{C1521DB5-93A1-B44D-B06A-D96C334DF93D}" destId="{EC2A5B02-D82D-6745-9856-EB33626BF9AD}" srcOrd="12" destOrd="0" presId="urn:microsoft.com/office/officeart/2005/8/layout/vProcess5"/>
    <dgm:cxn modelId="{24E248D8-67B3-9B4A-A958-8D453767C279}" type="presParOf" srcId="{C1521DB5-93A1-B44D-B06A-D96C334DF93D}" destId="{9B88A43B-5DB4-C147-B386-A10C4BFC7B77}" srcOrd="13" destOrd="0" presId="urn:microsoft.com/office/officeart/2005/8/layout/vProcess5"/>
    <dgm:cxn modelId="{FB8256C6-FAB7-A745-9D14-C785FE29DCA7}" type="presParOf" srcId="{C1521DB5-93A1-B44D-B06A-D96C334DF93D}" destId="{81A7D054-A8A2-074F-BABB-AC6989ECF23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90897-9A25-C740-ACB9-3BF0AB416549}">
      <dsp:nvSpPr>
        <dsp:cNvPr id="0" name=""/>
        <dsp:cNvSpPr/>
      </dsp:nvSpPr>
      <dsp:spPr>
        <a:xfrm>
          <a:off x="0" y="0"/>
          <a:ext cx="4152887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Poptávka po cestování</a:t>
          </a:r>
        </a:p>
      </dsp:txBody>
      <dsp:txXfrm>
        <a:off x="22940" y="22940"/>
        <a:ext cx="3216071" cy="737360"/>
      </dsp:txXfrm>
    </dsp:sp>
    <dsp:sp modelId="{7EA4AB80-E98B-5547-A988-CF5DF6539ED5}">
      <dsp:nvSpPr>
        <dsp:cNvPr id="0" name=""/>
        <dsp:cNvSpPr/>
      </dsp:nvSpPr>
      <dsp:spPr>
        <a:xfrm>
          <a:off x="310118" y="892024"/>
          <a:ext cx="4152887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Poptávka po letadlech</a:t>
          </a:r>
        </a:p>
      </dsp:txBody>
      <dsp:txXfrm>
        <a:off x="333058" y="914964"/>
        <a:ext cx="3287783" cy="737360"/>
      </dsp:txXfrm>
    </dsp:sp>
    <dsp:sp modelId="{BD7715BF-DA22-2E49-973C-1973F2E2D876}">
      <dsp:nvSpPr>
        <dsp:cNvPr id="0" name=""/>
        <dsp:cNvSpPr/>
      </dsp:nvSpPr>
      <dsp:spPr>
        <a:xfrm>
          <a:off x="620236" y="1784048"/>
          <a:ext cx="4152887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Poptávka po součástkách</a:t>
          </a:r>
        </a:p>
      </dsp:txBody>
      <dsp:txXfrm>
        <a:off x="643176" y="1806988"/>
        <a:ext cx="3287783" cy="737360"/>
      </dsp:txXfrm>
    </dsp:sp>
    <dsp:sp modelId="{B5DB7EB2-DEA7-6445-9839-F54EBDC5A4E6}">
      <dsp:nvSpPr>
        <dsp:cNvPr id="0" name=""/>
        <dsp:cNvSpPr/>
      </dsp:nvSpPr>
      <dsp:spPr>
        <a:xfrm>
          <a:off x="930354" y="2676072"/>
          <a:ext cx="4152887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Poptávka po materiálech</a:t>
          </a:r>
        </a:p>
      </dsp:txBody>
      <dsp:txXfrm>
        <a:off x="953294" y="2699012"/>
        <a:ext cx="3287783" cy="737360"/>
      </dsp:txXfrm>
    </dsp:sp>
    <dsp:sp modelId="{E29EDD8B-306C-7B4D-9B54-A26EC1EA7A70}">
      <dsp:nvSpPr>
        <dsp:cNvPr id="0" name=""/>
        <dsp:cNvSpPr/>
      </dsp:nvSpPr>
      <dsp:spPr>
        <a:xfrm>
          <a:off x="1240473" y="3568097"/>
          <a:ext cx="4152887" cy="783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Poptávka po logistice</a:t>
          </a:r>
        </a:p>
      </dsp:txBody>
      <dsp:txXfrm>
        <a:off x="1263413" y="3591037"/>
        <a:ext cx="3287783" cy="737360"/>
      </dsp:txXfrm>
    </dsp:sp>
    <dsp:sp modelId="{F74CCC19-B028-124A-8F2B-C900FD1DB1A5}">
      <dsp:nvSpPr>
        <dsp:cNvPr id="0" name=""/>
        <dsp:cNvSpPr/>
      </dsp:nvSpPr>
      <dsp:spPr>
        <a:xfrm>
          <a:off x="3643781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3758330" y="572200"/>
        <a:ext cx="280008" cy="383102"/>
      </dsp:txXfrm>
    </dsp:sp>
    <dsp:sp modelId="{F31048DF-582B-6F4A-9842-25B8DF98C2D6}">
      <dsp:nvSpPr>
        <dsp:cNvPr id="0" name=""/>
        <dsp:cNvSpPr/>
      </dsp:nvSpPr>
      <dsp:spPr>
        <a:xfrm>
          <a:off x="3953899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4068448" y="1464225"/>
        <a:ext cx="280008" cy="383102"/>
      </dsp:txXfrm>
    </dsp:sp>
    <dsp:sp modelId="{7944168B-F009-2C44-A0DE-98EF8C60F0EF}">
      <dsp:nvSpPr>
        <dsp:cNvPr id="0" name=""/>
        <dsp:cNvSpPr/>
      </dsp:nvSpPr>
      <dsp:spPr>
        <a:xfrm>
          <a:off x="4264017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4378566" y="2343195"/>
        <a:ext cx="280008" cy="383102"/>
      </dsp:txXfrm>
    </dsp:sp>
    <dsp:sp modelId="{B86E4ADF-3F73-DC43-9790-B62AAEC3D631}">
      <dsp:nvSpPr>
        <dsp:cNvPr id="0" name=""/>
        <dsp:cNvSpPr/>
      </dsp:nvSpPr>
      <dsp:spPr>
        <a:xfrm>
          <a:off x="457413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468868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FB845-906C-0856-F18B-40454A97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2E214-5185-AD34-56EE-E901C500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4720E-466C-C301-3339-E5480644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F2947-9406-3D41-48C5-AD7DED81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64B5-E1BA-67D8-85E2-47B650DD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57682-F219-6061-FCDC-7D5B2E6A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3E96DD-0967-DD6D-01B3-0A444E90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3D2DF-7676-C945-0593-47CD0ED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22651-C06E-18C7-8663-4DA785EF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AB94B-29CF-217D-7D19-C61AF0F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6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50545-1EB4-285A-2B58-0C2A23F5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12F1AD-8271-1E04-0B80-C5552A17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161BE-0416-CF89-ED6A-9F491E9B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BCA9B-CCA9-E363-92C1-9AD139B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F97FA-411F-D214-2512-1F60503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3CBD-170F-D23A-DA43-389FEEE6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1E1A6-BC47-5788-CD4A-B78F6F03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05645-8EF8-86D1-3EFF-BDDDCE2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5B082-CF19-8988-7060-1189105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22327-0B76-ACB9-7D23-59DA3646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3738-7BA3-7AE6-B4B4-1F823F12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06D52-ECE1-BA31-7009-9BB4C264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AC683-64F0-CC6B-5F9C-84BF6E7D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48D43-E31E-A8CE-F7D6-B94E54A3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48885-6AD6-BB72-3A79-738BA2A5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C831-6D27-C89E-8218-DA515AF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ACC5E-1105-2F55-FEC3-AD40DF13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110537-0D75-1955-D6C8-0938B1DE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AD63D-A471-29F5-3306-308EC40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D7E894-D80B-AF1F-497F-E80552C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4AA7C-1B33-3249-9623-8D57278B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EAB22-2435-FAC6-FB29-73EEEEC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905BB-8DF2-E2E9-3B7F-E2F03E47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A9D36-74E6-DD9E-6382-09BFA5BA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0A109-D9E5-742D-6D47-214B6FEF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7FDF17-55C9-D818-7DB4-D8EF3A57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586B97-3723-23DD-9A3C-69E12BC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D48520-3444-0AF2-10A7-7B13D923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57C876-7E8D-1FA4-D936-6A14786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50C6-788B-A0DD-6975-DAA3D40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CEBEBC-65CE-98EE-51CE-5592D013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AD723-E525-CF38-46C6-D5787607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14B095-4CA6-81D6-C04F-F85A8BB1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6AF227-A9FC-BD13-98F1-4463406F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4BBE65-3F87-1418-4398-1FB0814F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245C7-DD92-636C-BEEE-053AB59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120AF-B6FE-3033-2B51-958ED987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4A33-9A04-EFBF-D70C-B2DD7431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96F680-5A95-D7CC-7B62-BCBE6F2A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0D73D-48EA-6487-EBF8-B4C8AB6C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0A07BD-4FBC-A084-AA06-DBDBF313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196C-72A9-EEB6-1626-0EEFBA1C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E43F7-CFCB-A4F1-5943-556854B2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EEB6A4-F49E-8214-BC67-71A5AFBC0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2A0012-100E-32FD-1C6B-9E17396D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B9CF7-D9CA-A401-C694-B3ECAD9A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6F99F-6EAD-5C99-C396-3FB71237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265E45-F301-9B1B-F279-2E6C2129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94E7B8-B117-AA84-CF39-F9A511F7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54C3B-3FF6-5A4E-4F4D-B79DE1CF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9975F-11F0-EE76-3E63-7543D726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EE1-29B1-CD42-9BE2-347CE90F0BC3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BFA3F-6935-A7BD-944C-34FEAC5E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C50C23-D554-E084-12A5-1E0D1FC8B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4136F-4226-B0E9-A1DE-D09A2BD45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431C50-77B6-B456-85AF-1D3E707CE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DF66165C-A164-048B-6C43-659CE9762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1523"/>
            <a:ext cx="9144000" cy="1655762"/>
          </a:xfrm>
        </p:spPr>
        <p:txBody>
          <a:bodyPr>
            <a:normAutofit/>
          </a:bodyPr>
          <a:lstStyle/>
          <a:p>
            <a:r>
              <a:rPr lang="cs-CZ" sz="7200" dirty="0"/>
              <a:t>B2B Marketing</a:t>
            </a:r>
          </a:p>
          <a:p>
            <a:endParaRPr lang="cs-CZ" sz="7200" dirty="0"/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E6A0F00-FDAA-64F8-E5E7-CC76C27488C8}"/>
              </a:ext>
            </a:extLst>
          </p:cNvPr>
          <p:cNvSpPr txBox="1">
            <a:spLocks/>
          </p:cNvSpPr>
          <p:nvPr/>
        </p:nvSpPr>
        <p:spPr>
          <a:xfrm>
            <a:off x="4439093" y="3493746"/>
            <a:ext cx="3313814" cy="46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Ing. Nicolas Sendrei</a:t>
            </a:r>
          </a:p>
          <a:p>
            <a:endParaRPr lang="cs-CZ" sz="72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4709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81573-BA9F-20E2-AF94-FE9BA8788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FB2CA2-992C-5D3A-34D6-F4E4B03BC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1778FE-C769-CA69-9793-E1495A70A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FC90DC-31DA-3E52-97AE-4B049A12F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4CA80-6CE5-8AAF-1666-AABF4F1F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50A698-EFB6-AAF3-9F89-26DAC0E00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EB8A21F-AFB0-4F6B-2C65-116807DB8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6A11F4D-FB60-B0A1-B0F2-8A133175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539F316-D7D9-2A8B-F059-7C732163B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173870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54931511-05EE-42DF-C013-ECC29CBD6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9BC43008-AB7D-2A12-4322-0CA6F0F88FF7}"/>
              </a:ext>
            </a:extLst>
          </p:cNvPr>
          <p:cNvSpPr txBox="1">
            <a:spLocks/>
          </p:cNvSpPr>
          <p:nvPr/>
        </p:nvSpPr>
        <p:spPr>
          <a:xfrm>
            <a:off x="1411271" y="2444623"/>
            <a:ext cx="9114962" cy="2786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B2B</a:t>
            </a:r>
            <a:r>
              <a:rPr lang="cs-CZ" sz="6000" dirty="0"/>
              <a:t> poptávka </a:t>
            </a:r>
            <a:r>
              <a:rPr lang="cs-CZ" sz="6000" b="1" dirty="0"/>
              <a:t>přímo závisí </a:t>
            </a:r>
            <a:r>
              <a:rPr lang="cs-CZ" sz="6000" dirty="0"/>
              <a:t>na </a:t>
            </a:r>
            <a:r>
              <a:rPr lang="cs-CZ" sz="6000" b="1" dirty="0"/>
              <a:t>B2C</a:t>
            </a:r>
            <a:r>
              <a:rPr lang="cs-CZ" sz="6000" dirty="0"/>
              <a:t> poptávce na trhu – je nutné sledovat B2C trh = </a:t>
            </a:r>
            <a:r>
              <a:rPr lang="cs-CZ" sz="6000" b="1" u="sng" dirty="0"/>
              <a:t>odvozená poptávka</a:t>
            </a:r>
          </a:p>
        </p:txBody>
      </p:sp>
    </p:spTree>
    <p:extLst>
      <p:ext uri="{BB962C8B-B14F-4D97-AF65-F5344CB8AC3E}">
        <p14:creationId xmlns:p14="http://schemas.microsoft.com/office/powerpoint/2010/main" val="201721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CC3F8-3540-536D-CF7A-71FC53B3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02566A-969D-F64D-117A-666ACD45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1B1A5B-2DF8-C02B-0F86-A32CF2F3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1D4640-E1E0-E100-6383-9B1749306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AD545-3B7D-E96B-781D-57D54DD7C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5AF37A1-A88F-117E-70F8-F95B35025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1D660C5-B439-6105-BC6A-36BD98C7F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32169BA-ED14-27CC-6053-A084280F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5036ECE-A73D-E9D8-87E5-ECFF90C8B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849B8870-9596-DEFD-252C-02886BB36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57EB4B47-73C1-538A-932F-A4FDC40FAE91}"/>
              </a:ext>
            </a:extLst>
          </p:cNvPr>
          <p:cNvSpPr txBox="1">
            <a:spLocks/>
          </p:cNvSpPr>
          <p:nvPr/>
        </p:nvSpPr>
        <p:spPr>
          <a:xfrm>
            <a:off x="2428650" y="288485"/>
            <a:ext cx="6744914" cy="1070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Odvozená poptávka </a:t>
            </a:r>
            <a:endParaRPr lang="cs-CZ" sz="6000" b="1" u="sng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5CB763-0C49-C0B0-2800-7326F6DB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89702"/>
              </p:ext>
            </p:extLst>
          </p:nvPr>
        </p:nvGraphicFramePr>
        <p:xfrm>
          <a:off x="647357" y="1856317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FFF35C24-52EC-6A9B-665B-198ACB5BA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868" y="1818479"/>
            <a:ext cx="4652383" cy="32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10FE3-A450-107A-57B3-FA5AFCC2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5602B6-E7AD-B9E8-F768-3DCF26B0B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749112-246A-0612-87B7-F220C7501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2E0D97-63B4-2B82-C1D0-FB81BA5C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5A45CC-2359-B826-3BE8-BEE56C8AF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56AC21-2529-D15E-ACB6-468B17A0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5C4E349-F881-B242-F0E5-80BD222B2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23B719C-98B3-A418-22CF-D99CB48B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F10CA88-2C23-F1CA-8D34-5177F291C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CA117DF-4EBC-34FB-FF66-6341B39C8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645935CF-2715-5087-2967-AA82BB1F929A}"/>
              </a:ext>
            </a:extLst>
          </p:cNvPr>
          <p:cNvSpPr txBox="1">
            <a:spLocks/>
          </p:cNvSpPr>
          <p:nvPr/>
        </p:nvSpPr>
        <p:spPr>
          <a:xfrm>
            <a:off x="2201675" y="2558241"/>
            <a:ext cx="7788649" cy="1741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Odvozená poptávka úzce souvisí s dodavatelským řetězcem </a:t>
            </a:r>
            <a:r>
              <a:rPr lang="cs-CZ" sz="6000" b="1" dirty="0"/>
              <a:t>(</a:t>
            </a:r>
            <a:r>
              <a:rPr lang="cs-CZ" sz="6000" b="1" dirty="0" err="1"/>
              <a:t>supply</a:t>
            </a:r>
            <a:r>
              <a:rPr lang="cs-CZ" sz="6000" b="1" dirty="0"/>
              <a:t> </a:t>
            </a:r>
            <a:r>
              <a:rPr lang="cs-CZ" sz="6000" b="1" dirty="0" err="1"/>
              <a:t>chain</a:t>
            </a:r>
            <a:r>
              <a:rPr lang="cs-CZ" sz="6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073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6DFD7-FA75-0801-60D0-799646427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322238-E397-F589-7725-0FCC1F4A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CC808A6-33FE-E04A-260D-7C4A9D939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39293-7977-F203-8327-EF73ED37C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C46E03-88D2-F63E-F6CB-2DE2CF55A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474420-E651-BAF9-DA4F-A55A9D2A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3017D25-A411-74F9-4249-826DE4B67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1BC3062-B431-5053-3885-8208A43C6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1715E7A-3D37-47DA-D49C-B310C523F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173870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D750E97B-FFFB-5FBB-EFDB-AECC3ABCC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864C6B1-62EA-44F2-E29D-830E261A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097" y="2044427"/>
            <a:ext cx="8111803" cy="3797013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65475F0D-13B6-9260-14CB-804939D3C56F}"/>
              </a:ext>
            </a:extLst>
          </p:cNvPr>
          <p:cNvSpPr txBox="1">
            <a:spLocks/>
          </p:cNvSpPr>
          <p:nvPr/>
        </p:nvSpPr>
        <p:spPr>
          <a:xfrm>
            <a:off x="2348539" y="240625"/>
            <a:ext cx="7494921" cy="1192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Supply </a:t>
            </a:r>
            <a:r>
              <a:rPr lang="cs-CZ" sz="6000" b="1" dirty="0" err="1"/>
              <a:t>chain</a:t>
            </a:r>
            <a:r>
              <a:rPr lang="cs-CZ" sz="6000" b="1" dirty="0"/>
              <a:t> </a:t>
            </a:r>
          </a:p>
          <a:p>
            <a:r>
              <a:rPr lang="cs-CZ" sz="6000" b="1" dirty="0"/>
              <a:t>(dodavatelský řetězec)</a:t>
            </a:r>
          </a:p>
        </p:txBody>
      </p:sp>
    </p:spTree>
    <p:extLst>
      <p:ext uri="{BB962C8B-B14F-4D97-AF65-F5344CB8AC3E}">
        <p14:creationId xmlns:p14="http://schemas.microsoft.com/office/powerpoint/2010/main" val="359872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683FB0-CF79-37B9-A0F5-8E563194D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5C0767-787A-4C28-24FA-B8608CD35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E6B250-0E2E-877B-0FF2-6F7878644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0A4E04-0DA1-8D4B-6DA3-64FF3F596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8CC294-0542-46BC-1F3F-6826DB3A6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331FEB-4B37-9F36-5F55-4DF26EB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04780F4-36DB-8988-989B-FB902399D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181DDC6-3DA7-B968-181C-15537409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5B97D38-3B06-6579-5B76-BC8A2CA34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93" y="528869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3CF46BD8-662E-D20D-8C71-3474B8CB8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AD2A3A-48B8-8B0B-0F2E-635D098A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14" y="1480304"/>
            <a:ext cx="7472115" cy="4173877"/>
          </a:xfrm>
          <a:prstGeom prst="rect">
            <a:avLst/>
          </a:prstGeom>
        </p:spPr>
      </p:pic>
      <p:sp>
        <p:nvSpPr>
          <p:cNvPr id="8" name="Podnadpis 15">
            <a:extLst>
              <a:ext uri="{FF2B5EF4-FFF2-40B4-BE49-F238E27FC236}">
                <a16:creationId xmlns:a16="http://schemas.microsoft.com/office/drawing/2014/main" id="{A43D61B4-5EBF-9598-A378-5B1F0949A71B}"/>
              </a:ext>
            </a:extLst>
          </p:cNvPr>
          <p:cNvSpPr txBox="1">
            <a:spLocks/>
          </p:cNvSpPr>
          <p:nvPr/>
        </p:nvSpPr>
        <p:spPr>
          <a:xfrm>
            <a:off x="2776107" y="449539"/>
            <a:ext cx="6070444" cy="912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Proč je B2B tak velké?</a:t>
            </a:r>
          </a:p>
        </p:txBody>
      </p:sp>
      <p:sp>
        <p:nvSpPr>
          <p:cNvPr id="9" name="Podnadpis 15">
            <a:extLst>
              <a:ext uri="{FF2B5EF4-FFF2-40B4-BE49-F238E27FC236}">
                <a16:creationId xmlns:a16="http://schemas.microsoft.com/office/drawing/2014/main" id="{1EFDA5A5-FC37-FAE7-8C0F-D7415723BD14}"/>
              </a:ext>
            </a:extLst>
          </p:cNvPr>
          <p:cNvSpPr txBox="1">
            <a:spLocks/>
          </p:cNvSpPr>
          <p:nvPr/>
        </p:nvSpPr>
        <p:spPr>
          <a:xfrm>
            <a:off x="2104656" y="5951501"/>
            <a:ext cx="3231137" cy="584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Viz. obrázek z minula</a:t>
            </a:r>
          </a:p>
        </p:txBody>
      </p:sp>
    </p:spTree>
    <p:extLst>
      <p:ext uri="{BB962C8B-B14F-4D97-AF65-F5344CB8AC3E}">
        <p14:creationId xmlns:p14="http://schemas.microsoft.com/office/powerpoint/2010/main" val="136621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3811F-D00B-3047-5DEC-A5CC86836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5F2DDA-6C1C-8199-8879-BE507EE9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79EE45-82DD-7ED4-F02F-C988215B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064985-EC28-1708-F48A-87F2B8025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EB7F91-FC21-0589-465B-08D6020AD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DCD3E25-A2AB-EB21-FFFC-7E43F7864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5071744-25F5-BFF5-7D22-DE7BC95DA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9D0F37F-2FC8-DF4E-6121-41508B8F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8482774-750F-1429-764B-13FAFEBB0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7F99BE5-2029-36A9-B7A0-F502B6360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D6B91E54-E493-FA56-7020-3CA74D4B31F8}"/>
              </a:ext>
            </a:extLst>
          </p:cNvPr>
          <p:cNvSpPr txBox="1">
            <a:spLocks/>
          </p:cNvSpPr>
          <p:nvPr/>
        </p:nvSpPr>
        <p:spPr>
          <a:xfrm>
            <a:off x="971564" y="2049725"/>
            <a:ext cx="9901771" cy="4008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Lidé chtějí cestovat – poptávka po cestování (</a:t>
            </a:r>
            <a:r>
              <a:rPr lang="cs-CZ" sz="6000" b="1" dirty="0"/>
              <a:t>B2C</a:t>
            </a:r>
            <a:r>
              <a:rPr lang="cs-CZ" sz="6000" dirty="0"/>
              <a:t>)</a:t>
            </a:r>
          </a:p>
          <a:p>
            <a:r>
              <a:rPr lang="cs-CZ" sz="6000" dirty="0"/>
              <a:t>  </a:t>
            </a:r>
          </a:p>
          <a:p>
            <a:r>
              <a:rPr lang="cs-CZ" sz="6000" dirty="0"/>
              <a:t> Výrobce letadel ( 1. článek </a:t>
            </a:r>
            <a:r>
              <a:rPr lang="cs-CZ" sz="6000" dirty="0" err="1"/>
              <a:t>supply</a:t>
            </a:r>
            <a:r>
              <a:rPr lang="cs-CZ" sz="6000" dirty="0"/>
              <a:t> </a:t>
            </a:r>
            <a:r>
              <a:rPr lang="cs-CZ" sz="6000" dirty="0" err="1"/>
              <a:t>chain</a:t>
            </a:r>
            <a:r>
              <a:rPr lang="cs-CZ" sz="6000" dirty="0"/>
              <a:t> </a:t>
            </a:r>
            <a:r>
              <a:rPr lang="cs-CZ" sz="6000" b="1" dirty="0"/>
              <a:t>B2B</a:t>
            </a:r>
            <a:r>
              <a:rPr lang="cs-CZ" sz="6000" dirty="0"/>
              <a:t> )</a:t>
            </a:r>
          </a:p>
          <a:p>
            <a:r>
              <a:rPr lang="cs-CZ" sz="6000" dirty="0"/>
              <a:t> Výrobce součástek na letadla ( 2. článek </a:t>
            </a:r>
            <a:r>
              <a:rPr lang="cs-CZ" sz="6000" b="1" dirty="0"/>
              <a:t>B2B</a:t>
            </a:r>
            <a:r>
              <a:rPr lang="cs-CZ" sz="6000" dirty="0"/>
              <a:t> )</a:t>
            </a:r>
          </a:p>
          <a:p>
            <a:r>
              <a:rPr lang="cs-CZ" sz="6000" dirty="0"/>
              <a:t>Výrobci materiálů ( 3. článek </a:t>
            </a:r>
            <a:r>
              <a:rPr lang="cs-CZ" sz="6000" b="1" dirty="0"/>
              <a:t>B2B</a:t>
            </a:r>
            <a:r>
              <a:rPr lang="cs-CZ" sz="6000" dirty="0"/>
              <a:t> ) </a:t>
            </a:r>
          </a:p>
          <a:p>
            <a:r>
              <a:rPr lang="cs-CZ" sz="6000" dirty="0"/>
              <a:t>Výrobci surovin ( 4. článek </a:t>
            </a:r>
            <a:r>
              <a:rPr lang="cs-CZ" sz="6000" b="1" dirty="0"/>
              <a:t>B2B</a:t>
            </a:r>
            <a:r>
              <a:rPr lang="cs-CZ" sz="6000" dirty="0"/>
              <a:t> )</a:t>
            </a:r>
          </a:p>
          <a:p>
            <a:r>
              <a:rPr lang="cs-CZ" sz="6000" dirty="0"/>
              <a:t>Logistické firmy ( 5. článek </a:t>
            </a:r>
            <a:r>
              <a:rPr lang="cs-CZ" sz="6000" b="1" dirty="0"/>
              <a:t>B2B</a:t>
            </a:r>
            <a:r>
              <a:rPr lang="cs-CZ" sz="6000" dirty="0"/>
              <a:t> ) </a:t>
            </a:r>
          </a:p>
          <a:p>
            <a:r>
              <a:rPr lang="cs-CZ" sz="6000" dirty="0"/>
              <a:t>A další…</a:t>
            </a:r>
          </a:p>
          <a:p>
            <a:pPr marL="1143000" indent="-1143000">
              <a:buAutoNum type="arabicPeriod"/>
            </a:pPr>
            <a:endParaRPr lang="cs-CZ" sz="60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0FB8BB5A-D444-44F0-D149-3F0C627BD1D2}"/>
              </a:ext>
            </a:extLst>
          </p:cNvPr>
          <p:cNvSpPr txBox="1">
            <a:spLocks/>
          </p:cNvSpPr>
          <p:nvPr/>
        </p:nvSpPr>
        <p:spPr>
          <a:xfrm>
            <a:off x="1837522" y="496869"/>
            <a:ext cx="7896726" cy="983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Odpověď = </a:t>
            </a:r>
            <a:r>
              <a:rPr lang="cs-CZ" sz="6000" b="1" u="sng" dirty="0"/>
              <a:t>Supply </a:t>
            </a:r>
            <a:r>
              <a:rPr lang="cs-CZ" sz="6000" b="1" u="sng" dirty="0" err="1"/>
              <a:t>chain</a:t>
            </a:r>
            <a:endParaRPr lang="cs-CZ" sz="6000" b="1" u="sng" dirty="0"/>
          </a:p>
        </p:txBody>
      </p:sp>
    </p:spTree>
    <p:extLst>
      <p:ext uri="{BB962C8B-B14F-4D97-AF65-F5344CB8AC3E}">
        <p14:creationId xmlns:p14="http://schemas.microsoft.com/office/powerpoint/2010/main" val="250250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03CD0-F32E-7671-7B91-DE0446F8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2F8E7F-3594-C870-213B-B7B8AE21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7E30E5-198F-0362-B8A5-CD836D0C2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B6FB6B-52B8-116A-4A72-FB3B5C71E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2854AD-E924-47C8-520D-81FA35089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7D0E46-53BD-E6D3-E2F4-84AA870E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D461B7B-9691-37A3-8BEE-55C3271A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7C8E242-9C09-1A5C-15DC-AB0EF7594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083E461-B23F-5D75-61CD-071164E2C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B499B442-154D-CFF9-74D9-3F8111DCF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8D1F43-60FE-C2C5-407C-A91004B481DB}"/>
              </a:ext>
            </a:extLst>
          </p:cNvPr>
          <p:cNvSpPr txBox="1"/>
          <p:nvPr/>
        </p:nvSpPr>
        <p:spPr>
          <a:xfrm>
            <a:off x="2509013" y="3246577"/>
            <a:ext cx="71739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Všechny tyto články musí spolupracovat v rámci 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</a:rPr>
              <a:t>dodavatelského řetězce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aby se na konci splnila poptávka spotřebitelů po cestování. Jakmile tento řetězec funguje efektivně, letecká společnost může uspokojit své zákazníky, a celý systém se tímto způsobem uzavírá.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E3BB7E3-9055-3CF9-2E3E-3E014E2A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644" y="387209"/>
            <a:ext cx="5102792" cy="24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79FC6-93FF-72F5-398C-5B067517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8ACE83-D22D-9E54-0B81-3386DFA3E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6BBD5D-C636-49FD-B59C-0C1DA6DC0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BE627-484C-89C3-C877-719EF4BC2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D4583E-35C5-C84B-1940-E0575112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5914D0-ACF3-FBFB-8E40-24EF22E14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59B419D-0984-C0C0-6CD6-AEE3DDF2E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7CC61F8-32E4-7F4D-FE3E-12DD762B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9B7E23A-3ED2-1B18-7400-02835AF0A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5183985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9DCCF31-FE14-48F4-B42D-31F835BC7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BC9CCA51-B4E7-9B51-A1A9-2998BBF95A91}"/>
              </a:ext>
            </a:extLst>
          </p:cNvPr>
          <p:cNvSpPr txBox="1">
            <a:spLocks/>
          </p:cNvSpPr>
          <p:nvPr/>
        </p:nvSpPr>
        <p:spPr>
          <a:xfrm>
            <a:off x="1494667" y="2145683"/>
            <a:ext cx="9202665" cy="35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10 min, týmy po 2-3 lidech = vymyslete produkt s co nejdelším </a:t>
            </a:r>
            <a:r>
              <a:rPr lang="cs-CZ" sz="6000" dirty="0" err="1"/>
              <a:t>supply</a:t>
            </a:r>
            <a:r>
              <a:rPr lang="cs-CZ" sz="6000" dirty="0"/>
              <a:t> </a:t>
            </a:r>
            <a:r>
              <a:rPr lang="cs-CZ" sz="6000" dirty="0" err="1"/>
              <a:t>chainem</a:t>
            </a:r>
            <a:r>
              <a:rPr lang="cs-CZ" sz="6000" dirty="0"/>
              <a:t> – vítězný tým 1b. aktivita  </a:t>
            </a:r>
          </a:p>
          <a:p>
            <a:pPr marL="1143000" indent="-1143000">
              <a:buAutoNum type="arabicPeriod"/>
            </a:pPr>
            <a:endParaRPr lang="cs-CZ" sz="60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80390161-ACA2-0246-96F2-6644C5BE0000}"/>
              </a:ext>
            </a:extLst>
          </p:cNvPr>
          <p:cNvSpPr txBox="1">
            <a:spLocks/>
          </p:cNvSpPr>
          <p:nvPr/>
        </p:nvSpPr>
        <p:spPr>
          <a:xfrm>
            <a:off x="1837522" y="496869"/>
            <a:ext cx="7896726" cy="983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b="1" dirty="0"/>
              <a:t>Aktivita = </a:t>
            </a:r>
            <a:r>
              <a:rPr lang="cs-CZ" sz="6000" b="1" u="sng" dirty="0"/>
              <a:t>Supply </a:t>
            </a:r>
            <a:r>
              <a:rPr lang="cs-CZ" sz="6000" b="1" u="sng" dirty="0" err="1"/>
              <a:t>chain</a:t>
            </a:r>
            <a:endParaRPr lang="cs-CZ" sz="6000" b="1" u="sng" dirty="0"/>
          </a:p>
        </p:txBody>
      </p:sp>
    </p:spTree>
    <p:extLst>
      <p:ext uri="{BB962C8B-B14F-4D97-AF65-F5344CB8AC3E}">
        <p14:creationId xmlns:p14="http://schemas.microsoft.com/office/powerpoint/2010/main" val="73794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0810-803A-7FDA-FE24-2EA098CB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C474B-F95E-FE08-9F9B-268A74CA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D52CE0-F044-E78D-4DDC-4FFC4248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99983-0167-609C-6CC3-7E270BE8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795FA-797E-89D7-62B7-C33300AE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060A98-5272-A2AD-7C62-920E71E6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4F2E991-440C-9851-53D3-2B610010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E4B7556-D6D8-B1B6-E5CC-96AB4DA0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3EC01D-5C93-A686-6E70-AB768279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" y="5161139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83BAA26-B8BF-8D95-C28D-367B03731985}"/>
              </a:ext>
            </a:extLst>
          </p:cNvPr>
          <p:cNvSpPr txBox="1">
            <a:spLocks/>
          </p:cNvSpPr>
          <p:nvPr/>
        </p:nvSpPr>
        <p:spPr>
          <a:xfrm>
            <a:off x="3000681" y="2896267"/>
            <a:ext cx="6014343" cy="111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DOTAZY???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1D6959A-76FC-6613-53D8-9AB28F5E6D8C}"/>
              </a:ext>
            </a:extLst>
          </p:cNvPr>
          <p:cNvSpPr txBox="1">
            <a:spLocks/>
          </p:cNvSpPr>
          <p:nvPr/>
        </p:nvSpPr>
        <p:spPr>
          <a:xfrm>
            <a:off x="537663" y="2882667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F47ABE-14C6-A661-F370-D0659B44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42" y="1499481"/>
            <a:ext cx="4929316" cy="36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EBDDD-FA5F-4896-0A4F-91F8E141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C44780-4839-2E2D-738F-ED47C359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659CD9-A2BA-41B7-A545-4943CFE1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C6E59-8C32-8FA7-54E7-9BC35638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DF9182-B7FA-80B5-FBF5-29473F3C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B548B2-6DEC-D273-552B-3FE9701D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316225-DA24-EA23-33E1-7CE51C891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6ADD6D5-0E3E-DD7E-E1D2-E9814025B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50A908C-5ACB-7E43-120E-2E5090E8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148681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6D59B92A-7BEE-BD19-53E0-22C4E3467339}"/>
              </a:ext>
            </a:extLst>
          </p:cNvPr>
          <p:cNvSpPr txBox="1">
            <a:spLocks/>
          </p:cNvSpPr>
          <p:nvPr/>
        </p:nvSpPr>
        <p:spPr>
          <a:xfrm>
            <a:off x="1575919" y="3165514"/>
            <a:ext cx="3873390" cy="5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Děkuji za pozornost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7D4F86-FF4A-2CA7-E337-615F898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CE1A414D-6F6F-07E7-F586-AD523A291541}"/>
              </a:ext>
            </a:extLst>
          </p:cNvPr>
          <p:cNvSpPr txBox="1">
            <a:spLocks/>
          </p:cNvSpPr>
          <p:nvPr/>
        </p:nvSpPr>
        <p:spPr>
          <a:xfrm>
            <a:off x="537663" y="2866901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7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A165C-47D4-7FDA-12B0-1897A6F0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2B76B2-9AD7-D638-B205-0AAE16E82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B89B76-1693-63F3-44D0-D7EA2A92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287B4-D259-EE60-E97E-C2F17F72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8F9B8-F676-A9E6-01F2-9EAC4971F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344B20-71FC-0E44-E676-517748B3C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F7700C8-16C9-87BD-E52F-11AA0436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8257091-7532-187C-BCF0-A5DD7BEB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CFA251F-40EB-18EC-9C64-0AEC61FF8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1757BDD1-DAE1-0AE1-0EE8-1D3EBDE0A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564" y="397509"/>
            <a:ext cx="5106091" cy="878149"/>
          </a:xfrm>
        </p:spPr>
        <p:txBody>
          <a:bodyPr>
            <a:normAutofit fontScale="85000" lnSpcReduction="10000"/>
          </a:bodyPr>
          <a:lstStyle/>
          <a:p>
            <a:r>
              <a:rPr lang="cs-CZ" sz="7200" dirty="0" err="1"/>
              <a:t>Raynet</a:t>
            </a:r>
            <a:r>
              <a:rPr lang="cs-CZ" sz="7200" dirty="0"/>
              <a:t> výjezd</a:t>
            </a:r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1C5E49B3-C5CF-06AF-E3D6-2A36C42F4510}"/>
              </a:ext>
            </a:extLst>
          </p:cNvPr>
          <p:cNvSpPr txBox="1">
            <a:spLocks/>
          </p:cNvSpPr>
          <p:nvPr/>
        </p:nvSpPr>
        <p:spPr>
          <a:xfrm>
            <a:off x="426299" y="1973841"/>
            <a:ext cx="10118614" cy="4183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4100" dirty="0"/>
              <a:t>5b. za účast – dobrovolné</a:t>
            </a:r>
          </a:p>
          <a:p>
            <a:pPr algn="l"/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Nejúspěšnější CRM systém v ČR – aktivity pro studenty</a:t>
            </a:r>
          </a:p>
          <a:p>
            <a:pPr algn="l"/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4.11. v pondělí od 14.hod cca na 2 </a:t>
            </a:r>
            <a:r>
              <a:rPr lang="cs-CZ" sz="4100" dirty="0" err="1"/>
              <a:t>hoďky</a:t>
            </a:r>
            <a:endParaRPr lang="cs-CZ" sz="4100" dirty="0"/>
          </a:p>
          <a:p>
            <a:pPr algn="l"/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Max. kapacita 15 lidí ( </a:t>
            </a:r>
            <a:r>
              <a:rPr lang="cs-CZ" sz="4100" dirty="0" err="1"/>
              <a:t>info</a:t>
            </a:r>
            <a:r>
              <a:rPr lang="cs-CZ" sz="4100" dirty="0"/>
              <a:t> v emailu během týdne )</a:t>
            </a:r>
          </a:p>
          <a:p>
            <a:pPr algn="l"/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Firma se nachází v Ostravě – Poruba ( kousek od </a:t>
            </a:r>
            <a:r>
              <a:rPr lang="cs-CZ" sz="4100" dirty="0" err="1"/>
              <a:t>Mekáče</a:t>
            </a:r>
            <a:r>
              <a:rPr lang="cs-CZ" sz="4100" dirty="0"/>
              <a:t> )</a:t>
            </a:r>
          </a:p>
          <a:p>
            <a:pPr algn="l"/>
            <a:endParaRPr lang="cs-CZ" sz="4100" dirty="0"/>
          </a:p>
          <a:p>
            <a:pPr marL="571500" indent="-571500" algn="l">
              <a:buFontTx/>
              <a:buChar char="-"/>
            </a:pPr>
            <a:r>
              <a:rPr lang="cs-CZ" sz="4100" dirty="0"/>
              <a:t>Tram zastávka Tel. Škola / Bus zastávka Francouzská</a:t>
            </a:r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45225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E4410-97D0-4009-5803-E161DEC3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14B763-142E-D2AF-A8FA-CB238C81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D36B98-C4E0-C9FC-B068-7EC88F362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F4431-ABA1-0336-7693-835AB473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D54BF8-6247-59DB-B67A-47BEBC4CD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DAFBFD-1E58-C1D1-87EB-01F877496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CDD5BF3-D644-759F-E4F6-8B60F71E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37C3B08-7942-E6C4-3113-4622DC3E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CC1C0B2-E1BC-FB14-2E19-749027FA5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C598F490-C9A1-0CC3-4F03-B91857358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840" y="562521"/>
            <a:ext cx="5106091" cy="878149"/>
          </a:xfrm>
        </p:spPr>
        <p:txBody>
          <a:bodyPr>
            <a:normAutofit fontScale="85000" lnSpcReduction="10000"/>
          </a:bodyPr>
          <a:lstStyle/>
          <a:p>
            <a:r>
              <a:rPr lang="cs-CZ" sz="7200" dirty="0"/>
              <a:t>Harmonogram</a:t>
            </a:r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97D0F075-5D24-C75D-9EC6-AE4A5F43CAC1}"/>
              </a:ext>
            </a:extLst>
          </p:cNvPr>
          <p:cNvSpPr txBox="1">
            <a:spLocks/>
          </p:cNvSpPr>
          <p:nvPr/>
        </p:nvSpPr>
        <p:spPr>
          <a:xfrm>
            <a:off x="426299" y="2692417"/>
            <a:ext cx="10118614" cy="2798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3600" dirty="0"/>
              <a:t>14.10.  NENÍ prezenční SEMINÁŘ - distančně ( úkol za docházku )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21.10.  NENÍ prezenční SEMINÁŘ - distančně ( úkol za docházku )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28.10.  STÁTNÍ SVÁTEK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4.11.     VÝJEZD RAYNET / V DANÉM TÝDNU NENÍ SEMINÁŘ ANI PŘEDNÁŠKA</a:t>
            </a:r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424071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958C5-4318-4047-3328-64250978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33ABA0-AE7A-2827-F681-94F71595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5A18F2-364F-6AF5-C321-5E5496342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75A8F-A3F4-D7A0-6136-0DF142F5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CF0CC0-5A21-C62D-2E47-2CA444D0F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D91A2D-BDF1-D891-E5FD-FADD9137A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AD7B1D5-51BC-9263-1C82-FAC33B0E8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3DFD47A-FB9A-44FD-602C-E167AA42E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C274AB6-EFBC-F849-F956-798D9D9E3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C8966953-8C89-6483-3748-3C101C8E2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4880" y="274950"/>
            <a:ext cx="7155977" cy="1411488"/>
          </a:xfrm>
        </p:spPr>
        <p:txBody>
          <a:bodyPr>
            <a:normAutofit/>
          </a:bodyPr>
          <a:lstStyle/>
          <a:p>
            <a:r>
              <a:rPr lang="cs-CZ" sz="5200" dirty="0"/>
              <a:t>ÚKOLY ZA DOCHÁZKU</a:t>
            </a:r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B989566-7BD3-7536-A61F-3482620DAECA}"/>
              </a:ext>
            </a:extLst>
          </p:cNvPr>
          <p:cNvSpPr txBox="1">
            <a:spLocks/>
          </p:cNvSpPr>
          <p:nvPr/>
        </p:nvSpPr>
        <p:spPr>
          <a:xfrm>
            <a:off x="268603" y="1917178"/>
            <a:ext cx="10604731" cy="494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3600" dirty="0"/>
              <a:t>Místo semináře dne 14.10. - příprava na obchodní jednání = zjistit si o expertech, kteří budou přednášet dne 22.10 – Ivana Vítková a dne 29.10 – Daniel Kudláček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Místo semináře dne 21.10. = zjistit si o expertech, kteří budou přednášet dne 19.11 – Filip </a:t>
            </a:r>
            <a:r>
              <a:rPr lang="cs-CZ" sz="3600" dirty="0" err="1"/>
              <a:t>Štroch</a:t>
            </a:r>
            <a:r>
              <a:rPr lang="cs-CZ" sz="3600" dirty="0"/>
              <a:t> a 3.12 – Šimon Churý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Odevzdat do odevzdávárny ( tým 2-3 lidi )</a:t>
            </a:r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pPr marL="571500" indent="-571500" algn="l">
              <a:buFontTx/>
              <a:buChar char="-"/>
            </a:pPr>
            <a:endParaRPr lang="cs-CZ" sz="36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48597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65E80-EFE9-D4A2-90B3-516E4566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132939-B025-0245-5CE3-62ED8F512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52D5F0-273C-AD79-E6C6-61E6F9FC7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CAE8AD-B64D-8E11-0EB1-30EADFD53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409AE7-5C21-82EF-3DD5-B6D3FEF06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823948-D48C-9E96-7FFC-640361B1E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F5FB48E-B095-01EC-E2BC-A43FECBA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448298B-F0B7-983E-F325-2DD80481E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A740826-A2E2-6280-AD71-757A93190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B3CDDAC-681B-F3E8-98E3-5D9B5DA1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05B5A402-991D-8A8F-00C0-91E2906B20E3}"/>
              </a:ext>
            </a:extLst>
          </p:cNvPr>
          <p:cNvSpPr txBox="1">
            <a:spLocks/>
          </p:cNvSpPr>
          <p:nvPr/>
        </p:nvSpPr>
        <p:spPr>
          <a:xfrm>
            <a:off x="6140980" y="612602"/>
            <a:ext cx="5793113" cy="5369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r>
              <a:rPr lang="cs-CZ" dirty="0"/>
              <a:t>-              </a:t>
            </a:r>
            <a:r>
              <a:rPr lang="cs-CZ" sz="2600" dirty="0"/>
              <a:t>Méně zákazníků</a:t>
            </a:r>
          </a:p>
          <a:p>
            <a:pPr algn="l">
              <a:lnSpc>
                <a:spcPct val="160000"/>
              </a:lnSpc>
            </a:pPr>
            <a:r>
              <a:rPr lang="cs-CZ" sz="2600" dirty="0"/>
              <a:t>-             Vyšší hodnota transakcí</a:t>
            </a:r>
          </a:p>
          <a:p>
            <a:pPr marL="342900" indent="-342900" algn="l">
              <a:lnSpc>
                <a:spcPct val="160000"/>
              </a:lnSpc>
              <a:buFontTx/>
              <a:buChar char="-"/>
            </a:pPr>
            <a:r>
              <a:rPr lang="cs-CZ" sz="2600" dirty="0"/>
              <a:t>         Vzniká individuální cena</a:t>
            </a:r>
          </a:p>
          <a:p>
            <a:pPr marL="342900" indent="-342900" algn="l">
              <a:lnSpc>
                <a:spcPct val="160000"/>
              </a:lnSpc>
              <a:buFontTx/>
              <a:buChar char="-"/>
            </a:pPr>
            <a:r>
              <a:rPr lang="cs-CZ" sz="2600" dirty="0"/>
              <a:t>         Platba neprobíhá ihned</a:t>
            </a:r>
          </a:p>
          <a:p>
            <a:pPr marL="342900" indent="-342900" algn="l">
              <a:lnSpc>
                <a:spcPct val="160000"/>
              </a:lnSpc>
              <a:buFontTx/>
              <a:buChar char="-"/>
            </a:pPr>
            <a:r>
              <a:rPr lang="cs-CZ" sz="2600" dirty="0"/>
              <a:t>         Celková hodnota trhu je vyšší </a:t>
            </a:r>
          </a:p>
          <a:p>
            <a:pPr marL="342900" indent="-342900" algn="l">
              <a:lnSpc>
                <a:spcPct val="160000"/>
              </a:lnSpc>
              <a:buFontTx/>
              <a:buChar char="-"/>
            </a:pPr>
            <a:r>
              <a:rPr lang="cs-CZ" sz="2600" dirty="0"/>
              <a:t>         Důležitost B2B stoupá, zejména v  západních       zemích</a:t>
            </a:r>
          </a:p>
          <a:p>
            <a:pPr marL="342900" indent="-342900" algn="l">
              <a:lnSpc>
                <a:spcPct val="160000"/>
              </a:lnSpc>
              <a:buFontTx/>
              <a:buChar char="-"/>
            </a:pPr>
            <a:r>
              <a:rPr lang="cs-CZ" sz="2600" dirty="0"/>
              <a:t>         Roste rychleji než B2C</a:t>
            </a:r>
          </a:p>
          <a:p>
            <a:pPr marL="342900" indent="-342900" algn="l">
              <a:lnSpc>
                <a:spcPct val="160000"/>
              </a:lnSpc>
              <a:buFontTx/>
              <a:buChar char="-"/>
            </a:pPr>
            <a:r>
              <a:rPr lang="cs-CZ" sz="2600" dirty="0"/>
              <a:t>         Větší požadavek na hlubší znalost zaměstnanců k B2B trhu ( s tím přichází vyšší průměrný plat B2B zaměstnanců oproti B2C 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CA72F709-070A-A608-6738-82A488F450B1}"/>
              </a:ext>
            </a:extLst>
          </p:cNvPr>
          <p:cNvSpPr txBox="1">
            <a:spLocks/>
          </p:cNvSpPr>
          <p:nvPr/>
        </p:nvSpPr>
        <p:spPr>
          <a:xfrm>
            <a:off x="1921643" y="479100"/>
            <a:ext cx="4219338" cy="788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Z minula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821E98-AE8B-E53A-5D49-EEFE62D5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1899358"/>
            <a:ext cx="5861939" cy="31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7C0A0-CA62-24D0-2DD7-1323876C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E5DE54-3800-6732-84DA-6EB35E5C2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5542E1-65E0-D749-3533-6939BA7F8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727F1-7DF1-FD1E-344D-0DC8982A4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0FE09-367B-7DBC-48B2-30D97CAD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0CB7FC1-5107-2EE5-67BC-5CA8AF8F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EA117CB-D751-A54B-8BD9-8B14EE099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80390E6-78A9-A077-9EA7-ADF225BD3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DBC539-83CD-6F4B-FBF2-54F795961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36DDB73E-02BA-A098-3FE4-8B5655E6C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126A7444-92CD-A382-EAF5-DBD162061F73}"/>
              </a:ext>
            </a:extLst>
          </p:cNvPr>
          <p:cNvSpPr txBox="1">
            <a:spLocks/>
          </p:cNvSpPr>
          <p:nvPr/>
        </p:nvSpPr>
        <p:spPr>
          <a:xfrm>
            <a:off x="2414841" y="467539"/>
            <a:ext cx="6941802" cy="742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S čím se obchoduje?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6AB751-6EDB-3707-846E-E481830A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4" y="1899358"/>
            <a:ext cx="6118174" cy="3314938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9F0C8E8-8E2B-6DF8-49FF-D309178A6CBF}"/>
              </a:ext>
            </a:extLst>
          </p:cNvPr>
          <p:cNvSpPr txBox="1">
            <a:spLocks/>
          </p:cNvSpPr>
          <p:nvPr/>
        </p:nvSpPr>
        <p:spPr>
          <a:xfrm>
            <a:off x="6096000" y="1779939"/>
            <a:ext cx="5861939" cy="4307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>
                <a:latin typeface="Enriqueta" panose="02000000000000000000" pitchFamily="2" charset="0"/>
              </a:rPr>
              <a:t>1) Produkty, které jsou využity pro výrobu dalších produktů.</a:t>
            </a:r>
          </a:p>
          <a:p>
            <a:endParaRPr lang="cs-CZ" sz="3600" b="1" dirty="0">
              <a:latin typeface="Enriqueta" panose="02000000000000000000" pitchFamily="2" charset="0"/>
            </a:endParaRPr>
          </a:p>
          <a:p>
            <a:r>
              <a:rPr lang="cs-CZ" sz="3600" b="1" dirty="0">
                <a:latin typeface="Enriqueta" panose="02000000000000000000" pitchFamily="2" charset="0"/>
              </a:rPr>
              <a:t>2) Produkty, které jsou dále prodávány</a:t>
            </a:r>
          </a:p>
          <a:p>
            <a:endParaRPr lang="cs-CZ" sz="3600" b="1" dirty="0">
              <a:latin typeface="Enriqueta" panose="02000000000000000000" pitchFamily="2" charset="0"/>
            </a:endParaRPr>
          </a:p>
          <a:p>
            <a:r>
              <a:rPr lang="cs-CZ" sz="3600" b="1" dirty="0">
                <a:latin typeface="Enriqueta" panose="02000000000000000000" pitchFamily="2" charset="0"/>
              </a:rPr>
              <a:t>3) Produkty, které slouží k chodu firmy</a:t>
            </a:r>
          </a:p>
          <a:p>
            <a:endParaRPr lang="en-US" sz="3600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B04F1-2C0C-720F-B27A-375640C30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25E5B-C646-4B08-CF06-941804063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E54FC4-C2F0-C4F3-1321-FD0AE60D1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911044-3C06-CDB7-1D0C-6228DB8A6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EB48AB-3885-42CE-9628-33A134705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390BDE-8A22-8787-564E-510FC936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0BFA735-8DB1-0C90-7FDF-ACE81E79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7FE17E9-79B9-A447-F3D5-09AACB155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B326613-062A-9D5C-09CE-56A1EDCFF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102AC4FB-22AD-B54D-F3FE-29838DB82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04CF1EE1-8775-CAE7-28B0-CA49211DC9C8}"/>
              </a:ext>
            </a:extLst>
          </p:cNvPr>
          <p:cNvSpPr txBox="1">
            <a:spLocks/>
          </p:cNvSpPr>
          <p:nvPr/>
        </p:nvSpPr>
        <p:spPr>
          <a:xfrm>
            <a:off x="1708546" y="2293925"/>
            <a:ext cx="9058956" cy="2372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Čím vyšší je riziko spojené s nesprávnou volbou nákupu produktu, tím více se upřednostňuje </a:t>
            </a:r>
            <a:r>
              <a:rPr lang="cs-CZ" sz="4800" b="1" i="0" u="none" strike="noStrike" dirty="0">
                <a:solidFill>
                  <a:srgbClr val="000000"/>
                </a:solidFill>
                <a:effectLst/>
              </a:rPr>
              <a:t>osobní vztah, vzájemná důvěra a předchozí zkušenosti</a:t>
            </a:r>
            <a:r>
              <a:rPr lang="cs-CZ" sz="4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s dodavatelem.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71085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5659D-7D7C-F399-26B7-DF58E2BCD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AC7DCF-DE97-3C3D-B67F-29DBC173A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E1CCEB-E7DA-F840-879D-0153EB461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2C53A-32C1-143A-181A-2F5DCE5C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495C69-6C7B-3833-5E4F-44F53E7B9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F1F528-E1A6-581F-4E6F-1F2F7FC6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8BD86F3-72EF-0FC0-F0A2-FC5CF818F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54D0F40-ED3D-C188-4E65-FE6FD0751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B3EA8B-7A97-1060-0F52-C68B904ED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173870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2BB3DE4D-02EF-CEA2-B141-2AD1B8E27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304AAD-CD66-0DAC-CE57-B04EAD1C2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85" y="782687"/>
            <a:ext cx="7772400" cy="2804822"/>
          </a:xfrm>
          <a:prstGeom prst="rect">
            <a:avLst/>
          </a:prstGeom>
        </p:spPr>
      </p:pic>
      <p:sp>
        <p:nvSpPr>
          <p:cNvPr id="4" name="Podnadpis 15">
            <a:extLst>
              <a:ext uri="{FF2B5EF4-FFF2-40B4-BE49-F238E27FC236}">
                <a16:creationId xmlns:a16="http://schemas.microsoft.com/office/drawing/2014/main" id="{F02D18E2-74CC-7383-9B2C-1FBF7E70C0E0}"/>
              </a:ext>
            </a:extLst>
          </p:cNvPr>
          <p:cNvSpPr txBox="1">
            <a:spLocks/>
          </p:cNvSpPr>
          <p:nvPr/>
        </p:nvSpPr>
        <p:spPr>
          <a:xfrm>
            <a:off x="1586118" y="3991436"/>
            <a:ext cx="8801100" cy="19150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Kancelářsk</a:t>
            </a:r>
            <a:r>
              <a:rPr lang="cs-CZ" sz="4800" dirty="0">
                <a:solidFill>
                  <a:srgbClr val="000000"/>
                </a:solidFill>
                <a:latin typeface="-webkit-standard"/>
              </a:rPr>
              <a:t>é potřeby – důležitost </a:t>
            </a:r>
            <a:r>
              <a:rPr lang="cs-CZ" sz="4800" b="1" dirty="0">
                <a:solidFill>
                  <a:srgbClr val="000000"/>
                </a:solidFill>
                <a:latin typeface="-webkit-standard"/>
              </a:rPr>
              <a:t>nízká</a:t>
            </a:r>
            <a:r>
              <a:rPr lang="cs-CZ" sz="4800" dirty="0">
                <a:solidFill>
                  <a:srgbClr val="000000"/>
                </a:solidFill>
                <a:latin typeface="-webkit-standard"/>
              </a:rPr>
              <a:t> – cenu řeším </a:t>
            </a:r>
            <a:r>
              <a:rPr lang="cs-CZ" sz="4800" b="1" dirty="0">
                <a:solidFill>
                  <a:srgbClr val="000000"/>
                </a:solidFill>
                <a:latin typeface="-webkit-standard"/>
              </a:rPr>
              <a:t>nejvíce</a:t>
            </a:r>
            <a:r>
              <a:rPr lang="cs-CZ" sz="4800" dirty="0">
                <a:solidFill>
                  <a:srgbClr val="000000"/>
                </a:solidFill>
                <a:latin typeface="-webkit-standard"/>
              </a:rPr>
              <a:t> – vztahy </a:t>
            </a:r>
            <a:r>
              <a:rPr lang="cs-CZ" sz="4800" b="1" dirty="0">
                <a:solidFill>
                  <a:srgbClr val="000000"/>
                </a:solidFill>
                <a:latin typeface="-webkit-standard"/>
              </a:rPr>
              <a:t>nejsou důležité 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81135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BAC5A-D3EB-0889-E2BB-8DC3EEF9E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988F67-4B67-3F37-1A06-92CD10CC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E895458-E9A2-0E0F-B149-5695FD034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99D95-444F-6621-5FAA-8640B95ED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D38A5B-9CA1-D018-03F8-3E96B9B5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FCF9-58BE-8DF0-B133-9D5DBEA25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9DA84CE-E5C8-CA06-7E07-7D07E5F70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EA45E9B-C0F4-874A-313F-A38E8F0AC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C6CAB78-2875-1C39-D688-86BFFEAE6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173870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8069BE4-577B-5168-7503-21D02D95D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AF454DDB-3D1C-25EE-239F-ACF4F7248570}"/>
              </a:ext>
            </a:extLst>
          </p:cNvPr>
          <p:cNvSpPr txBox="1">
            <a:spLocks/>
          </p:cNvSpPr>
          <p:nvPr/>
        </p:nvSpPr>
        <p:spPr>
          <a:xfrm>
            <a:off x="1811749" y="3992718"/>
            <a:ext cx="8801100" cy="19150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dirty="0">
                <a:solidFill>
                  <a:srgbClr val="000000"/>
                </a:solidFill>
                <a:latin typeface="-webkit-standard"/>
              </a:rPr>
              <a:t>Čipy – důležitost </a:t>
            </a:r>
            <a:r>
              <a:rPr lang="cs-CZ" sz="4800" b="1" dirty="0">
                <a:solidFill>
                  <a:srgbClr val="000000"/>
                </a:solidFill>
                <a:latin typeface="-webkit-standard"/>
              </a:rPr>
              <a:t>vysoká</a:t>
            </a:r>
            <a:r>
              <a:rPr lang="cs-CZ" sz="4800" dirty="0">
                <a:solidFill>
                  <a:srgbClr val="000000"/>
                </a:solidFill>
                <a:latin typeface="-webkit-standard"/>
              </a:rPr>
              <a:t> – cena není na prvním místě – </a:t>
            </a:r>
            <a:r>
              <a:rPr lang="cs-CZ" sz="4800" b="1" dirty="0">
                <a:solidFill>
                  <a:srgbClr val="000000"/>
                </a:solidFill>
                <a:latin typeface="-webkit-standard"/>
              </a:rPr>
              <a:t>vztahy a důvěra </a:t>
            </a:r>
            <a:r>
              <a:rPr lang="cs-CZ" sz="4800" dirty="0">
                <a:solidFill>
                  <a:srgbClr val="000000"/>
                </a:solidFill>
                <a:latin typeface="-webkit-standard"/>
              </a:rPr>
              <a:t>na 1. místě</a:t>
            </a:r>
            <a:endParaRPr lang="cs-CZ" sz="60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277CD2-99B8-9F94-360E-544E0546C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24" y="512759"/>
            <a:ext cx="5434551" cy="30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8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522</Words>
  <Application>Microsoft Macintosh PowerPoint</Application>
  <PresentationFormat>Širokoúhlá obrazovka</PresentationFormat>
  <Paragraphs>74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-webkit-standard</vt:lpstr>
      <vt:lpstr>Aptos</vt:lpstr>
      <vt:lpstr>Aptos Display</vt:lpstr>
      <vt:lpstr>Arial</vt:lpstr>
      <vt:lpstr>Enriqueta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Sendrei</dc:creator>
  <cp:lastModifiedBy>Nicolas Sendrei</cp:lastModifiedBy>
  <cp:revision>14</cp:revision>
  <dcterms:created xsi:type="dcterms:W3CDTF">2024-09-28T07:17:54Z</dcterms:created>
  <dcterms:modified xsi:type="dcterms:W3CDTF">2024-10-06T16:25:48Z</dcterms:modified>
</cp:coreProperties>
</file>