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1" r:id="rId3"/>
    <p:sldId id="290" r:id="rId4"/>
    <p:sldId id="276" r:id="rId5"/>
    <p:sldId id="291" r:id="rId6"/>
    <p:sldId id="292" r:id="rId7"/>
    <p:sldId id="295" r:id="rId8"/>
    <p:sldId id="293" r:id="rId9"/>
    <p:sldId id="296" r:id="rId10"/>
    <p:sldId id="289" r:id="rId11"/>
    <p:sldId id="300" r:id="rId12"/>
    <p:sldId id="301" r:id="rId13"/>
    <p:sldId id="302" r:id="rId14"/>
    <p:sldId id="315" r:id="rId15"/>
    <p:sldId id="303" r:id="rId16"/>
    <p:sldId id="304" r:id="rId17"/>
    <p:sldId id="312" r:id="rId18"/>
    <p:sldId id="305" r:id="rId19"/>
    <p:sldId id="306" r:id="rId20"/>
    <p:sldId id="307" r:id="rId21"/>
    <p:sldId id="308" r:id="rId22"/>
    <p:sldId id="309" r:id="rId23"/>
    <p:sldId id="311" r:id="rId24"/>
    <p:sldId id="313" r:id="rId25"/>
    <p:sldId id="299" r:id="rId26"/>
    <p:sldId id="297" r:id="rId27"/>
    <p:sldId id="314" r:id="rId28"/>
    <p:sldId id="266" r:id="rId29"/>
    <p:sldId id="298" r:id="rId30"/>
    <p:sldId id="269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4"/>
    <p:restoredTop sz="94695"/>
  </p:normalViewPr>
  <p:slideViewPr>
    <p:cSldViewPr snapToGrid="0">
      <p:cViewPr varScale="1">
        <p:scale>
          <a:sx n="63" d="100"/>
          <a:sy n="63" d="100"/>
        </p:scale>
        <p:origin x="184" y="1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FB845-906C-0856-F18B-40454A972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4B2E214-5185-AD34-56EE-E901C5000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04720E-466C-C301-3339-E5480644A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10.11.2024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EF2947-9406-3D41-48C5-AD7DED815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F464B5-E1BA-67D8-85E2-47B650DDB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88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C57682-F219-6061-FCDC-7D5B2E6A8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73E96DD-0967-DD6D-01B3-0A444E90D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C3D2DF-7676-C945-0593-47CD0ED30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10.11.2024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322651-C06E-18C7-8663-4DA785EFE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7AB94B-29CF-217D-7D19-C61AF0FC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66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1450545-1EB4-285A-2B58-0C2A23F5DC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812F1AD-8271-1E04-0B80-C5552A17E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7161BE-0416-CF89-ED6A-9F491E9B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10.11.2024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DBCA9B-CCA9-E363-92C1-9AD139B1B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0F97FA-411F-D214-2512-1F605036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7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613CBD-170F-D23A-DA43-389FEEE6D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1E1A6-BC47-5788-CD4A-B78F6F03F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005645-8EF8-86D1-3EFF-BDDDCE232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10.11.2024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55B082-CF19-8988-7060-11891055F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C22327-0B76-ACB9-7D23-59DA3646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354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CF3738-7BA3-7AE6-B4B4-1F823F124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306D52-ECE1-BA31-7009-9BB4C264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2AC683-64F0-CC6B-5F9C-84BF6E7D1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10.11.2024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948D43-E31E-A8CE-F7D6-B94E54A35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248885-6AD6-BB72-3A79-738BA2A5E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39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15C831-6D27-C89E-8218-DA515AF2A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3ACC5E-1105-2F55-FEC3-AD40DF136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8110537-0D75-1955-D6C8-0938B1DED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D7AD63D-A471-29F5-3306-308EC40DB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10.11.2024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5D7E894-D80B-AF1F-497F-E80552C2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054AA7C-1B33-3249-9623-8D57278B4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56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0EAB22-2435-FAC6-FB29-73EEEECD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0905BB-8DF2-E2E9-3B7F-E2F03E47F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0A9D36-74E6-DD9E-6382-09BFA5BA2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A60A109-D9E5-742D-6D47-214B6FEF64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27FDF17-55C9-D818-7DB4-D8EF3A57D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0586B97-3723-23DD-9A3C-69E12BC71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10.11.2024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2D48520-3444-0AF2-10A7-7B13D923D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157C876-7E8D-1FA4-D936-6A14786F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77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7550C6-788B-A0DD-6975-DAA3D403B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DCEBEBC-65CE-98EE-51CE-5592D013B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10.11.2024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D9AD723-E525-CF38-46C6-D5787607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814B095-4CA6-81D6-C04F-F85A8BB17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278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E6AF227-A9FC-BD13-98F1-4463406F5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10.11.2024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54BBE65-3F87-1418-4398-1FB0814F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8E245C7-DD92-636C-BEEE-053AB591A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21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120AF-B6FE-3033-2B51-958ED987D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0F4A33-9A04-EFBF-D70C-B2DD74317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096F680-5A95-D7CC-7B62-BCBE6F2A6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E0D73D-48EA-6487-EBF8-B4C8AB6C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10.11.2024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0A07BD-4FBC-A084-AA06-DBDBF313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6B9196C-72A9-EEB6-1626-0EEFBA1C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71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3E43F7-CFCB-A4F1-5943-556854B20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7EEB6A4-F49E-8214-BC67-71A5AFBC02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2A0012-100E-32FD-1C6B-9E17396D5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ABB9CF7-D9CA-A401-C694-B3ECAD9A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10.11.2024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566F99F-6EAD-5C99-C396-3FB71237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265E45-F301-9B1B-F279-2E6C21290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83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E94E7B8-B117-AA84-CF39-F9A511F78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A54C3B-3FF6-5A4E-4F4D-B79DE1CFB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09975F-11F0-EE76-3E63-7543D726A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C9CEE1-29B1-CD42-9BE2-347CE90F0BC3}" type="datetimeFigureOut">
              <a:rPr lang="cs-CZ" smtClean="0"/>
              <a:t>10.11.2024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1BFA3F-6935-A7BD-944C-34FEAC5ED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C50C23-D554-E084-12A5-1E0D1FC8B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51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24136F-4226-B0E9-A1DE-D09A2BD45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F431C50-77B6-B456-85AF-1D3E707CEC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16" name="Podnadpis 15">
            <a:extLst>
              <a:ext uri="{FF2B5EF4-FFF2-40B4-BE49-F238E27FC236}">
                <a16:creationId xmlns:a16="http://schemas.microsoft.com/office/drawing/2014/main" id="{DF66165C-A164-048B-6C43-659CE9762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01523"/>
            <a:ext cx="9144000" cy="1655762"/>
          </a:xfrm>
        </p:spPr>
        <p:txBody>
          <a:bodyPr>
            <a:normAutofit/>
          </a:bodyPr>
          <a:lstStyle/>
          <a:p>
            <a:r>
              <a:rPr lang="cs-CZ" sz="7200" dirty="0"/>
              <a:t>B2B Marketing</a:t>
            </a:r>
          </a:p>
          <a:p>
            <a:endParaRPr lang="cs-CZ" sz="7200" dirty="0"/>
          </a:p>
          <a:p>
            <a:endParaRPr lang="cs-CZ" sz="7200" dirty="0"/>
          </a:p>
        </p:txBody>
      </p:sp>
      <p:sp>
        <p:nvSpPr>
          <p:cNvPr id="2" name="Podnadpis 15">
            <a:extLst>
              <a:ext uri="{FF2B5EF4-FFF2-40B4-BE49-F238E27FC236}">
                <a16:creationId xmlns:a16="http://schemas.microsoft.com/office/drawing/2014/main" id="{FE6A0F00-FDAA-64F8-E5E7-CC76C27488C8}"/>
              </a:ext>
            </a:extLst>
          </p:cNvPr>
          <p:cNvSpPr txBox="1">
            <a:spLocks/>
          </p:cNvSpPr>
          <p:nvPr/>
        </p:nvSpPr>
        <p:spPr>
          <a:xfrm>
            <a:off x="4439093" y="3493746"/>
            <a:ext cx="3313814" cy="463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7200" dirty="0"/>
              <a:t>Ing. Nicolas Sendrei</a:t>
            </a:r>
          </a:p>
          <a:p>
            <a:endParaRPr lang="cs-CZ" sz="7200" dirty="0"/>
          </a:p>
          <a:p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1470922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879FC6-93FF-72F5-398C-5B0675171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88ACE83-D22D-9E54-0B81-3386DFA3E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96BBD5D-C636-49FD-B59C-0C1DA6DC0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FBE627-484C-89C3-C877-719EF4BC2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D4583E-35C5-C84B-1940-E05751126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75914D0-ACF3-FBFB-8E40-24EF22E14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159B419D-0984-C0C0-6CD6-AEE3DDF2E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67CC61F8-32E4-7F4D-FE3E-12DD762B5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9B7E23A-3ED2-1B18-7400-02835AF0AE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01" y="5183985"/>
            <a:ext cx="1699500" cy="1325611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E9DCCF31-FE14-48F4-B42D-31F835BC7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942" y="3162805"/>
            <a:ext cx="3181885" cy="1481864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2" name="Podnadpis 15">
            <a:extLst>
              <a:ext uri="{FF2B5EF4-FFF2-40B4-BE49-F238E27FC236}">
                <a16:creationId xmlns:a16="http://schemas.microsoft.com/office/drawing/2014/main" id="{80390161-ACA2-0246-96F2-6644C5BE0000}"/>
              </a:ext>
            </a:extLst>
          </p:cNvPr>
          <p:cNvSpPr txBox="1">
            <a:spLocks/>
          </p:cNvSpPr>
          <p:nvPr/>
        </p:nvSpPr>
        <p:spPr>
          <a:xfrm>
            <a:off x="2266014" y="599100"/>
            <a:ext cx="6859128" cy="111350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/>
              <a:t>= </a:t>
            </a:r>
            <a:r>
              <a:rPr lang="cs-CZ" sz="6000" b="1" dirty="0"/>
              <a:t>Důkladný průzkum trhu je základ</a:t>
            </a:r>
          </a:p>
        </p:txBody>
      </p:sp>
      <p:pic>
        <p:nvPicPr>
          <p:cNvPr id="5" name="Obrázek 4" descr="Obsah obrázku text, vizitka, snímek obrazovky, Písmo&#10;&#10;Popis byl vytvořen automaticky">
            <a:extLst>
              <a:ext uri="{FF2B5EF4-FFF2-40B4-BE49-F238E27FC236}">
                <a16:creationId xmlns:a16="http://schemas.microsoft.com/office/drawing/2014/main" id="{0DB10069-2FCA-1C59-13EA-7C23CCECA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009" y="2129820"/>
            <a:ext cx="7741750" cy="344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46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9E8A2B-1C6C-0548-BBF0-6F9CA4717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47040F6-B4B5-BD09-548C-1C5981B0A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EA5CA73-F546-9FE7-EACD-CAFE474CA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21B7F6-DD80-30B6-E07D-D2DC37456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D80AE5-49F3-5334-9AB0-8A4B850EF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25909A3-5D46-58AA-DB3F-E23DF1750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C258F158-8665-D81E-265D-E6571C988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BA97F834-C94D-D4C4-7F25-7602929F1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3DF220B-5A6E-B41A-DF52-4837E98B87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01" y="5183985"/>
            <a:ext cx="1699500" cy="1325611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A3696859-C09D-6773-3B2A-E47C96F9AA3D}"/>
              </a:ext>
            </a:extLst>
          </p:cNvPr>
          <p:cNvSpPr txBox="1">
            <a:spLocks/>
          </p:cNvSpPr>
          <p:nvPr/>
        </p:nvSpPr>
        <p:spPr>
          <a:xfrm>
            <a:off x="2368764" y="2447549"/>
            <a:ext cx="7454472" cy="19629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dirty="0"/>
              <a:t>ZÁKLAD JE SPRÁVNĚ DEFINOVAT PROBLÉM</a:t>
            </a:r>
          </a:p>
        </p:txBody>
      </p:sp>
    </p:spTree>
    <p:extLst>
      <p:ext uri="{BB962C8B-B14F-4D97-AF65-F5344CB8AC3E}">
        <p14:creationId xmlns:p14="http://schemas.microsoft.com/office/powerpoint/2010/main" val="3284528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39A9F0-38C3-8731-BB3A-8F719D513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34F92A2-C450-C7CA-CC9A-3149ACFC8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CF12EA8-F0C4-328A-1F5E-6A0463572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946B7E-69DD-389F-571E-B3B727789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9A3A5F-E384-AB44-4B60-71461CC60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4C0AA52-F9F1-81B3-BD22-89D02CC6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AD97952-5E99-AE10-144C-86DCC8A01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CB15847-6AA1-1732-0CA0-A67FAE526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ED2C9F6-3045-3A50-9757-0BBB745B9C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01" y="5183985"/>
            <a:ext cx="1699500" cy="1325611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762BDCA3-600B-1166-6B4D-0F8401BD8B64}"/>
              </a:ext>
            </a:extLst>
          </p:cNvPr>
          <p:cNvSpPr txBox="1">
            <a:spLocks/>
          </p:cNvSpPr>
          <p:nvPr/>
        </p:nvSpPr>
        <p:spPr>
          <a:xfrm>
            <a:off x="3297872" y="108527"/>
            <a:ext cx="5148481" cy="938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dirty="0"/>
              <a:t>Problém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FED9AAB-5C7E-7BD4-F290-5BB9C6DA5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87" y="4510154"/>
            <a:ext cx="2324911" cy="201492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1D06D9-B085-0A6A-9DF4-98757B1A0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064" y="4692858"/>
            <a:ext cx="2730230" cy="164951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815355E-256F-2E1E-2609-C2212BD628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18" y="2311264"/>
            <a:ext cx="2266014" cy="176642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A60A60B-0806-7A0F-6BBA-D5D2809F6C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3369" y="3249446"/>
            <a:ext cx="1934539" cy="193453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F00BA8F-1B87-3D96-19EF-76CB6278D6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2083" y="2299694"/>
            <a:ext cx="1811042" cy="1811042"/>
          </a:xfrm>
          <a:prstGeom prst="rect">
            <a:avLst/>
          </a:prstGeom>
        </p:spPr>
      </p:pic>
      <p:sp>
        <p:nvSpPr>
          <p:cNvPr id="11" name="Podnadpis 15">
            <a:extLst>
              <a:ext uri="{FF2B5EF4-FFF2-40B4-BE49-F238E27FC236}">
                <a16:creationId xmlns:a16="http://schemas.microsoft.com/office/drawing/2014/main" id="{FF449184-6EBD-5D27-284C-CA0BCE5F6692}"/>
              </a:ext>
            </a:extLst>
          </p:cNvPr>
          <p:cNvSpPr txBox="1">
            <a:spLocks/>
          </p:cNvSpPr>
          <p:nvPr/>
        </p:nvSpPr>
        <p:spPr>
          <a:xfrm>
            <a:off x="365175" y="1275887"/>
            <a:ext cx="5148481" cy="938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000" b="1" dirty="0"/>
              <a:t>Levá</a:t>
            </a:r>
            <a:r>
              <a:rPr lang="cs-CZ" sz="6000" b="1" dirty="0"/>
              <a:t> </a:t>
            </a:r>
            <a:r>
              <a:rPr lang="cs-CZ" sz="4000" b="1" dirty="0"/>
              <a:t>kapsa</a:t>
            </a:r>
            <a:endParaRPr lang="cs-CZ" sz="6000" b="1" dirty="0"/>
          </a:p>
        </p:txBody>
      </p:sp>
      <p:sp>
        <p:nvSpPr>
          <p:cNvPr id="14" name="Podnadpis 15">
            <a:extLst>
              <a:ext uri="{FF2B5EF4-FFF2-40B4-BE49-F238E27FC236}">
                <a16:creationId xmlns:a16="http://schemas.microsoft.com/office/drawing/2014/main" id="{B6007560-66C3-32AB-EA85-4C15226338D8}"/>
              </a:ext>
            </a:extLst>
          </p:cNvPr>
          <p:cNvSpPr txBox="1">
            <a:spLocks/>
          </p:cNvSpPr>
          <p:nvPr/>
        </p:nvSpPr>
        <p:spPr>
          <a:xfrm>
            <a:off x="7381083" y="1540739"/>
            <a:ext cx="4264020" cy="905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000" b="1" dirty="0"/>
              <a:t>Pravá kapsa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2FEA84F2-9D51-75B8-AB4A-9893EF82DF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9415" y="1480837"/>
            <a:ext cx="1549400" cy="130810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593A451E-52ED-EB60-7316-57826ADE37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7603" y="2828253"/>
            <a:ext cx="2355732" cy="235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39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622BCA-AA65-151A-EFA6-E8DFB83C2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B2C868C-B053-6EA7-E265-50114F838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49C15E-CE08-82F9-BE6F-39920C40A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242554-907B-B615-2876-586FD4F5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08D14D-8EF2-AA1F-DCE5-569E51494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D56157D-D266-89C7-CE80-69D1ED498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AFCE90F5-3044-C350-A1DB-1E1C8410A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4EFCD09-151C-E320-66DE-B95DEFC5F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1322F9C-F429-95D5-B373-BC90771607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01" y="5183985"/>
            <a:ext cx="1699500" cy="1325611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F0438806-7AA8-F4EF-EF8A-88F20A5EF54D}"/>
              </a:ext>
            </a:extLst>
          </p:cNvPr>
          <p:cNvSpPr txBox="1">
            <a:spLocks/>
          </p:cNvSpPr>
          <p:nvPr/>
        </p:nvSpPr>
        <p:spPr>
          <a:xfrm>
            <a:off x="3369122" y="323204"/>
            <a:ext cx="5148481" cy="938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dirty="0"/>
              <a:t>Řešení</a:t>
            </a:r>
          </a:p>
        </p:txBody>
      </p:sp>
      <p:sp>
        <p:nvSpPr>
          <p:cNvPr id="11" name="Podnadpis 15">
            <a:extLst>
              <a:ext uri="{FF2B5EF4-FFF2-40B4-BE49-F238E27FC236}">
                <a16:creationId xmlns:a16="http://schemas.microsoft.com/office/drawing/2014/main" id="{F1EDEA80-722B-8B94-15FB-C2CDA80B35B7}"/>
              </a:ext>
            </a:extLst>
          </p:cNvPr>
          <p:cNvSpPr txBox="1">
            <a:spLocks/>
          </p:cNvSpPr>
          <p:nvPr/>
        </p:nvSpPr>
        <p:spPr>
          <a:xfrm>
            <a:off x="365173" y="1374052"/>
            <a:ext cx="5148481" cy="938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000" b="1" dirty="0"/>
              <a:t>Levá</a:t>
            </a:r>
            <a:r>
              <a:rPr lang="cs-CZ" sz="6000" b="1" dirty="0"/>
              <a:t> </a:t>
            </a:r>
            <a:r>
              <a:rPr lang="cs-CZ" sz="4000" b="1" dirty="0"/>
              <a:t>kapsa</a:t>
            </a:r>
            <a:endParaRPr lang="cs-CZ" sz="6000" b="1" dirty="0"/>
          </a:p>
        </p:txBody>
      </p:sp>
      <p:sp>
        <p:nvSpPr>
          <p:cNvPr id="14" name="Podnadpis 15">
            <a:extLst>
              <a:ext uri="{FF2B5EF4-FFF2-40B4-BE49-F238E27FC236}">
                <a16:creationId xmlns:a16="http://schemas.microsoft.com/office/drawing/2014/main" id="{E6E18B71-3804-92CB-8A52-355165928418}"/>
              </a:ext>
            </a:extLst>
          </p:cNvPr>
          <p:cNvSpPr txBox="1">
            <a:spLocks/>
          </p:cNvSpPr>
          <p:nvPr/>
        </p:nvSpPr>
        <p:spPr>
          <a:xfrm>
            <a:off x="7381083" y="1540739"/>
            <a:ext cx="4264020" cy="905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000" b="1" dirty="0"/>
              <a:t>Pravá kapsa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EF8B1B16-2711-AE43-5CCE-74061E43B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7603" y="2725634"/>
            <a:ext cx="2355732" cy="235573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1EDFDFF-EE9A-788C-2BDF-37CDC2748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670" y="2891720"/>
            <a:ext cx="2560945" cy="192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78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EC5BC-9C40-DA91-10D0-1B6CAA27F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C3EEC6B9-D259-95E4-EB73-FB711DB508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01" y="5183985"/>
            <a:ext cx="1699500" cy="1325611"/>
          </a:xfrm>
          <a:prstGeom prst="rect">
            <a:avLst/>
          </a:prstGeom>
        </p:spPr>
      </p:pic>
      <p:sp>
        <p:nvSpPr>
          <p:cNvPr id="11" name="Podnadpis 15">
            <a:extLst>
              <a:ext uri="{FF2B5EF4-FFF2-40B4-BE49-F238E27FC236}">
                <a16:creationId xmlns:a16="http://schemas.microsoft.com/office/drawing/2014/main" id="{88046CB3-F81B-29D4-7585-81E465ED3B58}"/>
              </a:ext>
            </a:extLst>
          </p:cNvPr>
          <p:cNvSpPr txBox="1">
            <a:spLocks/>
          </p:cNvSpPr>
          <p:nvPr/>
        </p:nvSpPr>
        <p:spPr>
          <a:xfrm>
            <a:off x="1764393" y="827039"/>
            <a:ext cx="8663213" cy="27039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3200" b="0" i="0" u="none" strike="noStrike" dirty="0" err="1">
                <a:solidFill>
                  <a:srgbClr val="000000"/>
                </a:solidFill>
                <a:effectLst/>
              </a:rPr>
              <a:t>Jeff</a:t>
            </a:r>
            <a:r>
              <a:rPr lang="cs-CZ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3200" b="0" i="0" u="none" strike="noStrike" dirty="0" err="1">
                <a:solidFill>
                  <a:srgbClr val="000000"/>
                </a:solidFill>
                <a:effectLst/>
              </a:rPr>
              <a:t>Bezos</a:t>
            </a:r>
            <a:r>
              <a:rPr lang="cs-CZ" sz="3200" b="0" i="0" u="none" strike="noStrike" dirty="0">
                <a:solidFill>
                  <a:srgbClr val="000000"/>
                </a:solidFill>
                <a:effectLst/>
              </a:rPr>
              <a:t> říká: „Lidé se mě často ptají, co všechno se změní za deset let. Já jim spíš doporučuji položit si i opačnou otázku – co se za deset let </a:t>
            </a:r>
            <a:r>
              <a:rPr lang="cs-CZ" sz="3200" b="1" i="0" u="sng" strike="noStrike" dirty="0">
                <a:solidFill>
                  <a:srgbClr val="000000"/>
                </a:solidFill>
                <a:effectLst/>
              </a:rPr>
              <a:t>nezmění</a:t>
            </a:r>
            <a:r>
              <a:rPr lang="cs-CZ" sz="3200" b="0" i="0" u="none" strike="noStrike" dirty="0">
                <a:solidFill>
                  <a:srgbClr val="000000"/>
                </a:solidFill>
                <a:effectLst/>
              </a:rPr>
              <a:t>. Kolem těchto stabilních věcí se dá dobře přemýšlet o byznysu, protože právě zde se často skrývají spolehlivé </a:t>
            </a:r>
            <a:r>
              <a:rPr lang="cs-CZ" sz="3200" b="1" i="0" u="sng" strike="noStrike" dirty="0">
                <a:solidFill>
                  <a:srgbClr val="000000"/>
                </a:solidFill>
                <a:effectLst/>
              </a:rPr>
              <a:t>příležitosti</a:t>
            </a:r>
            <a:r>
              <a:rPr lang="cs-CZ" sz="3200" b="0" i="0" u="none" strike="noStrike" dirty="0">
                <a:solidFill>
                  <a:srgbClr val="000000"/>
                </a:solidFill>
                <a:effectLst/>
              </a:rPr>
              <a:t>.“</a:t>
            </a:r>
          </a:p>
          <a:p>
            <a:pPr algn="l"/>
            <a:endParaRPr lang="cs-CZ" sz="3200" b="0" i="0" u="none" strike="noStrike" dirty="0">
              <a:solidFill>
                <a:srgbClr val="000000"/>
              </a:solidFill>
              <a:effectLst/>
            </a:endParaRPr>
          </a:p>
          <a:p>
            <a:endParaRPr lang="cs-CZ" sz="4000" b="1" dirty="0"/>
          </a:p>
          <a:p>
            <a:endParaRPr lang="cs-CZ" sz="6000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D764B4E-7D37-F0E7-2347-3184CB0B7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45" y="3631795"/>
            <a:ext cx="3275263" cy="310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02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1399A8-E0C8-9A0F-CCD5-622F7475C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31AC47A-1FC3-F24F-3E1F-499125AFA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04CA445-8D5A-DB50-ED76-92DDD7621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DFF0AD-00C7-A16A-B961-B1F33E04D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8EAF62-A2E8-B1C4-46C4-FD16A8D80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491D8B4-6A80-C11B-9AF9-357F26100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1AF49932-3006-9F42-3BA5-99D5BFF29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A0E8CFD-5DA6-6AB0-C17D-465431BA5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C77572A-A470-1034-38B0-3885BA25D0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01" y="5183985"/>
            <a:ext cx="1699500" cy="1325611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4B8E0A7E-C5C4-0F45-A75A-89DEDBD55CF9}"/>
              </a:ext>
            </a:extLst>
          </p:cNvPr>
          <p:cNvSpPr txBox="1">
            <a:spLocks/>
          </p:cNvSpPr>
          <p:nvPr/>
        </p:nvSpPr>
        <p:spPr>
          <a:xfrm>
            <a:off x="3270502" y="566504"/>
            <a:ext cx="5148481" cy="93835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dirty="0"/>
              <a:t>Populace vs. výběrový vzorek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657D877-3590-4723-FBB1-A4EBEBF31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250" y="2562447"/>
            <a:ext cx="4411492" cy="2424860"/>
          </a:xfrm>
          <a:prstGeom prst="rect">
            <a:avLst/>
          </a:prstGeom>
        </p:spPr>
      </p:pic>
      <p:sp>
        <p:nvSpPr>
          <p:cNvPr id="7" name="Podnadpis 15">
            <a:extLst>
              <a:ext uri="{FF2B5EF4-FFF2-40B4-BE49-F238E27FC236}">
                <a16:creationId xmlns:a16="http://schemas.microsoft.com/office/drawing/2014/main" id="{57F10D7D-8E22-2695-284A-85D3D9261F94}"/>
              </a:ext>
            </a:extLst>
          </p:cNvPr>
          <p:cNvSpPr txBox="1">
            <a:spLocks/>
          </p:cNvSpPr>
          <p:nvPr/>
        </p:nvSpPr>
        <p:spPr>
          <a:xfrm>
            <a:off x="6414914" y="3243075"/>
            <a:ext cx="5148481" cy="93835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/>
              <a:t>Výběrový vzorek musí odpovídat charakteristice celkové populace = </a:t>
            </a:r>
            <a:r>
              <a:rPr lang="cs-CZ" sz="6000" b="1" u="sng" dirty="0"/>
              <a:t>kvótní výběr</a:t>
            </a:r>
          </a:p>
        </p:txBody>
      </p:sp>
    </p:spTree>
    <p:extLst>
      <p:ext uri="{BB962C8B-B14F-4D97-AF65-F5344CB8AC3E}">
        <p14:creationId xmlns:p14="http://schemas.microsoft.com/office/powerpoint/2010/main" val="1688000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6F086F-E6EE-68DE-5EBC-F8836A8C0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1ECC2E9-C2CA-DC94-B367-9DC86A93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C70AFE5-B351-4BDA-6EB2-117B08F46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CB5A59-1FD1-78E5-666A-9CC808566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9453BD-737F-3A50-626E-9C2AAC960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A48179E-F31B-3C29-FF18-F57B75AFD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9FA15B4B-99B8-189C-AE19-4ADCEF9C2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F976423-7A1E-6807-8FD3-16B7339AF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878BCF7-A898-7975-63E6-776D7509E9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01" y="5183985"/>
            <a:ext cx="1699500" cy="1325611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9770C8FE-7DAA-B68D-9F76-0A7DCA234BEE}"/>
              </a:ext>
            </a:extLst>
          </p:cNvPr>
          <p:cNvSpPr txBox="1">
            <a:spLocks/>
          </p:cNvSpPr>
          <p:nvPr/>
        </p:nvSpPr>
        <p:spPr>
          <a:xfrm>
            <a:off x="3270502" y="566504"/>
            <a:ext cx="5148481" cy="93835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dirty="0"/>
              <a:t>Minimální velikost vzorku</a:t>
            </a:r>
          </a:p>
        </p:txBody>
      </p:sp>
      <p:sp>
        <p:nvSpPr>
          <p:cNvPr id="6" name="Podnadpis 15">
            <a:extLst>
              <a:ext uri="{FF2B5EF4-FFF2-40B4-BE49-F238E27FC236}">
                <a16:creationId xmlns:a16="http://schemas.microsoft.com/office/drawing/2014/main" id="{875E562C-D957-7A95-27B3-1DC0EE4334F7}"/>
              </a:ext>
            </a:extLst>
          </p:cNvPr>
          <p:cNvSpPr txBox="1">
            <a:spLocks/>
          </p:cNvSpPr>
          <p:nvPr/>
        </p:nvSpPr>
        <p:spPr>
          <a:xfrm>
            <a:off x="2794930" y="2802710"/>
            <a:ext cx="6393914" cy="167729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dirty="0"/>
              <a:t>Kolik potřebuji respondentů při konfidenci 95% a očekávané odchylce +- 5%?</a:t>
            </a:r>
          </a:p>
        </p:txBody>
      </p:sp>
      <p:sp>
        <p:nvSpPr>
          <p:cNvPr id="3" name="Podnadpis 15">
            <a:extLst>
              <a:ext uri="{FF2B5EF4-FFF2-40B4-BE49-F238E27FC236}">
                <a16:creationId xmlns:a16="http://schemas.microsoft.com/office/drawing/2014/main" id="{36AECAD3-62D3-FDBD-8F8A-45923C97BA6B}"/>
              </a:ext>
            </a:extLst>
          </p:cNvPr>
          <p:cNvSpPr txBox="1">
            <a:spLocks/>
          </p:cNvSpPr>
          <p:nvPr/>
        </p:nvSpPr>
        <p:spPr>
          <a:xfrm>
            <a:off x="537663" y="6008566"/>
            <a:ext cx="5148481" cy="44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err="1"/>
              <a:t>www.calculator.net</a:t>
            </a:r>
            <a:r>
              <a:rPr lang="cs-CZ" sz="2000" dirty="0"/>
              <a:t> – sample </a:t>
            </a:r>
            <a:r>
              <a:rPr lang="cs-CZ" sz="2000" dirty="0" err="1"/>
              <a:t>size</a:t>
            </a:r>
            <a:r>
              <a:rPr lang="cs-CZ" sz="2000" dirty="0"/>
              <a:t> </a:t>
            </a:r>
            <a:r>
              <a:rPr lang="cs-CZ" sz="2000" dirty="0" err="1"/>
              <a:t>calculator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53322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4960BB-7B80-FBC6-DAE9-11A378578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743D527-55E4-B8B5-161D-3BD65A479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7AA786F-5507-D6B3-804F-5AB65975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CA97CE-704E-0896-7F07-674A9D24A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84AC96-802C-C014-36C4-BF290ED17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0A772B9-B4BF-1EBD-B381-70A23C8F3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00858D9A-EA02-4992-5403-B2A11B83A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4743FEA8-F054-A98E-10B2-58A847F37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DDB259A-6A05-B3BA-9788-F40222589E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01" y="5183985"/>
            <a:ext cx="1699500" cy="1325611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96717BFD-4FD4-19BA-32F6-8D71BB14EF5F}"/>
              </a:ext>
            </a:extLst>
          </p:cNvPr>
          <p:cNvSpPr txBox="1">
            <a:spLocks/>
          </p:cNvSpPr>
          <p:nvPr/>
        </p:nvSpPr>
        <p:spPr>
          <a:xfrm>
            <a:off x="3270502" y="566504"/>
            <a:ext cx="5148481" cy="93835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dirty="0"/>
              <a:t>Minimální velikost vzorku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F6AE681-6A0F-2405-ABEB-B011D44F8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10" y="2071362"/>
            <a:ext cx="5917543" cy="4245550"/>
          </a:xfrm>
          <a:prstGeom prst="rect">
            <a:avLst/>
          </a:prstGeom>
        </p:spPr>
      </p:pic>
      <p:sp>
        <p:nvSpPr>
          <p:cNvPr id="6" name="Podnadpis 15">
            <a:extLst>
              <a:ext uri="{FF2B5EF4-FFF2-40B4-BE49-F238E27FC236}">
                <a16:creationId xmlns:a16="http://schemas.microsoft.com/office/drawing/2014/main" id="{D7E3D9FC-C6CD-237C-1E84-A37681E3D9D4}"/>
              </a:ext>
            </a:extLst>
          </p:cNvPr>
          <p:cNvSpPr txBox="1">
            <a:spLocks/>
          </p:cNvSpPr>
          <p:nvPr/>
        </p:nvSpPr>
        <p:spPr>
          <a:xfrm>
            <a:off x="6782402" y="3414832"/>
            <a:ext cx="5148481" cy="93835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dirty="0"/>
              <a:t>- 384 respondentů k 5% odchylce</a:t>
            </a:r>
          </a:p>
          <a:p>
            <a:r>
              <a:rPr lang="cs-CZ" sz="6000" b="1" dirty="0"/>
              <a:t>- 100 respondentů k 5% odchylce</a:t>
            </a:r>
          </a:p>
        </p:txBody>
      </p:sp>
    </p:spTree>
    <p:extLst>
      <p:ext uri="{BB962C8B-B14F-4D97-AF65-F5344CB8AC3E}">
        <p14:creationId xmlns:p14="http://schemas.microsoft.com/office/powerpoint/2010/main" val="3253455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C4494C-D73C-C626-855F-FD053F1D7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2AC7E7E-B3AD-FA79-BBD5-6E778CCBF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74B5C2E-F88F-110F-0A47-6B0E585F5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85DA95-231F-38D7-302D-AA2094AE3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0826B0-8245-54AF-AA7D-2991ACFAC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66B8DE5-B23C-470C-8E8F-5F0FB3521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8D4BC2CD-0F78-D1E4-E280-E99D17CAB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DC42D70-CDE6-267C-A9B8-267E30888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29A0295E-0D20-9F19-7313-AAE0A13B0B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01" y="5183985"/>
            <a:ext cx="1699500" cy="1325611"/>
          </a:xfrm>
          <a:prstGeom prst="rect">
            <a:avLst/>
          </a:prstGeom>
        </p:spPr>
      </p:pic>
      <p:pic>
        <p:nvPicPr>
          <p:cNvPr id="4" name="Obrázek 3" descr="Obsah obrázku text, Písmo, bílé, snímek obrazovky&#10;&#10;Popis byl vytvořen automaticky">
            <a:extLst>
              <a:ext uri="{FF2B5EF4-FFF2-40B4-BE49-F238E27FC236}">
                <a16:creationId xmlns:a16="http://schemas.microsoft.com/office/drawing/2014/main" id="{0B07C6F5-C06A-5447-0CE9-93F30AFE1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218" y="2059001"/>
            <a:ext cx="7825563" cy="260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99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19FA4F-AEFE-EC8B-A8CF-278224AC3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F02A32-3A74-A6DE-BD66-58929DA4D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15A8258-5986-C6EA-8268-7844251A7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2F36D6-99A9-5DA4-2C59-A283EEB3E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19632C-1C2B-DC69-1DD2-9CE865474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1EDF60A-B63C-6D49-1051-50A1F3912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03B919CA-D25E-7AD7-7040-C7C98E02D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5FBDFA53-2E8B-3BAE-B56F-A8F368B4D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5EF3512-1416-3DEB-A8E8-A1ACEFBC78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01" y="5183985"/>
            <a:ext cx="1699500" cy="132561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67B2CE1-21B4-3A00-8785-485497B6D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799" y="1751252"/>
            <a:ext cx="7772400" cy="4374750"/>
          </a:xfrm>
          <a:prstGeom prst="rect">
            <a:avLst/>
          </a:prstGeom>
        </p:spPr>
      </p:pic>
      <p:sp>
        <p:nvSpPr>
          <p:cNvPr id="7" name="Podnadpis 15">
            <a:extLst>
              <a:ext uri="{FF2B5EF4-FFF2-40B4-BE49-F238E27FC236}">
                <a16:creationId xmlns:a16="http://schemas.microsoft.com/office/drawing/2014/main" id="{9CCB05B3-5ADD-9CE6-D223-C0FC9B184D9D}"/>
              </a:ext>
            </a:extLst>
          </p:cNvPr>
          <p:cNvSpPr txBox="1">
            <a:spLocks/>
          </p:cNvSpPr>
          <p:nvPr/>
        </p:nvSpPr>
        <p:spPr>
          <a:xfrm>
            <a:off x="2423938" y="431833"/>
            <a:ext cx="6880825" cy="13818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dirty="0"/>
              <a:t>Kvalitativní / Kvantitativní</a:t>
            </a:r>
          </a:p>
          <a:p>
            <a:r>
              <a:rPr lang="cs-CZ" sz="6000" b="1" dirty="0"/>
              <a:t>výzkum</a:t>
            </a:r>
          </a:p>
        </p:txBody>
      </p:sp>
    </p:spTree>
    <p:extLst>
      <p:ext uri="{BB962C8B-B14F-4D97-AF65-F5344CB8AC3E}">
        <p14:creationId xmlns:p14="http://schemas.microsoft.com/office/powerpoint/2010/main" val="797740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A165C-47D4-7FDA-12B0-1897A6F0E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4CFA251F-40EB-18EC-9C64-0AEC61FF8D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16" name="Podnadpis 15">
            <a:extLst>
              <a:ext uri="{FF2B5EF4-FFF2-40B4-BE49-F238E27FC236}">
                <a16:creationId xmlns:a16="http://schemas.microsoft.com/office/drawing/2014/main" id="{1757BDD1-DAE1-0AE1-0EE8-1D3EBDE0A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3812" y="341407"/>
            <a:ext cx="7144375" cy="878149"/>
          </a:xfrm>
        </p:spPr>
        <p:txBody>
          <a:bodyPr>
            <a:normAutofit fontScale="55000" lnSpcReduction="20000"/>
          </a:bodyPr>
          <a:lstStyle/>
          <a:p>
            <a:r>
              <a:rPr lang="cs-CZ" sz="7200" dirty="0" err="1"/>
              <a:t>Raynet</a:t>
            </a:r>
            <a:r>
              <a:rPr lang="cs-CZ" sz="7200" dirty="0"/>
              <a:t> výjezd - náhradní termín</a:t>
            </a:r>
          </a:p>
          <a:p>
            <a:endParaRPr lang="cs-CZ" sz="7200" dirty="0"/>
          </a:p>
        </p:txBody>
      </p:sp>
      <p:sp>
        <p:nvSpPr>
          <p:cNvPr id="2" name="Podnadpis 15">
            <a:extLst>
              <a:ext uri="{FF2B5EF4-FFF2-40B4-BE49-F238E27FC236}">
                <a16:creationId xmlns:a16="http://schemas.microsoft.com/office/drawing/2014/main" id="{1C5E49B3-C5CF-06AF-E3D6-2A36C42F4510}"/>
              </a:ext>
            </a:extLst>
          </p:cNvPr>
          <p:cNvSpPr txBox="1">
            <a:spLocks/>
          </p:cNvSpPr>
          <p:nvPr/>
        </p:nvSpPr>
        <p:spPr>
          <a:xfrm>
            <a:off x="426299" y="1454832"/>
            <a:ext cx="10118614" cy="41836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Tx/>
              <a:buChar char="-"/>
            </a:pPr>
            <a:r>
              <a:rPr lang="cs-CZ" sz="4100" dirty="0"/>
              <a:t>5b. za účast – dobrovolné</a:t>
            </a:r>
          </a:p>
          <a:p>
            <a:pPr algn="l"/>
            <a:endParaRPr lang="cs-CZ" sz="4100" dirty="0"/>
          </a:p>
          <a:p>
            <a:pPr marL="571500" indent="-571500" algn="l">
              <a:buFontTx/>
              <a:buChar char="-"/>
            </a:pPr>
            <a:r>
              <a:rPr lang="cs-CZ" sz="4100" dirty="0"/>
              <a:t>25.11. v pondělí od 14.hod cca na 2 </a:t>
            </a:r>
            <a:r>
              <a:rPr lang="cs-CZ" sz="4100" dirty="0" err="1"/>
              <a:t>hoďky</a:t>
            </a:r>
            <a:endParaRPr lang="cs-CZ" sz="4100" dirty="0"/>
          </a:p>
          <a:p>
            <a:pPr marL="571500" indent="-571500" algn="l">
              <a:buFontTx/>
              <a:buChar char="-"/>
            </a:pPr>
            <a:endParaRPr lang="cs-CZ" sz="4100" dirty="0"/>
          </a:p>
          <a:p>
            <a:pPr marL="571500" indent="-571500" algn="l">
              <a:buFontTx/>
              <a:buChar char="-"/>
            </a:pPr>
            <a:r>
              <a:rPr lang="cs-CZ" sz="4100" dirty="0"/>
              <a:t>V daném týdnu zase nebude seminář ani přednáška</a:t>
            </a:r>
          </a:p>
          <a:p>
            <a:pPr algn="l"/>
            <a:endParaRPr lang="cs-CZ" sz="4100" dirty="0"/>
          </a:p>
          <a:p>
            <a:pPr marL="571500" indent="-571500" algn="l">
              <a:buFontTx/>
              <a:buChar char="-"/>
            </a:pPr>
            <a:r>
              <a:rPr lang="cs-CZ" sz="4100" dirty="0"/>
              <a:t>Max. kapacita 15 lidí (pro zbytek úkol, který je v odevzdávárně do 1.12)</a:t>
            </a:r>
          </a:p>
          <a:p>
            <a:pPr marL="571500" indent="-571500" algn="l">
              <a:buFontTx/>
              <a:buChar char="-"/>
            </a:pPr>
            <a:endParaRPr lang="cs-CZ" sz="4100" dirty="0"/>
          </a:p>
          <a:p>
            <a:pPr marL="571500" indent="-571500" algn="l">
              <a:buFontTx/>
              <a:buChar char="-"/>
            </a:pPr>
            <a:r>
              <a:rPr lang="cs-CZ" sz="3600" dirty="0"/>
              <a:t>Přihlášení k výjezdu zase přes mail, pošlu v průběhu příštího týdne</a:t>
            </a:r>
          </a:p>
          <a:p>
            <a:pPr marL="571500" indent="-571500" algn="l">
              <a:buFontTx/>
              <a:buChar char="-"/>
            </a:pPr>
            <a:endParaRPr lang="cs-CZ" sz="3600" dirty="0"/>
          </a:p>
          <a:p>
            <a:pPr marL="571500" indent="-571500" algn="l">
              <a:buFontTx/>
              <a:buChar char="-"/>
            </a:pPr>
            <a:endParaRPr lang="cs-CZ" sz="3600" dirty="0"/>
          </a:p>
          <a:p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3452251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F0DC87-9F6F-7B60-4EA3-7FB215B00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D66C996-7254-11DC-B2CF-D4BD9CC88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6868CF3-424F-91DA-D097-8BDA0ED86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D0A246-DBC8-BF8B-C8BA-1FB6722D6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BDC867-66AE-EF64-A5EE-F466A999E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D04A116-FFD4-25D3-58D1-2CA7291C2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57B29AA-83AE-1300-4E4D-438F56F60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4FC4CA7A-24A3-71FF-3A72-54BF21B78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2DBBB4B4-0CFE-180F-46ED-91048B01C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01" y="5183985"/>
            <a:ext cx="1699500" cy="1325611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CD7B3248-C854-CC7A-C733-7FAB586F9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581" y="1358085"/>
            <a:ext cx="6428940" cy="4757415"/>
          </a:xfrm>
          <a:prstGeom prst="rect">
            <a:avLst/>
          </a:prstGeom>
        </p:spPr>
      </p:pic>
      <p:sp>
        <p:nvSpPr>
          <p:cNvPr id="3" name="Podnadpis 15">
            <a:extLst>
              <a:ext uri="{FF2B5EF4-FFF2-40B4-BE49-F238E27FC236}">
                <a16:creationId xmlns:a16="http://schemas.microsoft.com/office/drawing/2014/main" id="{A2F5B1FD-CFF2-DEAD-7F6C-8EA6D15E025D}"/>
              </a:ext>
            </a:extLst>
          </p:cNvPr>
          <p:cNvSpPr txBox="1">
            <a:spLocks/>
          </p:cNvSpPr>
          <p:nvPr/>
        </p:nvSpPr>
        <p:spPr>
          <a:xfrm>
            <a:off x="1365957" y="307942"/>
            <a:ext cx="9010082" cy="1381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400" b="1" dirty="0"/>
              <a:t>Primární / Sekundární data</a:t>
            </a:r>
          </a:p>
        </p:txBody>
      </p:sp>
    </p:spTree>
    <p:extLst>
      <p:ext uri="{BB962C8B-B14F-4D97-AF65-F5344CB8AC3E}">
        <p14:creationId xmlns:p14="http://schemas.microsoft.com/office/powerpoint/2010/main" val="2985097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96CA0B-0CC8-BB66-5B0C-A40283722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D8F6FFB-1C93-84C3-5025-F2F771553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1DC0797-2A23-0C9F-11BB-13A72ABC4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03CE50-CD66-C75E-43BD-1698E20D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08380B-24A4-4C74-D657-97789DEB2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C96F6DE-B7D8-21D6-99C2-9023BC6CC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BA132CC9-E900-9676-A230-F508DCD7E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6F8D702D-389C-CEC7-E0DE-887B71ED2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88A1054-A412-7F7D-820E-211F9D4748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01" y="5183985"/>
            <a:ext cx="1699500" cy="1325611"/>
          </a:xfrm>
          <a:prstGeom prst="rect">
            <a:avLst/>
          </a:prstGeom>
        </p:spPr>
      </p:pic>
      <p:pic>
        <p:nvPicPr>
          <p:cNvPr id="4" name="Obrázek 3" descr="Obsah obrázku text, snímek obrazovky, Písmo, design&#10;&#10;Popis byl vytvořen automaticky">
            <a:extLst>
              <a:ext uri="{FF2B5EF4-FFF2-40B4-BE49-F238E27FC236}">
                <a16:creationId xmlns:a16="http://schemas.microsoft.com/office/drawing/2014/main" id="{E58EF81F-7944-A891-39F0-363612D7D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050" y="1136650"/>
            <a:ext cx="7772400" cy="440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86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7228B2-890C-7917-32B8-C327C2EBC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5A03C97-F0A5-2FEB-3719-60325469B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3F5B09C-47FB-6063-702F-A69A3B0BA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9DE0FC-765D-0AF5-598B-DA1BCE0A0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A88545-2BA5-0BCD-9FE8-C63FF370B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8BBC770-FC7F-19D9-2080-0812516BD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66EF5FD9-34F2-5D7A-47D6-152AB661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4BBE76BD-5C6F-3F93-9196-308197066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F632408-B4BC-66DF-D6AA-59C33CCCD8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01" y="5183985"/>
            <a:ext cx="1699500" cy="1325611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A9E864EA-6360-AA5A-D994-BE2EA2CE3E03}"/>
              </a:ext>
            </a:extLst>
          </p:cNvPr>
          <p:cNvSpPr txBox="1">
            <a:spLocks/>
          </p:cNvSpPr>
          <p:nvPr/>
        </p:nvSpPr>
        <p:spPr>
          <a:xfrm>
            <a:off x="0" y="334431"/>
            <a:ext cx="11202426" cy="6021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 algn="l">
              <a:buAutoNum type="arabicParenR"/>
            </a:pPr>
            <a:r>
              <a:rPr lang="cs-CZ" sz="3200" b="1" u="sng" dirty="0"/>
              <a:t>Explorační:</a:t>
            </a:r>
            <a:r>
              <a:rPr lang="cs-CZ" sz="3200" dirty="0"/>
              <a:t> získává základní porozumění problému – cílem je prozkoumat téma a získat první náhled. Firma před uvedením nového produktu na trh provede explorační průzkum aby zjistila, co zákazníky zajímá / jaké problémy mají zákazníci se stávajícím produktem).</a:t>
            </a:r>
          </a:p>
          <a:p>
            <a:pPr marL="1143000" indent="-1143000" algn="l">
              <a:buAutoNum type="arabicParenR"/>
            </a:pPr>
            <a:r>
              <a:rPr lang="cs-CZ" sz="3200" b="1" u="sng" dirty="0"/>
              <a:t>Deskriptivní: </a:t>
            </a:r>
            <a:r>
              <a:rPr lang="cs-CZ" sz="3200" dirty="0"/>
              <a:t>popisuje situaci nebo vztah mezi proměnnými – shromažďuje data. Firma provádí deskriptivní průzkum, aby zjistila jaké jsou demografické charakteristiky jejich zákazníků (věk, pohlaví, příjem).</a:t>
            </a:r>
          </a:p>
          <a:p>
            <a:pPr marL="1143000" indent="-1143000" algn="l">
              <a:buAutoNum type="arabicParenR"/>
            </a:pPr>
            <a:r>
              <a:rPr lang="cs-CZ" sz="3200" b="1" u="sng" dirty="0"/>
              <a:t>Kauzální: </a:t>
            </a:r>
            <a:r>
              <a:rPr lang="cs-CZ" sz="3200" dirty="0"/>
              <a:t>zjistit příčiny a následky (jak jedna věc ovlivňuje druhou) – např. zda nižší cena produktu mimo sezónu má vliv na lepší prodeje.</a:t>
            </a:r>
          </a:p>
          <a:p>
            <a:pPr marL="1143000" indent="-1143000" algn="l">
              <a:buAutoNum type="arabicParenR"/>
            </a:pPr>
            <a:endParaRPr lang="cs-CZ" sz="3200" dirty="0"/>
          </a:p>
          <a:p>
            <a:pPr marL="1143000" indent="-1143000" algn="l">
              <a:buAutoNum type="arabicParenR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55237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6E2695-EF99-7A2B-D9CB-B3089902B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06E38A7-5664-7107-A505-47A28D65F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09B60AB-06F4-EC7E-68CF-B8E8B3CE7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23813A-C70E-8451-1D17-0B8F89F15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F89BF5-159C-C3DD-D32B-9406984E4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217D84A-6DC1-5021-DD33-61704F651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D1A1FE94-32B1-101F-87E2-2CDD00A55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F4CC29EC-8CD0-620C-0F32-7F14B4CFB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27CC339-B705-0409-0B1E-380B8B210F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01" y="5183985"/>
            <a:ext cx="1699500" cy="1325611"/>
          </a:xfrm>
          <a:prstGeom prst="rect">
            <a:avLst/>
          </a:prstGeom>
        </p:spPr>
      </p:pic>
      <p:sp>
        <p:nvSpPr>
          <p:cNvPr id="3" name="Podnadpis 15">
            <a:extLst>
              <a:ext uri="{FF2B5EF4-FFF2-40B4-BE49-F238E27FC236}">
                <a16:creationId xmlns:a16="http://schemas.microsoft.com/office/drawing/2014/main" id="{3002BC51-BC5B-1E0B-4CA9-CFE1643F7C29}"/>
              </a:ext>
            </a:extLst>
          </p:cNvPr>
          <p:cNvSpPr txBox="1">
            <a:spLocks/>
          </p:cNvSpPr>
          <p:nvPr/>
        </p:nvSpPr>
        <p:spPr>
          <a:xfrm>
            <a:off x="1932748" y="2553472"/>
            <a:ext cx="9266837" cy="1965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6000" b="1" dirty="0"/>
              <a:t>Jaké jsou metody sběru primárních dat?</a:t>
            </a:r>
          </a:p>
          <a:p>
            <a:pPr algn="l"/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294652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0393D7-2E6B-9FF2-AF8B-6F0786C85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480216-E57B-5F20-68C9-940EC3FD9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078C60C-7529-7B30-0E40-506C26FBB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34EDA3-EB7E-F4DE-81F1-65D2FC062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FE26D1-8117-A145-87B4-3104BC83A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505733F-0C40-7074-71C1-5CCF09E72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0E76DCC8-68CC-DC03-C43C-0998DAF35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26D02D22-B10A-9F78-FC02-7083E6197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E56F70E-76B3-353C-2B7E-D79C6A887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01" y="5183985"/>
            <a:ext cx="1699500" cy="1325611"/>
          </a:xfrm>
          <a:prstGeom prst="rect">
            <a:avLst/>
          </a:prstGeom>
        </p:spPr>
      </p:pic>
      <p:sp>
        <p:nvSpPr>
          <p:cNvPr id="3" name="Podnadpis 15">
            <a:extLst>
              <a:ext uri="{FF2B5EF4-FFF2-40B4-BE49-F238E27FC236}">
                <a16:creationId xmlns:a16="http://schemas.microsoft.com/office/drawing/2014/main" id="{7DF4D2B4-7BB9-E97C-D418-9E157BBF994D}"/>
              </a:ext>
            </a:extLst>
          </p:cNvPr>
          <p:cNvSpPr txBox="1">
            <a:spLocks/>
          </p:cNvSpPr>
          <p:nvPr/>
        </p:nvSpPr>
        <p:spPr>
          <a:xfrm>
            <a:off x="2100914" y="1313252"/>
            <a:ext cx="9266837" cy="403416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6000" b="1" dirty="0"/>
              <a:t>Metody sběru primárních dat:</a:t>
            </a:r>
          </a:p>
          <a:p>
            <a:pPr algn="l"/>
            <a:endParaRPr lang="cs-CZ" sz="6000" dirty="0"/>
          </a:p>
          <a:p>
            <a:pPr marL="1143000" indent="-1143000" algn="l">
              <a:buAutoNum type="arabicParenR"/>
            </a:pPr>
            <a:r>
              <a:rPr lang="cs-CZ" sz="6000" dirty="0"/>
              <a:t>Pozorování zjevné / skryté</a:t>
            </a:r>
          </a:p>
          <a:p>
            <a:pPr marL="1143000" indent="-1143000" algn="l">
              <a:buAutoNum type="arabicParenR"/>
            </a:pPr>
            <a:r>
              <a:rPr lang="cs-CZ" sz="6000" dirty="0"/>
              <a:t>Pozorování zúčastněné / nezúčastněné</a:t>
            </a:r>
          </a:p>
          <a:p>
            <a:pPr marL="1143000" indent="-1143000" algn="l">
              <a:buAutoNum type="arabicParenR"/>
            </a:pPr>
            <a:r>
              <a:rPr lang="cs-CZ" sz="6000" dirty="0"/>
              <a:t>Dotazník online / </a:t>
            </a:r>
            <a:r>
              <a:rPr lang="cs-CZ" sz="6000" dirty="0" err="1"/>
              <a:t>offline</a:t>
            </a:r>
            <a:endParaRPr lang="cs-CZ" sz="6000" dirty="0"/>
          </a:p>
          <a:p>
            <a:pPr marL="1143000" indent="-1143000" algn="l">
              <a:buAutoNum type="arabicParenR"/>
            </a:pPr>
            <a:r>
              <a:rPr lang="cs-CZ" sz="6000" dirty="0"/>
              <a:t>Rozhovor strukturovaný / nestrukturovaný</a:t>
            </a:r>
          </a:p>
          <a:p>
            <a:pPr marL="1143000" indent="-1143000" algn="l">
              <a:buAutoNum type="arabicParenR"/>
            </a:pPr>
            <a:r>
              <a:rPr lang="cs-CZ" sz="6000" dirty="0"/>
              <a:t>Rozhovor individuální / skupinový</a:t>
            </a:r>
          </a:p>
          <a:p>
            <a:pPr marL="1143000" indent="-1143000" algn="l">
              <a:buAutoNum type="arabicParenR"/>
            </a:pPr>
            <a:r>
              <a:rPr lang="cs-CZ" sz="6000" dirty="0"/>
              <a:t>Experiment přirozený / laboratorní</a:t>
            </a:r>
          </a:p>
        </p:txBody>
      </p:sp>
    </p:spTree>
    <p:extLst>
      <p:ext uri="{BB962C8B-B14F-4D97-AF65-F5344CB8AC3E}">
        <p14:creationId xmlns:p14="http://schemas.microsoft.com/office/powerpoint/2010/main" val="3532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54277C-4FC5-5BD8-A5F6-D19A0DD1C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5108A70-DF53-3739-42D3-B05E0C335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3A9C581-38C5-3A77-2EA1-A745D23F3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0E1849-7521-7E3B-B4C2-9D2E3BF4B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04A6C7-0BDA-3E25-1638-9E84F61C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B8FB343-62BA-52DF-2E92-EA831B044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659B18B-1F56-1731-109C-D85B41166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963B73C8-75D0-2009-68DA-3AF91E21A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328DB72-0977-8486-FC97-8555EB80EA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01" y="5183985"/>
            <a:ext cx="1699500" cy="1325611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31919BDE-4EDF-4926-BC6C-A81ACFB75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942" y="3162805"/>
            <a:ext cx="3181885" cy="1481864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Podnadpis 15">
            <a:extLst>
              <a:ext uri="{FF2B5EF4-FFF2-40B4-BE49-F238E27FC236}">
                <a16:creationId xmlns:a16="http://schemas.microsoft.com/office/drawing/2014/main" id="{F21516E1-4BA1-CFCC-DFEA-675CA32399D9}"/>
              </a:ext>
            </a:extLst>
          </p:cNvPr>
          <p:cNvSpPr txBox="1">
            <a:spLocks/>
          </p:cNvSpPr>
          <p:nvPr/>
        </p:nvSpPr>
        <p:spPr>
          <a:xfrm>
            <a:off x="819948" y="2105689"/>
            <a:ext cx="9567270" cy="431031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6000" dirty="0"/>
              <a:t>Potenciál a překážky pro Apple Vision Pro a další AR headsety, skupiny po 1-3 studentech:</a:t>
            </a:r>
          </a:p>
          <a:p>
            <a:pPr algn="l"/>
            <a:endParaRPr lang="cs-CZ" sz="6000" dirty="0"/>
          </a:p>
          <a:p>
            <a:pPr marL="1143000" indent="-1143000" algn="l">
              <a:buAutoNum type="arabicParenR"/>
            </a:pPr>
            <a:r>
              <a:rPr lang="cs-CZ" sz="6000" dirty="0"/>
              <a:t>Kde mohou AR headsety najít reálné využití – kdo by je mohl využívat</a:t>
            </a:r>
          </a:p>
          <a:p>
            <a:pPr marL="1143000" indent="-1143000" algn="l">
              <a:buAutoNum type="arabicParenR"/>
            </a:pPr>
            <a:r>
              <a:rPr lang="cs-CZ" sz="6000" dirty="0"/>
              <a:t>Možné překážky</a:t>
            </a:r>
          </a:p>
          <a:p>
            <a:pPr marL="1143000" indent="-1143000" algn="l">
              <a:buAutoNum type="arabicParenR"/>
            </a:pPr>
            <a:r>
              <a:rPr lang="cs-CZ" sz="6000" dirty="0"/>
              <a:t>Závěr skupiny – bude tento produkt do budoucna úspěšný nebo ne? Vyřeší to problém / potřebu zákazníka?</a:t>
            </a:r>
          </a:p>
        </p:txBody>
      </p:sp>
      <p:sp>
        <p:nvSpPr>
          <p:cNvPr id="2" name="Podnadpis 15">
            <a:extLst>
              <a:ext uri="{FF2B5EF4-FFF2-40B4-BE49-F238E27FC236}">
                <a16:creationId xmlns:a16="http://schemas.microsoft.com/office/drawing/2014/main" id="{700D239D-CB0E-A17E-3B34-BBFD951C0248}"/>
              </a:ext>
            </a:extLst>
          </p:cNvPr>
          <p:cNvSpPr txBox="1">
            <a:spLocks/>
          </p:cNvSpPr>
          <p:nvPr/>
        </p:nvSpPr>
        <p:spPr>
          <a:xfrm>
            <a:off x="2266014" y="599100"/>
            <a:ext cx="6859128" cy="111350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dirty="0"/>
              <a:t>Aktivita / Úvaha / Diskuze = Průzkum trhu</a:t>
            </a:r>
            <a:endParaRPr lang="cs-CZ" sz="6000" b="1" u="sng" dirty="0"/>
          </a:p>
        </p:txBody>
      </p:sp>
    </p:spTree>
    <p:extLst>
      <p:ext uri="{BB962C8B-B14F-4D97-AF65-F5344CB8AC3E}">
        <p14:creationId xmlns:p14="http://schemas.microsoft.com/office/powerpoint/2010/main" val="1898429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F46774-5644-B145-6DAF-DD3930222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FCBBC20-2D32-9837-78BD-5D162A8F8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122C680-557B-CD10-598A-05D4AB95C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E915EC-2482-8215-C79E-854E74700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B25B5B-61DD-874D-BC4E-E2D473A00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0966ACF-9A43-7D21-1D78-68177553A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523684C-1C7D-0483-2907-1AB479903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0BABA904-5FB5-41DA-2A2F-E78D357BC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82239DD-4BEF-0F09-08D9-23A1838D97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01" y="5183985"/>
            <a:ext cx="1699500" cy="1325611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EF6B8338-B7FD-810A-3C62-9983B95151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942" y="3162805"/>
            <a:ext cx="3181885" cy="1481864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Podnadpis 15">
            <a:extLst>
              <a:ext uri="{FF2B5EF4-FFF2-40B4-BE49-F238E27FC236}">
                <a16:creationId xmlns:a16="http://schemas.microsoft.com/office/drawing/2014/main" id="{18C268E1-2EAA-8898-5D57-F00F1CAA8F84}"/>
              </a:ext>
            </a:extLst>
          </p:cNvPr>
          <p:cNvSpPr txBox="1">
            <a:spLocks/>
          </p:cNvSpPr>
          <p:nvPr/>
        </p:nvSpPr>
        <p:spPr>
          <a:xfrm>
            <a:off x="591399" y="2039189"/>
            <a:ext cx="9491371" cy="4347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6000" dirty="0"/>
              <a:t>Potenciál a překážky pro AI, skupiny po 1-3 studentech:</a:t>
            </a:r>
          </a:p>
          <a:p>
            <a:pPr algn="l"/>
            <a:endParaRPr lang="cs-CZ" sz="6000" dirty="0"/>
          </a:p>
          <a:p>
            <a:pPr marL="1143000" indent="-1143000" algn="l">
              <a:buAutoNum type="arabicParenR"/>
            </a:pPr>
            <a:r>
              <a:rPr lang="cs-CZ" sz="6000" dirty="0"/>
              <a:t>Akceptace AI na trhu – skutečně přináší přidanou hodnotu pro zákazníky a naplňuje jejich potřeby?</a:t>
            </a:r>
          </a:p>
          <a:p>
            <a:pPr marL="1143000" indent="-1143000" algn="l">
              <a:buAutoNum type="arabicParenR"/>
            </a:pPr>
            <a:r>
              <a:rPr lang="cs-CZ" sz="6000" dirty="0"/>
              <a:t>Je AI produktem a jak změní trh?</a:t>
            </a:r>
          </a:p>
          <a:p>
            <a:pPr marL="1143000" indent="-1143000" algn="l">
              <a:buAutoNum type="arabicParenR"/>
            </a:pPr>
            <a:r>
              <a:rPr lang="cs-CZ" sz="6000" dirty="0"/>
              <a:t>Možné překážky</a:t>
            </a:r>
          </a:p>
          <a:p>
            <a:pPr marL="1143000" indent="-1143000" algn="l">
              <a:buAutoNum type="arabicParenR"/>
            </a:pPr>
            <a:r>
              <a:rPr lang="cs-CZ" sz="6000" dirty="0"/>
              <a:t>Závěr skupiny – celkový názor</a:t>
            </a:r>
          </a:p>
        </p:txBody>
      </p:sp>
      <p:sp>
        <p:nvSpPr>
          <p:cNvPr id="2" name="Podnadpis 15">
            <a:extLst>
              <a:ext uri="{FF2B5EF4-FFF2-40B4-BE49-F238E27FC236}">
                <a16:creationId xmlns:a16="http://schemas.microsoft.com/office/drawing/2014/main" id="{31A4C938-491B-90A0-7B31-FFFE1ABDE19C}"/>
              </a:ext>
            </a:extLst>
          </p:cNvPr>
          <p:cNvSpPr txBox="1">
            <a:spLocks/>
          </p:cNvSpPr>
          <p:nvPr/>
        </p:nvSpPr>
        <p:spPr>
          <a:xfrm>
            <a:off x="2266014" y="599100"/>
            <a:ext cx="6859128" cy="111350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dirty="0"/>
              <a:t>Aktivita / Úvaha / Diskuze = Průzkum trhu</a:t>
            </a:r>
            <a:endParaRPr lang="cs-CZ" sz="6000" b="1" u="sng" dirty="0"/>
          </a:p>
        </p:txBody>
      </p:sp>
    </p:spTree>
    <p:extLst>
      <p:ext uri="{BB962C8B-B14F-4D97-AF65-F5344CB8AC3E}">
        <p14:creationId xmlns:p14="http://schemas.microsoft.com/office/powerpoint/2010/main" val="4087749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743A12-9D04-0724-6863-AF07F93D4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BB3CCED-D72A-5395-0D2C-7843DADBB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B12678A-149E-6957-15AD-BF2788EA0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A44495-F888-E754-1213-0D3722410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46F46A-F3DA-A30C-06EB-AFF77725B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1FC5365-5290-A2E8-31D4-FEF4E926F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BA9252A2-7E89-8BFB-2725-AAA9CFD36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E18A60EE-A1B1-8F36-F02A-AEFD1DE47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2D0FC8FD-0DB2-B9D8-96A7-4FACA9CE83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01" y="5183985"/>
            <a:ext cx="1699500" cy="1325611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D412EC4D-F694-30CA-8C76-DDC89B503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942" y="3162805"/>
            <a:ext cx="3181885" cy="1481864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2" name="Podnadpis 15">
            <a:extLst>
              <a:ext uri="{FF2B5EF4-FFF2-40B4-BE49-F238E27FC236}">
                <a16:creationId xmlns:a16="http://schemas.microsoft.com/office/drawing/2014/main" id="{F4EFD2A3-D8C0-4423-F15F-DCF3B4414697}"/>
              </a:ext>
            </a:extLst>
          </p:cNvPr>
          <p:cNvSpPr txBox="1">
            <a:spLocks/>
          </p:cNvSpPr>
          <p:nvPr/>
        </p:nvSpPr>
        <p:spPr>
          <a:xfrm>
            <a:off x="2266014" y="599100"/>
            <a:ext cx="6859128" cy="11135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dirty="0"/>
              <a:t>Příklad – </a:t>
            </a:r>
            <a:r>
              <a:rPr lang="cs-CZ" sz="6000" b="1" dirty="0" err="1"/>
              <a:t>evidenza.ai</a:t>
            </a:r>
            <a:r>
              <a:rPr lang="cs-CZ" sz="6000" b="1" dirty="0"/>
              <a:t> </a:t>
            </a:r>
            <a:endParaRPr lang="cs-CZ" sz="6000" b="1" u="sng" dirty="0"/>
          </a:p>
        </p:txBody>
      </p:sp>
      <p:sp>
        <p:nvSpPr>
          <p:cNvPr id="3" name="Podnadpis 15">
            <a:extLst>
              <a:ext uri="{FF2B5EF4-FFF2-40B4-BE49-F238E27FC236}">
                <a16:creationId xmlns:a16="http://schemas.microsoft.com/office/drawing/2014/main" id="{99B121DC-6F9C-12B3-BC91-2E11AED3A6CE}"/>
              </a:ext>
            </a:extLst>
          </p:cNvPr>
          <p:cNvSpPr txBox="1">
            <a:spLocks/>
          </p:cNvSpPr>
          <p:nvPr/>
        </p:nvSpPr>
        <p:spPr>
          <a:xfrm>
            <a:off x="1003402" y="3076695"/>
            <a:ext cx="10185195" cy="210728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/>
              <a:t>Marketingový výzkum pro B2B, který dělá agentura pomocí AI. Jedná se o levný a dostupný, jednoduchý průzkum pro B2B firmy. Výsledek? Nespolehlivý, odchylka 12 %, konfidence 88 % = pro menší průzkumy v pořádku, ale pokud se jedná o průzkum za miliony dolarů, využijete plnohodnotnou agenturu.</a:t>
            </a:r>
          </a:p>
        </p:txBody>
      </p:sp>
    </p:spTree>
    <p:extLst>
      <p:ext uri="{BB962C8B-B14F-4D97-AF65-F5344CB8AC3E}">
        <p14:creationId xmlns:p14="http://schemas.microsoft.com/office/powerpoint/2010/main" val="848212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5A0810-803A-7FDA-FE24-2EA098CBC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83C474B-F95E-FE08-9F9B-268A74CA6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8D52CE0-F044-E78D-4DDC-4FFC42482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199983-0167-609C-6CC3-7E270BE8B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2795FA-797E-89D7-62B7-C33300AE3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9060A98-5272-A2AD-7C62-920E71E6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4F2E991-440C-9851-53D3-2B610010F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5E4B7556-D6D8-B1B6-E5CC-96AB4DA0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13EC01D-5C93-A686-6E70-AB76827933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03" y="5161139"/>
            <a:ext cx="1699500" cy="1325611"/>
          </a:xfrm>
          <a:prstGeom prst="rect">
            <a:avLst/>
          </a:prstGeom>
        </p:spPr>
      </p:pic>
      <p:sp>
        <p:nvSpPr>
          <p:cNvPr id="7" name="Podnadpis 2">
            <a:extLst>
              <a:ext uri="{FF2B5EF4-FFF2-40B4-BE49-F238E27FC236}">
                <a16:creationId xmlns:a16="http://schemas.microsoft.com/office/drawing/2014/main" id="{983BAA26-B8BF-8D95-C28D-367B03731985}"/>
              </a:ext>
            </a:extLst>
          </p:cNvPr>
          <p:cNvSpPr txBox="1">
            <a:spLocks/>
          </p:cNvSpPr>
          <p:nvPr/>
        </p:nvSpPr>
        <p:spPr>
          <a:xfrm>
            <a:off x="3000681" y="2896267"/>
            <a:ext cx="6014343" cy="1119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DOTAZY???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2" name="Podnadpis 2">
            <a:extLst>
              <a:ext uri="{FF2B5EF4-FFF2-40B4-BE49-F238E27FC236}">
                <a16:creationId xmlns:a16="http://schemas.microsoft.com/office/drawing/2014/main" id="{D1D6959A-76FC-6613-53D8-9AB28F5E6D8C}"/>
              </a:ext>
            </a:extLst>
          </p:cNvPr>
          <p:cNvSpPr txBox="1">
            <a:spLocks/>
          </p:cNvSpPr>
          <p:nvPr/>
        </p:nvSpPr>
        <p:spPr>
          <a:xfrm>
            <a:off x="537663" y="2882667"/>
            <a:ext cx="7052599" cy="2266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9F47ABE-14C6-A661-F370-D0659B443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342" y="1499481"/>
            <a:ext cx="4929316" cy="368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95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53C704-AED2-A2BC-3073-23940732F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6AC0E13-F715-8C1A-752B-29091EA0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9386EF5-7365-19B2-8F2F-5C0F10B58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FA8881-ADF9-F5F1-5A68-37C73698E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8E1AAC-E9E4-3E48-A22B-5189A152C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F677ADD-7CE6-870C-CA30-CCA81702D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618ECF44-1D36-958F-0ED4-CAAF50F1F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E2883CC0-8EE1-987E-BF4D-4E616D437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A158FA5-FBDD-49D4-5C61-4E5EFB1913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03" y="5161139"/>
            <a:ext cx="1699500" cy="1325611"/>
          </a:xfrm>
          <a:prstGeom prst="rect">
            <a:avLst/>
          </a:prstGeom>
        </p:spPr>
      </p:pic>
      <p:sp>
        <p:nvSpPr>
          <p:cNvPr id="7" name="Podnadpis 2">
            <a:extLst>
              <a:ext uri="{FF2B5EF4-FFF2-40B4-BE49-F238E27FC236}">
                <a16:creationId xmlns:a16="http://schemas.microsoft.com/office/drawing/2014/main" id="{1A37F923-920A-695C-EDB1-54F12489AB60}"/>
              </a:ext>
            </a:extLst>
          </p:cNvPr>
          <p:cNvSpPr txBox="1">
            <a:spLocks/>
          </p:cNvSpPr>
          <p:nvPr/>
        </p:nvSpPr>
        <p:spPr>
          <a:xfrm>
            <a:off x="2860912" y="2882667"/>
            <a:ext cx="6470176" cy="14672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Co byste chtěli příště probrat? Které témata / diskuze vás zajímají?</a:t>
            </a:r>
          </a:p>
          <a:p>
            <a:r>
              <a:rPr lang="cs-CZ" sz="3200" dirty="0"/>
              <a:t>O čem se chcete více dozvědět?</a:t>
            </a:r>
          </a:p>
          <a:p>
            <a:endParaRPr lang="cs-CZ" sz="3200" dirty="0"/>
          </a:p>
          <a:p>
            <a:endParaRPr lang="cs-CZ" sz="32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2" name="Podnadpis 2">
            <a:extLst>
              <a:ext uri="{FF2B5EF4-FFF2-40B4-BE49-F238E27FC236}">
                <a16:creationId xmlns:a16="http://schemas.microsoft.com/office/drawing/2014/main" id="{A55304E9-06BD-FD76-3E12-4176F3454D8F}"/>
              </a:ext>
            </a:extLst>
          </p:cNvPr>
          <p:cNvSpPr txBox="1">
            <a:spLocks/>
          </p:cNvSpPr>
          <p:nvPr/>
        </p:nvSpPr>
        <p:spPr>
          <a:xfrm>
            <a:off x="537663" y="2882667"/>
            <a:ext cx="7052599" cy="2266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6017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65E80-EFE9-D4A2-90B3-516E4566D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6A740826-A2E2-6280-AD71-757A931902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5" y="5272431"/>
            <a:ext cx="1699500" cy="1325611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EB3CDDAC-681B-F3E8-98E3-5D9B5DA13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942" y="3162805"/>
            <a:ext cx="3181885" cy="1481864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14" name="Podnadpis 2">
            <a:extLst>
              <a:ext uri="{FF2B5EF4-FFF2-40B4-BE49-F238E27FC236}">
                <a16:creationId xmlns:a16="http://schemas.microsoft.com/office/drawing/2014/main" id="{05B5A402-991D-8A8F-00C0-91E2906B20E3}"/>
              </a:ext>
            </a:extLst>
          </p:cNvPr>
          <p:cNvSpPr txBox="1">
            <a:spLocks/>
          </p:cNvSpPr>
          <p:nvPr/>
        </p:nvSpPr>
        <p:spPr>
          <a:xfrm>
            <a:off x="6140981" y="1385806"/>
            <a:ext cx="5793113" cy="5369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cs-CZ" b="1" u="sng" dirty="0"/>
              <a:t>Obchod B2B </a:t>
            </a:r>
            <a:r>
              <a:rPr lang="cs-CZ" dirty="0"/>
              <a:t>= 1) produkty k výrobě dalších produktů 2) produkty k prodeji 3) produkty k chodu firmy</a:t>
            </a:r>
          </a:p>
          <a:p>
            <a:pPr marL="342900" indent="-342900" algn="l">
              <a:buFontTx/>
              <a:buChar char="-"/>
            </a:pPr>
            <a:r>
              <a:rPr lang="cs-CZ" dirty="0"/>
              <a:t>Čím vyšší riziko je nákupu a jeho důležitost, tím více je důležitější vzájemná </a:t>
            </a:r>
            <a:r>
              <a:rPr lang="cs-CZ" b="1" u="sng" dirty="0"/>
              <a:t>důvěra</a:t>
            </a:r>
            <a:r>
              <a:rPr lang="cs-CZ" dirty="0"/>
              <a:t> a předchozí zkušenosti s dodavatelem / </a:t>
            </a:r>
            <a:r>
              <a:rPr lang="cs-CZ" b="1" u="sng" dirty="0"/>
              <a:t>vztahy</a:t>
            </a:r>
          </a:p>
          <a:p>
            <a:pPr marL="342900" indent="-342900" algn="l">
              <a:buFontTx/>
              <a:buChar char="-"/>
            </a:pPr>
            <a:r>
              <a:rPr lang="cs-CZ" dirty="0"/>
              <a:t>B2B poptávka závisí na B2C poptávce = </a:t>
            </a:r>
            <a:r>
              <a:rPr lang="cs-CZ" b="1" u="sng" dirty="0"/>
              <a:t>odvozená poptávka</a:t>
            </a:r>
          </a:p>
          <a:p>
            <a:pPr marL="342900" indent="-342900" algn="l">
              <a:buFontTx/>
              <a:buChar char="-"/>
            </a:pPr>
            <a:r>
              <a:rPr lang="cs-CZ" b="1" u="sng" dirty="0"/>
              <a:t>Supply </a:t>
            </a:r>
            <a:r>
              <a:rPr lang="cs-CZ" b="1" u="sng" dirty="0" err="1"/>
              <a:t>chain</a:t>
            </a:r>
            <a:r>
              <a:rPr lang="cs-CZ" b="1" u="sng" dirty="0"/>
              <a:t> </a:t>
            </a:r>
            <a:r>
              <a:rPr lang="cs-CZ" dirty="0"/>
              <a:t>(dodavatelský řetězec) = články řetězce na sebe navazují a musí vzájemně spolupracovat  </a:t>
            </a:r>
          </a:p>
        </p:txBody>
      </p:sp>
      <p:sp>
        <p:nvSpPr>
          <p:cNvPr id="2" name="Podnadpis 15">
            <a:extLst>
              <a:ext uri="{FF2B5EF4-FFF2-40B4-BE49-F238E27FC236}">
                <a16:creationId xmlns:a16="http://schemas.microsoft.com/office/drawing/2014/main" id="{CA72F709-070A-A608-6738-82A488F450B1}"/>
              </a:ext>
            </a:extLst>
          </p:cNvPr>
          <p:cNvSpPr txBox="1">
            <a:spLocks/>
          </p:cNvSpPr>
          <p:nvPr/>
        </p:nvSpPr>
        <p:spPr>
          <a:xfrm>
            <a:off x="1079207" y="479101"/>
            <a:ext cx="4219338" cy="7885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/>
              <a:t>Z minula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8821E98-AE8B-E53A-5D49-EEFE62D5F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07" y="1899358"/>
            <a:ext cx="5861939" cy="31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72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0EBDDD-FA5F-4896-0A4F-91F8E141A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FC44780-4839-2E2D-738F-ED47C3599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0659CD9-A2BA-41B7-A545-4943CFE1A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3C6E59-8C32-8FA7-54E7-9BC356388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DF9182-B7FA-80B5-FBF5-29473F3C3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DB548B2-6DEC-D273-552B-3FE9701DD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B8316225-DA24-EA23-33E1-7CE51C891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6ADD6D5-0E3E-DD7E-E1D2-E9814025B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50A908C-5ACB-7E43-120E-2E5090E845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5" y="5148681"/>
            <a:ext cx="1699500" cy="1325611"/>
          </a:xfrm>
          <a:prstGeom prst="rect">
            <a:avLst/>
          </a:prstGeom>
        </p:spPr>
      </p:pic>
      <p:sp>
        <p:nvSpPr>
          <p:cNvPr id="7" name="Podnadpis 2">
            <a:extLst>
              <a:ext uri="{FF2B5EF4-FFF2-40B4-BE49-F238E27FC236}">
                <a16:creationId xmlns:a16="http://schemas.microsoft.com/office/drawing/2014/main" id="{6D59B92A-7BEE-BD19-53E0-22C4E3467339}"/>
              </a:ext>
            </a:extLst>
          </p:cNvPr>
          <p:cNvSpPr txBox="1">
            <a:spLocks/>
          </p:cNvSpPr>
          <p:nvPr/>
        </p:nvSpPr>
        <p:spPr>
          <a:xfrm>
            <a:off x="1575919" y="3165514"/>
            <a:ext cx="3873390" cy="5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Děkuji za pozornost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F7D4F86-FF4A-2CA7-E337-615F898A6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565" y="2008770"/>
            <a:ext cx="5704435" cy="3789933"/>
          </a:xfrm>
          <a:prstGeom prst="rect">
            <a:avLst/>
          </a:prstGeom>
        </p:spPr>
      </p:pic>
      <p:sp>
        <p:nvSpPr>
          <p:cNvPr id="2" name="Podnadpis 2">
            <a:extLst>
              <a:ext uri="{FF2B5EF4-FFF2-40B4-BE49-F238E27FC236}">
                <a16:creationId xmlns:a16="http://schemas.microsoft.com/office/drawing/2014/main" id="{CE1A414D-6F6F-07E7-F586-AD523A291541}"/>
              </a:ext>
            </a:extLst>
          </p:cNvPr>
          <p:cNvSpPr txBox="1">
            <a:spLocks/>
          </p:cNvSpPr>
          <p:nvPr/>
        </p:nvSpPr>
        <p:spPr>
          <a:xfrm>
            <a:off x="537663" y="2866901"/>
            <a:ext cx="7052599" cy="2266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379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3B04F1-2C0C-720F-B27A-375640C30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D525E5B-C646-4B08-CF06-941804063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AE54FC4-C2F0-C4F3-1321-FD0AE60D1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911044-3C06-CDB7-1D0C-6228DB8A6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EB48AB-3885-42CE-9628-33A134705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7390BDE-8A22-8787-564E-510FC936E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80BFA735-8DB1-0C90-7FDF-ACE81E791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7FE17E9-79B9-A447-F3D5-09AACB155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B326613-062A-9D5C-09CE-56A1EDCFF4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5" y="5272431"/>
            <a:ext cx="1699500" cy="1325611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102AC4FB-22AD-B54D-F3FE-29838DB82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942" y="3162805"/>
            <a:ext cx="3181885" cy="1481864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2" name="Podnadpis 15">
            <a:extLst>
              <a:ext uri="{FF2B5EF4-FFF2-40B4-BE49-F238E27FC236}">
                <a16:creationId xmlns:a16="http://schemas.microsoft.com/office/drawing/2014/main" id="{04CF1EE1-8775-CAE7-28B0-CA49211DC9C8}"/>
              </a:ext>
            </a:extLst>
          </p:cNvPr>
          <p:cNvSpPr txBox="1">
            <a:spLocks/>
          </p:cNvSpPr>
          <p:nvPr/>
        </p:nvSpPr>
        <p:spPr>
          <a:xfrm>
            <a:off x="1670670" y="2556434"/>
            <a:ext cx="9058956" cy="2372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Průzkum trhu – Marketingový výzkum B2B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1710852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AF62D1-0A50-6C7F-450E-544709BEE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09F4FCF-B592-0976-1520-A5BB51837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F71F897-AAB9-5962-0DEA-D56C3B586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D0B505-7849-342C-9A99-05345B712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301CF1-05B6-C11C-1201-8BBABF3C6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16493C7-5AA1-76DC-615D-9FF6E1922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C5661E95-0BDF-8228-0283-0AEA48AD1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682352B-E9B3-096A-A078-5493361D9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164B4C4-66A2-09D1-4107-68BF83D220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5" y="5272431"/>
            <a:ext cx="1699500" cy="1325611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04A173E9-3335-13C8-E1C2-7955E4B62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942" y="3162805"/>
            <a:ext cx="3181885" cy="1481864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9C5D892-A5AE-D72B-0B6A-761CA5379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939" y="621615"/>
            <a:ext cx="3282122" cy="3282122"/>
          </a:xfrm>
          <a:prstGeom prst="rect">
            <a:avLst/>
          </a:prstGeom>
        </p:spPr>
      </p:pic>
      <p:sp>
        <p:nvSpPr>
          <p:cNvPr id="4" name="Podnadpis 15">
            <a:extLst>
              <a:ext uri="{FF2B5EF4-FFF2-40B4-BE49-F238E27FC236}">
                <a16:creationId xmlns:a16="http://schemas.microsoft.com/office/drawing/2014/main" id="{AD352F1F-E291-6D96-1BEB-5345A4924C03}"/>
              </a:ext>
            </a:extLst>
          </p:cNvPr>
          <p:cNvSpPr txBox="1">
            <a:spLocks/>
          </p:cNvSpPr>
          <p:nvPr/>
        </p:nvSpPr>
        <p:spPr>
          <a:xfrm>
            <a:off x="2170567" y="4242629"/>
            <a:ext cx="8216651" cy="18214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dirty="0"/>
              <a:t>70 – 90 % nových produktů na trhu selže, proč?</a:t>
            </a:r>
          </a:p>
        </p:txBody>
      </p:sp>
    </p:spTree>
    <p:extLst>
      <p:ext uri="{BB962C8B-B14F-4D97-AF65-F5344CB8AC3E}">
        <p14:creationId xmlns:p14="http://schemas.microsoft.com/office/powerpoint/2010/main" val="2612010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044C8E-ED82-7654-9A63-033CADF69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A61A527-3836-A8CD-408E-E6535F049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B1E26BF-EB04-C511-DE86-9A0CD3147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760E05-2F30-1614-CFBB-928CB98D2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301E3B-B415-7E7E-0030-C0793BFDC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DA1D5B8-A3BB-E559-E4B3-8A1CF99D8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6CB1C3F-84B9-F22E-6365-3FFADB3B9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EC0AB677-9805-3993-BD4A-99E59332C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EBA0A01-3BD3-04BB-452D-69F9991508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5" y="5272431"/>
            <a:ext cx="1699500" cy="1325611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A21AFD27-F7F2-9C55-065C-008CBD1A4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942" y="3162805"/>
            <a:ext cx="3181885" cy="1481864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Podnadpis 15">
            <a:extLst>
              <a:ext uri="{FF2B5EF4-FFF2-40B4-BE49-F238E27FC236}">
                <a16:creationId xmlns:a16="http://schemas.microsoft.com/office/drawing/2014/main" id="{4BD4E301-B3F0-48D8-A378-B1DCBE9147BA}"/>
              </a:ext>
            </a:extLst>
          </p:cNvPr>
          <p:cNvSpPr txBox="1">
            <a:spLocks/>
          </p:cNvSpPr>
          <p:nvPr/>
        </p:nvSpPr>
        <p:spPr>
          <a:xfrm>
            <a:off x="2626734" y="4441384"/>
            <a:ext cx="7274367" cy="1386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dirty="0"/>
              <a:t>Podle studií – až 95 % selhaných produktů na trhu mají 2 společné znaky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1DFA60D-1216-EEB7-6B08-EB93E9C71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226" y="643108"/>
            <a:ext cx="3181885" cy="318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08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4CC2E7-DBF6-900C-F937-905603446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3C66007-8AB2-4F74-3BB9-69B3B850A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ECA8F6A-BFCD-97D3-4F8A-4DCB2D614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DB8944-1CED-5E34-2789-57CE48635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D8DE3F-CF18-EAB4-B669-EF854EF60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CF17464-68DB-CF9A-A059-EA0017482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0960A1F3-51C9-5740-A41E-3D7C51192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058E9657-AB10-FA0A-4E79-87BA3877F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29A077EA-A4D4-6798-CBFF-CBEBDB974A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5" y="5272431"/>
            <a:ext cx="1699500" cy="1325611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4639E805-A757-1E42-10EB-595D73C095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942" y="3162805"/>
            <a:ext cx="3181885" cy="1481864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Podnadpis 15">
            <a:extLst>
              <a:ext uri="{FF2B5EF4-FFF2-40B4-BE49-F238E27FC236}">
                <a16:creationId xmlns:a16="http://schemas.microsoft.com/office/drawing/2014/main" id="{60B02093-1734-9C82-13D4-EBC73047D8FD}"/>
              </a:ext>
            </a:extLst>
          </p:cNvPr>
          <p:cNvSpPr txBox="1">
            <a:spLocks/>
          </p:cNvSpPr>
          <p:nvPr/>
        </p:nvSpPr>
        <p:spPr>
          <a:xfrm>
            <a:off x="2626734" y="4241379"/>
            <a:ext cx="7274367" cy="1386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dirty="0"/>
              <a:t>Odpověď = Nedostatečný průzkum trhu a špatně identifikovaná potřeba zákazníků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B1500D7-C213-D90A-FD0A-AC6CCBEEC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215" y="721852"/>
            <a:ext cx="3181885" cy="318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10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6F8A6C-0902-680E-89FE-489F4E126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E254003-FD6E-9923-D8E4-BAFA3FFDA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FC98718-DCE5-759C-3744-A25B9DDFA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1B413E-38B4-96DB-7E80-BE25327C7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51ED78-60C4-9C31-346A-CA1C3873F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4AFFB1C-B630-5B10-CE74-BFD4F231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C9090F86-C8AE-6943-0AAC-48F05F4EE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9F497AF3-947A-0161-DA49-215729DA1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6B47723-2E82-96F5-6226-9CB8C79281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01" y="288485"/>
            <a:ext cx="1699500" cy="1325611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41907025-0F9E-E121-B752-120E9BABE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942" y="3162805"/>
            <a:ext cx="3181885" cy="1481864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Podnadpis 15">
            <a:extLst>
              <a:ext uri="{FF2B5EF4-FFF2-40B4-BE49-F238E27FC236}">
                <a16:creationId xmlns:a16="http://schemas.microsoft.com/office/drawing/2014/main" id="{20493B8F-B221-FFB0-868B-7B2075E16F58}"/>
              </a:ext>
            </a:extLst>
          </p:cNvPr>
          <p:cNvSpPr txBox="1">
            <a:spLocks/>
          </p:cNvSpPr>
          <p:nvPr/>
        </p:nvSpPr>
        <p:spPr>
          <a:xfrm>
            <a:off x="1867371" y="3900681"/>
            <a:ext cx="7837026" cy="182079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dirty="0"/>
              <a:t>Příklad 1 = 3D televize pro domácí použití – </a:t>
            </a:r>
            <a:r>
              <a:rPr lang="cs-CZ" sz="6000" dirty="0"/>
              <a:t>super koncept, ale jakou potřebu / problém zákazníka tímto vyřešíme oproti normální 4K televizi?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C199273-5BFE-FDBD-F7B1-0355ACD8B1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916" b="15407"/>
          <a:stretch/>
        </p:blipFill>
        <p:spPr>
          <a:xfrm>
            <a:off x="3101669" y="164684"/>
            <a:ext cx="5423533" cy="342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D471EC-2B3B-4BD9-FB43-5B69DA8F1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153D24-4149-C62A-339D-E6DACEA93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3799780-D122-EBD6-A5C7-F9C57F76C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E3A3F1-50A6-59D2-B261-ECB2BD3A2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BE4282-D83D-08A6-0BD5-E577C1666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E33D5C3-AD31-ED1F-6F1C-36D426978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4600B4C8-1342-6B2B-31D0-DBB922B0A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8107AAE6-ADB1-FBF2-8A0D-556667692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E03C361-3ED6-0C79-76DA-DE951CF320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01" y="288485"/>
            <a:ext cx="1699500" cy="1325611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67D41B3D-F808-ECD8-6E30-996C082C6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942" y="3162805"/>
            <a:ext cx="3181885" cy="1481864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Podnadpis 15">
            <a:extLst>
              <a:ext uri="{FF2B5EF4-FFF2-40B4-BE49-F238E27FC236}">
                <a16:creationId xmlns:a16="http://schemas.microsoft.com/office/drawing/2014/main" id="{E38667CD-ACBA-382B-C924-6FE2DA98C419}"/>
              </a:ext>
            </a:extLst>
          </p:cNvPr>
          <p:cNvSpPr txBox="1">
            <a:spLocks/>
          </p:cNvSpPr>
          <p:nvPr/>
        </p:nvSpPr>
        <p:spPr>
          <a:xfrm>
            <a:off x="2064075" y="4165518"/>
            <a:ext cx="7837026" cy="182079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dirty="0"/>
              <a:t>Příklad 2 = Ledničky s dotykovým </a:t>
            </a:r>
            <a:r>
              <a:rPr lang="cs-CZ" sz="6000" b="1" dirty="0" err="1"/>
              <a:t>displayem</a:t>
            </a:r>
            <a:r>
              <a:rPr lang="cs-CZ" sz="6000" b="1" dirty="0"/>
              <a:t> – </a:t>
            </a:r>
            <a:r>
              <a:rPr lang="cs-CZ" sz="6000" dirty="0"/>
              <a:t>možnost objednávat jídlo / sledovat recepty. Není pohodlnější mobil??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9489B1D-A9D5-26F7-F01A-E9BD68DED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828" y="434824"/>
            <a:ext cx="5750344" cy="32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689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695</Words>
  <Application>Microsoft Macintosh PowerPoint</Application>
  <PresentationFormat>Širokoúhlá obrazovka</PresentationFormat>
  <Paragraphs>81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-webkit-standard</vt:lpstr>
      <vt:lpstr>Aptos</vt:lpstr>
      <vt:lpstr>Aptos Display</vt:lpstr>
      <vt:lpstr>Arial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Nicolas Sendrei</dc:creator>
  <cp:lastModifiedBy>Nicolas Sendrei</cp:lastModifiedBy>
  <cp:revision>17</cp:revision>
  <dcterms:created xsi:type="dcterms:W3CDTF">2024-09-28T07:17:54Z</dcterms:created>
  <dcterms:modified xsi:type="dcterms:W3CDTF">2024-11-10T16:49:57Z</dcterms:modified>
</cp:coreProperties>
</file>