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6" r:id="rId3"/>
    <p:sldId id="328" r:id="rId4"/>
    <p:sldId id="329" r:id="rId5"/>
    <p:sldId id="331" r:id="rId6"/>
    <p:sldId id="330" r:id="rId7"/>
    <p:sldId id="312" r:id="rId8"/>
    <p:sldId id="314" r:id="rId9"/>
    <p:sldId id="313" r:id="rId10"/>
    <p:sldId id="310" r:id="rId11"/>
    <p:sldId id="311" r:id="rId12"/>
    <p:sldId id="315" r:id="rId13"/>
    <p:sldId id="316" r:id="rId14"/>
    <p:sldId id="317" r:id="rId15"/>
    <p:sldId id="319" r:id="rId16"/>
    <p:sldId id="318" r:id="rId17"/>
    <p:sldId id="334" r:id="rId18"/>
    <p:sldId id="335" r:id="rId19"/>
    <p:sldId id="322" r:id="rId20"/>
    <p:sldId id="321" r:id="rId21"/>
    <p:sldId id="332" r:id="rId22"/>
    <p:sldId id="324" r:id="rId23"/>
    <p:sldId id="326" r:id="rId24"/>
    <p:sldId id="327" r:id="rId25"/>
    <p:sldId id="309" r:id="rId26"/>
    <p:sldId id="266" r:id="rId27"/>
    <p:sldId id="269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39"/>
    <p:restoredTop sz="94726"/>
  </p:normalViewPr>
  <p:slideViewPr>
    <p:cSldViewPr snapToGrid="0">
      <p:cViewPr>
        <p:scale>
          <a:sx n="94" d="100"/>
          <a:sy n="94" d="100"/>
        </p:scale>
        <p:origin x="1304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FB845-906C-0856-F18B-40454A972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4B2E214-5185-AD34-56EE-E901C5000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04720E-466C-C301-3339-E5480644A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30.11.2024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EF2947-9406-3D41-48C5-AD7DED815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F464B5-E1BA-67D8-85E2-47B650DDB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88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C57682-F219-6061-FCDC-7D5B2E6A8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73E96DD-0967-DD6D-01B3-0A444E90D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C3D2DF-7676-C945-0593-47CD0ED30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30.11.2024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322651-C06E-18C7-8663-4DA785EFE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7AB94B-29CF-217D-7D19-C61AF0FC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66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1450545-1EB4-285A-2B58-0C2A23F5DC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812F1AD-8271-1E04-0B80-C5552A17E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7161BE-0416-CF89-ED6A-9F491E9B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30.11.2024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DBCA9B-CCA9-E363-92C1-9AD139B1B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0F97FA-411F-D214-2512-1F605036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7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613CBD-170F-D23A-DA43-389FEEE6D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1E1A6-BC47-5788-CD4A-B78F6F03F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005645-8EF8-86D1-3EFF-BDDDCE232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30.11.2024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55B082-CF19-8988-7060-11891055F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C22327-0B76-ACB9-7D23-59DA3646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354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CF3738-7BA3-7AE6-B4B4-1F823F124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306D52-ECE1-BA31-7009-9BB4C264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2AC683-64F0-CC6B-5F9C-84BF6E7D1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30.11.2024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948D43-E31E-A8CE-F7D6-B94E54A35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248885-6AD6-BB72-3A79-738BA2A5E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39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15C831-6D27-C89E-8218-DA515AF2A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3ACC5E-1105-2F55-FEC3-AD40DF136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8110537-0D75-1955-D6C8-0938B1DED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D7AD63D-A471-29F5-3306-308EC40DB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30.11.2024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5D7E894-D80B-AF1F-497F-E80552C2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054AA7C-1B33-3249-9623-8D57278B4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56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0EAB22-2435-FAC6-FB29-73EEEECD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0905BB-8DF2-E2E9-3B7F-E2F03E47F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0A9D36-74E6-DD9E-6382-09BFA5BA2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A60A109-D9E5-742D-6D47-214B6FEF64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27FDF17-55C9-D818-7DB4-D8EF3A57D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0586B97-3723-23DD-9A3C-69E12BC71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30.11.2024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2D48520-3444-0AF2-10A7-7B13D923D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157C876-7E8D-1FA4-D936-6A14786F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77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7550C6-788B-A0DD-6975-DAA3D403B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DCEBEBC-65CE-98EE-51CE-5592D013B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30.11.2024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D9AD723-E525-CF38-46C6-D5787607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814B095-4CA6-81D6-C04F-F85A8BB17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278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E6AF227-A9FC-BD13-98F1-4463406F5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30.11.2024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54BBE65-3F87-1418-4398-1FB0814F6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8E245C7-DD92-636C-BEEE-053AB591A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21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120AF-B6FE-3033-2B51-958ED987D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0F4A33-9A04-EFBF-D70C-B2DD74317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096F680-5A95-D7CC-7B62-BCBE6F2A6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E0D73D-48EA-6487-EBF8-B4C8AB6C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30.11.2024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0A07BD-4FBC-A084-AA06-DBDBF313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6B9196C-72A9-EEB6-1626-0EEFBA1C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71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3E43F7-CFCB-A4F1-5943-556854B20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7EEB6A4-F49E-8214-BC67-71A5AFBC02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2A0012-100E-32FD-1C6B-9E17396D5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ABB9CF7-D9CA-A401-C694-B3ECAD9A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30.11.2024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566F99F-6EAD-5C99-C396-3FB71237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265E45-F301-9B1B-F279-2E6C21290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83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E94E7B8-B117-AA84-CF39-F9A511F78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A54C3B-3FF6-5A4E-4F4D-B79DE1CFB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09975F-11F0-EE76-3E63-7543D726A0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C9CEE1-29B1-CD42-9BE2-347CE90F0BC3}" type="datetimeFigureOut">
              <a:rPr lang="cs-CZ" smtClean="0"/>
              <a:t>30.11.2024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1BFA3F-6935-A7BD-944C-34FEAC5ED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C50C23-D554-E084-12A5-1E0D1FC8B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51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24136F-4226-B0E9-A1DE-D09A2BD45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F431C50-77B6-B456-85AF-1D3E707CEC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16" name="Podnadpis 15">
            <a:extLst>
              <a:ext uri="{FF2B5EF4-FFF2-40B4-BE49-F238E27FC236}">
                <a16:creationId xmlns:a16="http://schemas.microsoft.com/office/drawing/2014/main" id="{DF66165C-A164-048B-6C43-659CE9762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01523"/>
            <a:ext cx="9144000" cy="1655762"/>
          </a:xfrm>
        </p:spPr>
        <p:txBody>
          <a:bodyPr>
            <a:normAutofit/>
          </a:bodyPr>
          <a:lstStyle/>
          <a:p>
            <a:r>
              <a:rPr lang="cs-CZ" sz="7200" dirty="0"/>
              <a:t>B2B Marketing</a:t>
            </a:r>
          </a:p>
          <a:p>
            <a:endParaRPr lang="cs-CZ" sz="7200" dirty="0"/>
          </a:p>
          <a:p>
            <a:endParaRPr lang="cs-CZ" sz="7200" dirty="0"/>
          </a:p>
        </p:txBody>
      </p:sp>
      <p:sp>
        <p:nvSpPr>
          <p:cNvPr id="2" name="Podnadpis 15">
            <a:extLst>
              <a:ext uri="{FF2B5EF4-FFF2-40B4-BE49-F238E27FC236}">
                <a16:creationId xmlns:a16="http://schemas.microsoft.com/office/drawing/2014/main" id="{FE6A0F00-FDAA-64F8-E5E7-CC76C27488C8}"/>
              </a:ext>
            </a:extLst>
          </p:cNvPr>
          <p:cNvSpPr txBox="1">
            <a:spLocks/>
          </p:cNvSpPr>
          <p:nvPr/>
        </p:nvSpPr>
        <p:spPr>
          <a:xfrm>
            <a:off x="4439093" y="3493746"/>
            <a:ext cx="3313814" cy="463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7200" dirty="0"/>
              <a:t>Ing. Nicolas Sendrei</a:t>
            </a:r>
          </a:p>
          <a:p>
            <a:endParaRPr lang="cs-CZ" sz="7200" dirty="0"/>
          </a:p>
          <a:p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1470922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AB175F-C6A2-2ADA-0EA2-3D757317C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3B20AF4-93D7-4EC5-FCCE-245FDEF27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D47121-3E0E-08E1-9654-49C44D025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6C5D6A-E74D-2157-B617-B344BA9C7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3DE8C9-5D8F-47AD-9B03-4D2872350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58C473D-471D-5045-1EC7-2797114F7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DE885F96-BB4A-ABD8-F35E-164AAB78F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51A72FF3-8DFE-CE43-444E-63D6E8061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08EAFF6-F9B5-02E0-39D3-7A6A623F7F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5" y="5272431"/>
            <a:ext cx="1699500" cy="1325611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D573A1BF-B99F-6D6D-A894-3BBDB02DF439}"/>
              </a:ext>
            </a:extLst>
          </p:cNvPr>
          <p:cNvSpPr txBox="1">
            <a:spLocks/>
          </p:cNvSpPr>
          <p:nvPr/>
        </p:nvSpPr>
        <p:spPr>
          <a:xfrm>
            <a:off x="2064075" y="1925368"/>
            <a:ext cx="8024185" cy="1182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Před vstupem na trh je </a:t>
            </a:r>
            <a:r>
              <a:rPr lang="cs-CZ" sz="4800" b="1" i="1" u="none" strike="noStrike" dirty="0">
                <a:solidFill>
                  <a:srgbClr val="000000"/>
                </a:solidFill>
                <a:effectLst/>
                <a:latin typeface="-webkit-standard"/>
              </a:rPr>
              <a:t>důležité</a:t>
            </a:r>
            <a:r>
              <a:rPr lang="cs-CZ" sz="480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, aby firma </a:t>
            </a:r>
            <a:r>
              <a:rPr lang="cs-CZ" sz="4800" b="1" i="1" u="none" strike="noStrike" dirty="0">
                <a:solidFill>
                  <a:srgbClr val="000000"/>
                </a:solidFill>
                <a:effectLst/>
                <a:latin typeface="-webkit-standard"/>
              </a:rPr>
              <a:t>definovala</a:t>
            </a:r>
            <a:r>
              <a:rPr lang="cs-CZ" sz="480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 své </a:t>
            </a:r>
            <a:r>
              <a:rPr lang="cs-CZ" sz="4800" b="1" i="1" u="sng" strike="noStrike" dirty="0">
                <a:solidFill>
                  <a:srgbClr val="000000"/>
                </a:solidFill>
                <a:effectLst/>
                <a:latin typeface="-webkit-standard"/>
              </a:rPr>
              <a:t>vlastnosti a hodnoty  </a:t>
            </a:r>
            <a:r>
              <a:rPr lang="cs-CZ" sz="480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(inovace/udržitelnost apod.)  </a:t>
            </a:r>
            <a:endParaRPr lang="cs-CZ" sz="4800" i="1" dirty="0"/>
          </a:p>
        </p:txBody>
      </p:sp>
    </p:spTree>
    <p:extLst>
      <p:ext uri="{BB962C8B-B14F-4D97-AF65-F5344CB8AC3E}">
        <p14:creationId xmlns:p14="http://schemas.microsoft.com/office/powerpoint/2010/main" val="1773009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857A4B-D4CC-3DE9-9FA3-15AF7C852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6C2DF31-ACB9-5851-BB73-C143620F5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E4F619F-D320-7906-EA1D-37CDA708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379F50-339A-CDE1-F10E-1D95E6153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211BA5-612F-F596-F2ED-FA0F7F5D7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72F0607-D644-6604-4DBC-B6355FC5D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42D23C7-E718-EBB0-203E-005B4F94C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85228EB-621D-8046-7FB8-98309020D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E3EBAE2-A22B-A91A-7DB0-E83C872B80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5" y="5453101"/>
            <a:ext cx="1698460" cy="1324800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384DE214-7F12-F7C7-2C7A-4EF5A52998BC}"/>
              </a:ext>
            </a:extLst>
          </p:cNvPr>
          <p:cNvSpPr txBox="1">
            <a:spLocks/>
          </p:cNvSpPr>
          <p:nvPr/>
        </p:nvSpPr>
        <p:spPr>
          <a:xfrm>
            <a:off x="2322647" y="512759"/>
            <a:ext cx="7148210" cy="1182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b="1" i="1" u="none" strike="noStrike" dirty="0">
                <a:solidFill>
                  <a:srgbClr val="000000"/>
                </a:solidFill>
                <a:effectLst/>
                <a:latin typeface="-webkit-standard"/>
              </a:rPr>
              <a:t>K tomu slouží mise a vize firmy: </a:t>
            </a:r>
            <a:endParaRPr lang="cs-CZ" sz="4800" b="1" i="1" dirty="0"/>
          </a:p>
        </p:txBody>
      </p:sp>
      <p:sp>
        <p:nvSpPr>
          <p:cNvPr id="3" name="Podnadpis 15">
            <a:extLst>
              <a:ext uri="{FF2B5EF4-FFF2-40B4-BE49-F238E27FC236}">
                <a16:creationId xmlns:a16="http://schemas.microsoft.com/office/drawing/2014/main" id="{2125CFD0-0018-98E5-65CB-808E5DDD4F71}"/>
              </a:ext>
            </a:extLst>
          </p:cNvPr>
          <p:cNvSpPr txBox="1">
            <a:spLocks/>
          </p:cNvSpPr>
          <p:nvPr/>
        </p:nvSpPr>
        <p:spPr>
          <a:xfrm>
            <a:off x="436138" y="2572543"/>
            <a:ext cx="10921227" cy="1182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600" b="1" i="1" u="none" strike="noStrike" dirty="0">
                <a:solidFill>
                  <a:srgbClr val="000000"/>
                </a:solidFill>
                <a:effectLst/>
                <a:latin typeface="-webkit-standard"/>
              </a:rPr>
              <a:t>Mise (poslání) – </a:t>
            </a:r>
            <a:r>
              <a:rPr lang="cs-CZ" sz="360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jaká by měla být firma, abychom dosáhli požadovaného cíle. </a:t>
            </a:r>
            <a:r>
              <a:rPr lang="cs-CZ" sz="3600" b="1" i="1" u="none" strike="noStrike" dirty="0">
                <a:solidFill>
                  <a:srgbClr val="000000"/>
                </a:solidFill>
                <a:effectLst/>
                <a:latin typeface="-webkit-standard"/>
              </a:rPr>
              <a:t>Ptáme se: </a:t>
            </a:r>
            <a:r>
              <a:rPr lang="cs-CZ" sz="360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Kdo jsme? Co děláme? Proč to děláme? V čem jsme dobří? Pro koho tu jsme? Kdo nebo co za námi stojí?</a:t>
            </a:r>
          </a:p>
          <a:p>
            <a:r>
              <a:rPr lang="cs-CZ" sz="3600" b="1" i="1" dirty="0">
                <a:solidFill>
                  <a:srgbClr val="000000"/>
                </a:solidFill>
                <a:latin typeface="-webkit-standard"/>
              </a:rPr>
              <a:t>Vize – </a:t>
            </a:r>
            <a:r>
              <a:rPr lang="cs-CZ" sz="3600" i="1" dirty="0">
                <a:solidFill>
                  <a:srgbClr val="000000"/>
                </a:solidFill>
                <a:latin typeface="-webkit-standard"/>
              </a:rPr>
              <a:t>udává směr, kterým se firma ubírá, vzdálenější budoucnost 2-5 let</a:t>
            </a:r>
            <a:endParaRPr lang="cs-CZ" sz="3600" i="1" dirty="0"/>
          </a:p>
        </p:txBody>
      </p:sp>
    </p:spTree>
    <p:extLst>
      <p:ext uri="{BB962C8B-B14F-4D97-AF65-F5344CB8AC3E}">
        <p14:creationId xmlns:p14="http://schemas.microsoft.com/office/powerpoint/2010/main" val="2829637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F200DD-EF68-7911-8033-7A80B5397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CB5E8B4-B736-8B98-FD42-F2A1ABC73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7E6CE1-E44B-2BF5-7102-CE5871EEA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B6FA18-0F19-67C3-29FA-967BC5B8B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2F60BD-AD42-5F72-8CE7-B6658DD29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0E08271-4DFC-E2AD-6170-02D614759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568E4378-21BE-EA7C-9CD6-82553D3F5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CAECA46-9D8C-8962-9579-A0D84930F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5AE34A5-D848-55A6-64A6-7691822FB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5" y="5453101"/>
            <a:ext cx="1698460" cy="1324800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E365E9B6-6D49-9621-03E1-321BB10AA0E3}"/>
              </a:ext>
            </a:extLst>
          </p:cNvPr>
          <p:cNvSpPr txBox="1">
            <a:spLocks/>
          </p:cNvSpPr>
          <p:nvPr/>
        </p:nvSpPr>
        <p:spPr>
          <a:xfrm>
            <a:off x="2455647" y="1956395"/>
            <a:ext cx="7148210" cy="1182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b="1" i="1" u="none" strike="noStrike" dirty="0">
                <a:solidFill>
                  <a:srgbClr val="000000"/>
                </a:solidFill>
                <a:effectLst/>
                <a:latin typeface="-webkit-standard"/>
              </a:rPr>
              <a:t>Příklad: </a:t>
            </a:r>
            <a:r>
              <a:rPr lang="cs-CZ" sz="480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Firma zaměřená na technologie</a:t>
            </a:r>
            <a:r>
              <a:rPr lang="cs-CZ" sz="4800" i="1" dirty="0">
                <a:solidFill>
                  <a:srgbClr val="000000"/>
                </a:solidFill>
                <a:latin typeface="-webkit-standard"/>
              </a:rPr>
              <a:t> bude klást důraz na inovace a přesnost = čisté linie, čitelné písmo, futuristický design, využití modré barvy</a:t>
            </a:r>
            <a:r>
              <a:rPr lang="cs-CZ" sz="480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endParaRPr lang="cs-CZ" sz="4800" i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8566011-FF54-A769-5BAF-7CD51D9F4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3857" y="4763510"/>
            <a:ext cx="2050272" cy="135199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400272F-1884-9A73-551B-BD8C572097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459" t="32740" r="23229" b="31024"/>
          <a:stretch/>
        </p:blipFill>
        <p:spPr>
          <a:xfrm>
            <a:off x="4169617" y="184546"/>
            <a:ext cx="3232536" cy="158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66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9A84BC-DD1D-4FFD-4B7D-13C83B58B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0FC051-9955-EAA1-4544-E46913736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EDA85FA-CF83-F905-F285-90C81BA9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85D668-AA13-E2AE-D54E-4E9401A19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FB6A0B-77A9-54DF-D647-A01BB7009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E6C4064-0FCB-DEED-5477-6D7EBFE7C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5703EA1-45BC-EE4E-219C-27E62BC86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2528273E-FB5D-0534-A064-F8ED0021F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3F327F0-2A1A-4A35-A1AA-9C4EAFE1BA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5" y="5453101"/>
            <a:ext cx="1698460" cy="1324800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B573CD07-8D41-EAB0-A9C9-605EB38D938A}"/>
              </a:ext>
            </a:extLst>
          </p:cNvPr>
          <p:cNvSpPr txBox="1">
            <a:spLocks/>
          </p:cNvSpPr>
          <p:nvPr/>
        </p:nvSpPr>
        <p:spPr>
          <a:xfrm>
            <a:off x="2322647" y="2179020"/>
            <a:ext cx="7148210" cy="1182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i="1" dirty="0">
                <a:solidFill>
                  <a:srgbClr val="000000"/>
                </a:solidFill>
                <a:latin typeface="-webkit-standard"/>
              </a:rPr>
              <a:t>Po porozumění značky a jejich hodnot přecházíme na </a:t>
            </a:r>
            <a:r>
              <a:rPr lang="cs-CZ" sz="4800" b="1" i="1" dirty="0">
                <a:solidFill>
                  <a:srgbClr val="000000"/>
                </a:solidFill>
                <a:latin typeface="-webkit-standard"/>
              </a:rPr>
              <a:t>analýzu trhu. </a:t>
            </a:r>
            <a:endParaRPr lang="cs-CZ" sz="4800" b="1" i="1" dirty="0"/>
          </a:p>
        </p:txBody>
      </p:sp>
    </p:spTree>
    <p:extLst>
      <p:ext uri="{BB962C8B-B14F-4D97-AF65-F5344CB8AC3E}">
        <p14:creationId xmlns:p14="http://schemas.microsoft.com/office/powerpoint/2010/main" val="1736091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5DBC4B-F95A-75D9-C02A-1550CBF97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09551A8-A19F-8851-B209-69955C033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C97F029-8E17-6451-680C-EFD04721F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0416AF-2D79-2DFA-F07C-684C22A09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247789-1CAE-7CDD-B395-ABA41F085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32464FE-0B18-074F-9E2C-42BC0C280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95DCAFA8-F93F-739B-A207-3D0C89F0D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7ED9F516-2C04-1C11-EB56-187EC9A4B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DB4AFBD-86BF-821F-317C-F26452109F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5" y="5453101"/>
            <a:ext cx="1698460" cy="1324800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E22B48F4-640E-4BEE-B6D2-63DCD4EB9C6A}"/>
              </a:ext>
            </a:extLst>
          </p:cNvPr>
          <p:cNvSpPr txBox="1">
            <a:spLocks/>
          </p:cNvSpPr>
          <p:nvPr/>
        </p:nvSpPr>
        <p:spPr>
          <a:xfrm>
            <a:off x="2814525" y="338298"/>
            <a:ext cx="5767911" cy="1182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b="1" i="1" dirty="0">
                <a:solidFill>
                  <a:srgbClr val="000000"/>
                </a:solidFill>
                <a:latin typeface="-webkit-standard"/>
              </a:rPr>
              <a:t>1) Segmenty</a:t>
            </a:r>
            <a:endParaRPr lang="cs-CZ" sz="4800" i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DA3E097-07FD-DB23-B5AE-D2FAA67391B1}"/>
              </a:ext>
            </a:extLst>
          </p:cNvPr>
          <p:cNvSpPr txBox="1"/>
          <p:nvPr/>
        </p:nvSpPr>
        <p:spPr>
          <a:xfrm>
            <a:off x="537663" y="2039456"/>
            <a:ext cx="576791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3200" i="1" dirty="0">
                <a:solidFill>
                  <a:srgbClr val="000000"/>
                </a:solidFill>
                <a:latin typeface="-webkit-standard"/>
              </a:rPr>
              <a:t>Rozdělení trhu na menší skupiny firem se </a:t>
            </a:r>
            <a:r>
              <a:rPr lang="cs-CZ" sz="3200" b="1" i="1" dirty="0">
                <a:solidFill>
                  <a:srgbClr val="000000"/>
                </a:solidFill>
                <a:latin typeface="-webkit-standard"/>
              </a:rPr>
              <a:t>společnými charakteristikami</a:t>
            </a:r>
            <a:r>
              <a:rPr lang="cs-CZ" sz="3200" i="1" dirty="0">
                <a:solidFill>
                  <a:srgbClr val="000000"/>
                </a:solidFill>
                <a:latin typeface="-webkit-standard"/>
              </a:rPr>
              <a:t>. Cílem je vytvořit takové nabídky a symboly, aby odpovídali </a:t>
            </a:r>
            <a:r>
              <a:rPr lang="cs-CZ" sz="3200" b="1" i="1" dirty="0">
                <a:solidFill>
                  <a:srgbClr val="000000"/>
                </a:solidFill>
                <a:latin typeface="-webkit-standard"/>
              </a:rPr>
              <a:t>jejich specifickým požadavkům.</a:t>
            </a:r>
            <a:endParaRPr lang="cs-CZ" sz="3200" b="1" dirty="0"/>
          </a:p>
        </p:txBody>
      </p:sp>
      <p:pic>
        <p:nvPicPr>
          <p:cNvPr id="7" name="Obrázek 6" descr="Obsah obrázku Tanec, kreslené&#10;&#10;Popis byl vytvořen automaticky">
            <a:extLst>
              <a:ext uri="{FF2B5EF4-FFF2-40B4-BE49-F238E27FC236}">
                <a16:creationId xmlns:a16="http://schemas.microsoft.com/office/drawing/2014/main" id="{B92B86E5-77A3-3448-09B7-0EF3807F8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623" y="2982686"/>
            <a:ext cx="4871065" cy="403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39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2F90DF-93B4-31B5-ECC7-105DF4AAD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3E26F5-F1DA-BA87-2764-8D341BED9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FBE0729-E3D3-4856-E72D-CCC892AB3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768FE0-F58F-C04E-7683-FE97684C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C0C49A-FADF-20DB-D752-48FBF19F5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7500CE9-1805-7A33-1779-64B38C0E2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C554F8AD-FBB7-3883-8135-898B24813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52517CAE-893E-9360-BEF4-CE6D9D9DF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0CC53AE5-0448-3C33-0628-B9012F066A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5" y="5453101"/>
            <a:ext cx="1698460" cy="1324800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0AB02A5B-D715-E901-5865-1DFEF9671FCC}"/>
              </a:ext>
            </a:extLst>
          </p:cNvPr>
          <p:cNvSpPr txBox="1">
            <a:spLocks/>
          </p:cNvSpPr>
          <p:nvPr/>
        </p:nvSpPr>
        <p:spPr>
          <a:xfrm>
            <a:off x="1842291" y="3031947"/>
            <a:ext cx="8058810" cy="1182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b="1" i="1" dirty="0">
                <a:solidFill>
                  <a:srgbClr val="000000"/>
                </a:solidFill>
                <a:latin typeface="-webkit-standard"/>
              </a:rPr>
              <a:t>CATTERPILLAR (CAT) </a:t>
            </a:r>
          </a:p>
          <a:p>
            <a:r>
              <a:rPr lang="cs-CZ" sz="4800" b="1" i="1" dirty="0">
                <a:solidFill>
                  <a:srgbClr val="000000"/>
                </a:solidFill>
                <a:latin typeface="-webkit-standard"/>
              </a:rPr>
              <a:t> </a:t>
            </a:r>
            <a:r>
              <a:rPr lang="cs-CZ" sz="4800" i="1" dirty="0">
                <a:solidFill>
                  <a:srgbClr val="000000"/>
                </a:solidFill>
                <a:latin typeface="-webkit-standard"/>
              </a:rPr>
              <a:t>globální lídr ve výrobě stavební a těžební techniky</a:t>
            </a:r>
            <a:endParaRPr lang="cs-CZ" sz="4800" i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859129C-EC6B-34EF-6A92-215630A5C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550" y="313949"/>
            <a:ext cx="3978150" cy="238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28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9ECE4A-6DEB-8074-C16E-5FB932A02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FC3683-6EB2-AD19-3E75-6FBF5B06D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F65B536-2A2B-C8E4-463E-B0C2239AE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9E954A-AEC3-CEC9-98CD-C826CA76B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D8A148-667F-E2E2-A043-73A4D73DB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870E8BF-B8A1-7881-3D93-4C3BEC604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E08BDC40-5E09-FDAE-7E78-5368432B5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9D3210C-FAA9-04A7-8E38-E9EE1BE16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4997F48-C9E3-3C3A-FC8C-C411C8AC57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98" y="121516"/>
            <a:ext cx="1698460" cy="13248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E34EC46-3E38-8D72-1719-50E8E8079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023" y="-1"/>
            <a:ext cx="2698211" cy="1618926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B58831E7-A043-9982-1BBA-C059ABB8CA20}"/>
              </a:ext>
            </a:extLst>
          </p:cNvPr>
          <p:cNvSpPr txBox="1">
            <a:spLocks/>
          </p:cNvSpPr>
          <p:nvPr/>
        </p:nvSpPr>
        <p:spPr>
          <a:xfrm>
            <a:off x="537663" y="1780578"/>
            <a:ext cx="10871596" cy="1182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000" b="1" i="1" dirty="0">
                <a:solidFill>
                  <a:srgbClr val="000000"/>
                </a:solidFill>
                <a:latin typeface="-webkit-standard"/>
              </a:rPr>
              <a:t>Segment 1 – Stavebnictví</a:t>
            </a:r>
            <a:r>
              <a:rPr lang="cs-CZ" sz="4000" i="1" dirty="0">
                <a:solidFill>
                  <a:srgbClr val="000000"/>
                </a:solidFill>
                <a:latin typeface="-webkit-standard"/>
              </a:rPr>
              <a:t> (</a:t>
            </a:r>
            <a:r>
              <a:rPr lang="cs-CZ" sz="4000" i="1" dirty="0" err="1">
                <a:solidFill>
                  <a:srgbClr val="000000"/>
                </a:solidFill>
                <a:latin typeface="-webkit-standard"/>
              </a:rPr>
              <a:t>Construction</a:t>
            </a:r>
            <a:r>
              <a:rPr lang="cs-CZ" sz="4000" i="1" dirty="0">
                <a:solidFill>
                  <a:srgbClr val="000000"/>
                </a:solidFill>
                <a:latin typeface="-webkit-standard"/>
              </a:rPr>
              <a:t>) =  buldozery, bagry, nakladače</a:t>
            </a:r>
          </a:p>
          <a:p>
            <a:r>
              <a:rPr lang="cs-CZ" sz="4000" b="1" i="1" dirty="0">
                <a:solidFill>
                  <a:srgbClr val="000000"/>
                </a:solidFill>
                <a:latin typeface="-webkit-standard"/>
              </a:rPr>
              <a:t>2 – Těžební průmysl </a:t>
            </a:r>
            <a:r>
              <a:rPr lang="cs-CZ" sz="4000" i="1" dirty="0">
                <a:solidFill>
                  <a:srgbClr val="000000"/>
                </a:solidFill>
                <a:latin typeface="-webkit-standard"/>
              </a:rPr>
              <a:t>(</a:t>
            </a:r>
            <a:r>
              <a:rPr lang="cs-CZ" sz="4000" i="1" dirty="0" err="1">
                <a:solidFill>
                  <a:srgbClr val="000000"/>
                </a:solidFill>
                <a:latin typeface="-webkit-standard"/>
              </a:rPr>
              <a:t>Resource</a:t>
            </a:r>
            <a:r>
              <a:rPr lang="cs-CZ" sz="4000" i="1" dirty="0">
                <a:solidFill>
                  <a:srgbClr val="000000"/>
                </a:solidFill>
                <a:latin typeface="-webkit-standard"/>
              </a:rPr>
              <a:t>) = stroje pro těžbu nerostných surovin  </a:t>
            </a:r>
          </a:p>
          <a:p>
            <a:r>
              <a:rPr lang="cs-CZ" sz="4000" b="1" i="1" dirty="0">
                <a:solidFill>
                  <a:srgbClr val="000000"/>
                </a:solidFill>
                <a:latin typeface="-webkit-standard"/>
              </a:rPr>
              <a:t>3 – Energetika a doprava </a:t>
            </a:r>
            <a:r>
              <a:rPr lang="cs-CZ" sz="4000" i="1" dirty="0">
                <a:solidFill>
                  <a:srgbClr val="000000"/>
                </a:solidFill>
                <a:latin typeface="-webkit-standard"/>
              </a:rPr>
              <a:t>(</a:t>
            </a:r>
            <a:r>
              <a:rPr lang="cs-CZ" sz="4000" i="1" dirty="0" err="1">
                <a:solidFill>
                  <a:srgbClr val="000000"/>
                </a:solidFill>
                <a:latin typeface="-webkit-standard"/>
              </a:rPr>
              <a:t>Energy</a:t>
            </a:r>
            <a:r>
              <a:rPr lang="cs-CZ" sz="4000" i="1" dirty="0">
                <a:solidFill>
                  <a:srgbClr val="000000"/>
                </a:solidFill>
                <a:latin typeface="-webkit-standard"/>
              </a:rPr>
              <a:t> &amp; </a:t>
            </a:r>
            <a:r>
              <a:rPr lang="cs-CZ" sz="4000" i="1" dirty="0" err="1">
                <a:solidFill>
                  <a:srgbClr val="000000"/>
                </a:solidFill>
                <a:latin typeface="-webkit-standard"/>
              </a:rPr>
              <a:t>Transportation</a:t>
            </a:r>
            <a:r>
              <a:rPr lang="cs-CZ" sz="4000" i="1" dirty="0">
                <a:solidFill>
                  <a:srgbClr val="000000"/>
                </a:solidFill>
                <a:latin typeface="-webkit-standard"/>
              </a:rPr>
              <a:t>) = motory, generátory, turbíny </a:t>
            </a:r>
          </a:p>
          <a:p>
            <a:r>
              <a:rPr lang="cs-CZ" sz="4000" b="1" i="1" dirty="0">
                <a:solidFill>
                  <a:srgbClr val="000000"/>
                </a:solidFill>
                <a:latin typeface="-webkit-standard"/>
              </a:rPr>
              <a:t>4 – Finanční služby </a:t>
            </a:r>
            <a:r>
              <a:rPr lang="cs-CZ" sz="4000" i="1" dirty="0">
                <a:solidFill>
                  <a:srgbClr val="000000"/>
                </a:solidFill>
                <a:latin typeface="-webkit-standard"/>
              </a:rPr>
              <a:t>= leasing a pronájem strojů</a:t>
            </a:r>
            <a:endParaRPr lang="cs-CZ" sz="4000" i="1" dirty="0"/>
          </a:p>
        </p:txBody>
      </p:sp>
    </p:spTree>
    <p:extLst>
      <p:ext uri="{BB962C8B-B14F-4D97-AF65-F5344CB8AC3E}">
        <p14:creationId xmlns:p14="http://schemas.microsoft.com/office/powerpoint/2010/main" val="4012292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74322C-F6CB-B02F-D444-BB1CEF7F5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F3DA918-28ED-274F-4FF2-1B6E3FF83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0AB03D6-8DDD-325C-CBC4-62B7776C2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C9715B-CB97-8B91-9B91-9B26388EE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A7BAE8-88D2-7233-3534-8A6B1B7C6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8A132BF-27CE-3EFC-5116-AEDBC0A7D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E3AB2B2B-019A-E54D-0185-CDC59E1FA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2CE15831-A01E-B6FE-5695-BF97E7A17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1A8FB2D-E7BE-5041-213E-90790C8428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5" y="5453101"/>
            <a:ext cx="1698460" cy="13248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9127ACA-C474-67E9-E66D-816BEC7EA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023" y="-1"/>
            <a:ext cx="2698211" cy="1618926"/>
          </a:xfrm>
          <a:prstGeom prst="rect">
            <a:avLst/>
          </a:prstGeom>
        </p:spPr>
      </p:pic>
      <p:pic>
        <p:nvPicPr>
          <p:cNvPr id="4" name="Obrázek 3" descr="Obsah obrázku text, snímek obrazovky, Obdélník, design&#10;&#10;Popis byl vytvořen automaticky">
            <a:extLst>
              <a:ext uri="{FF2B5EF4-FFF2-40B4-BE49-F238E27FC236}">
                <a16:creationId xmlns:a16="http://schemas.microsoft.com/office/drawing/2014/main" id="{83761286-DF85-6FC6-298A-8C8CBE91D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014" y="-1"/>
            <a:ext cx="9925986" cy="685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86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9EF349-C7DA-1B7A-0CFB-DD1BFB4B1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AED2682-44D4-C9FB-503E-C70A3140F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E671C40-69E5-871C-B927-0C91D39B5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EC1B38-213F-7DC5-E4B5-B10095F1B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262F41-64E3-E66C-2D7A-1CAC711EF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5364EFF-8991-CA37-4608-A86772F25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8C08018E-5E07-549E-9C3D-CCD194AB7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2DEA357-461F-9423-9C70-9637205BD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AD63306-C830-E441-6178-DD521F9DF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5" y="5453101"/>
            <a:ext cx="1698460" cy="13248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4C65359-E797-2ECF-24D1-78BF8B931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023" y="-1"/>
            <a:ext cx="2698211" cy="1618926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023CB28E-3590-95AA-DB9B-9F7899AE2B98}"/>
              </a:ext>
            </a:extLst>
          </p:cNvPr>
          <p:cNvSpPr txBox="1">
            <a:spLocks/>
          </p:cNvSpPr>
          <p:nvPr/>
        </p:nvSpPr>
        <p:spPr>
          <a:xfrm>
            <a:off x="757980" y="2131684"/>
            <a:ext cx="10021480" cy="1182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i="0" u="none" strike="noStrike" dirty="0">
                <a:effectLst/>
                <a:latin typeface="ui-sans-serif"/>
              </a:rPr>
              <a:t>Segmentace umožňuje firmě efektivně oslovovat různé skupiny zákazníků, nabízet jim relevantní řešení a lépe konkurovat na trhu. Bez segmentace by firma riskovala, že nepochopí své zákazníky, což by vedlo ke </a:t>
            </a:r>
            <a:r>
              <a:rPr lang="cs-CZ" sz="3200" b="1" i="0" u="sng" strike="noStrike" dirty="0">
                <a:effectLst/>
                <a:latin typeface="ui-sans-serif"/>
              </a:rPr>
              <a:t>ztrátě příležitostí </a:t>
            </a:r>
            <a:r>
              <a:rPr lang="cs-CZ" sz="3200" i="0" u="none" strike="noStrike" dirty="0">
                <a:effectLst/>
                <a:latin typeface="ui-sans-serif"/>
              </a:rPr>
              <a:t>a </a:t>
            </a:r>
            <a:r>
              <a:rPr lang="cs-CZ" sz="3200" b="1" i="0" u="none" strike="noStrike" dirty="0">
                <a:effectLst/>
                <a:latin typeface="ui-sans-serif"/>
              </a:rPr>
              <a:t>zdrojů. </a:t>
            </a:r>
            <a:r>
              <a:rPr lang="cs-CZ" sz="3200" i="0" u="none" strike="noStrike" dirty="0">
                <a:effectLst/>
                <a:latin typeface="ui-sans-serif"/>
              </a:rPr>
              <a:t>Např. kdyby se firma soustředila pouze na </a:t>
            </a:r>
            <a:r>
              <a:rPr lang="cs-CZ" sz="3200" b="1" i="0" u="none" strike="noStrike" dirty="0">
                <a:effectLst/>
                <a:latin typeface="ui-sans-serif"/>
              </a:rPr>
              <a:t>segment stavebnictví</a:t>
            </a:r>
            <a:r>
              <a:rPr lang="cs-CZ" sz="3200" i="0" u="none" strike="noStrike" dirty="0">
                <a:effectLst/>
                <a:latin typeface="ui-sans-serif"/>
              </a:rPr>
              <a:t>, přišla by o </a:t>
            </a:r>
            <a:r>
              <a:rPr lang="cs-CZ" sz="3200" b="1" i="0" u="sng" strike="noStrike" dirty="0">
                <a:effectLst/>
                <a:latin typeface="ui-sans-serif"/>
              </a:rPr>
              <a:t>60 % příjmu</a:t>
            </a:r>
            <a:r>
              <a:rPr lang="cs-CZ" sz="3200" i="0" u="none" strike="noStrike" dirty="0">
                <a:effectLst/>
                <a:latin typeface="ui-sans-serif"/>
              </a:rPr>
              <a:t>.</a:t>
            </a:r>
            <a:endParaRPr lang="cs-CZ" sz="4000" i="1" dirty="0"/>
          </a:p>
        </p:txBody>
      </p:sp>
    </p:spTree>
    <p:extLst>
      <p:ext uri="{BB962C8B-B14F-4D97-AF65-F5344CB8AC3E}">
        <p14:creationId xmlns:p14="http://schemas.microsoft.com/office/powerpoint/2010/main" val="3690085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73E775-9760-5997-41ED-B049FDD9E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CB7F803-BB78-DFA5-59FF-AD64C9754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D32E5DE-4B80-4E1F-1EDC-1576F3A9E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E290AB-D94E-48A3-C20D-6F4C0338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D22247-8CEF-ECA5-0494-4A9EF50E5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E38F019-A357-9DDF-625F-A9E461A59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231CD8E-08D7-858C-0AA1-EFC9F17C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20D8F504-20C4-0376-9C1E-C1E27A748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DF32E49-32DE-BFE7-C28F-A0575074C9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5" y="5453101"/>
            <a:ext cx="1698460" cy="1324800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29196DB1-D2FF-C0E3-DD43-01DA8B4551C2}"/>
              </a:ext>
            </a:extLst>
          </p:cNvPr>
          <p:cNvSpPr txBox="1">
            <a:spLocks/>
          </p:cNvSpPr>
          <p:nvPr/>
        </p:nvSpPr>
        <p:spPr>
          <a:xfrm>
            <a:off x="2666211" y="211352"/>
            <a:ext cx="6239348" cy="819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b="1" dirty="0"/>
              <a:t>Hlavní symboly zůstávají stejné: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F7BDCF8-37E1-3CF3-F9DE-B616B3657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818" y="5305708"/>
            <a:ext cx="3603832" cy="1480839"/>
          </a:xfrm>
          <a:prstGeom prst="rect">
            <a:avLst/>
          </a:prstGeom>
        </p:spPr>
      </p:pic>
      <p:sp>
        <p:nvSpPr>
          <p:cNvPr id="3" name="Podnadpis 15">
            <a:extLst>
              <a:ext uri="{FF2B5EF4-FFF2-40B4-BE49-F238E27FC236}">
                <a16:creationId xmlns:a16="http://schemas.microsoft.com/office/drawing/2014/main" id="{7897B38F-54DA-45A2-0D43-3B04C3B7DBDD}"/>
              </a:ext>
            </a:extLst>
          </p:cNvPr>
          <p:cNvSpPr txBox="1">
            <a:spLocks/>
          </p:cNvSpPr>
          <p:nvPr/>
        </p:nvSpPr>
        <p:spPr>
          <a:xfrm>
            <a:off x="6367124" y="2061631"/>
            <a:ext cx="5324141" cy="1182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000" b="1" i="1" dirty="0"/>
              <a:t>Logo / barvy </a:t>
            </a:r>
            <a:r>
              <a:rPr lang="cs-CZ" sz="4000" i="1" dirty="0"/>
              <a:t>– černá evokuje sílu, spolehlivost. Žlutý trojúhelník symbolizuje robustnost, průmyslový výkon</a:t>
            </a:r>
          </a:p>
        </p:txBody>
      </p:sp>
      <p:sp>
        <p:nvSpPr>
          <p:cNvPr id="5" name="Podnadpis 15">
            <a:extLst>
              <a:ext uri="{FF2B5EF4-FFF2-40B4-BE49-F238E27FC236}">
                <a16:creationId xmlns:a16="http://schemas.microsoft.com/office/drawing/2014/main" id="{A0FD0903-6C8F-6116-D60A-1D2980B92571}"/>
              </a:ext>
            </a:extLst>
          </p:cNvPr>
          <p:cNvSpPr txBox="1">
            <a:spLocks/>
          </p:cNvSpPr>
          <p:nvPr/>
        </p:nvSpPr>
        <p:spPr>
          <a:xfrm>
            <a:off x="179788" y="1837357"/>
            <a:ext cx="6130842" cy="1182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000" b="1" i="1" dirty="0"/>
              <a:t>Slovo</a:t>
            </a:r>
            <a:r>
              <a:rPr lang="cs-CZ" sz="4000" i="1" dirty="0"/>
              <a:t> vychází v původního pohybu pásových strojů připomínajících housenku.</a:t>
            </a:r>
          </a:p>
          <a:p>
            <a:r>
              <a:rPr lang="cs-CZ" sz="4000" i="1" dirty="0"/>
              <a:t> Zkratka </a:t>
            </a:r>
            <a:r>
              <a:rPr lang="cs-CZ" sz="4000" b="1" i="1" dirty="0"/>
              <a:t>CAT</a:t>
            </a:r>
            <a:r>
              <a:rPr lang="cs-CZ" sz="4000" i="1" dirty="0"/>
              <a:t> – zapamatovatelná, jednoduchá</a:t>
            </a:r>
          </a:p>
        </p:txBody>
      </p:sp>
    </p:spTree>
    <p:extLst>
      <p:ext uri="{BB962C8B-B14F-4D97-AF65-F5344CB8AC3E}">
        <p14:creationId xmlns:p14="http://schemas.microsoft.com/office/powerpoint/2010/main" val="627175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3B04F1-2C0C-720F-B27A-375640C30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D525E5B-C646-4B08-CF06-941804063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AE54FC4-C2F0-C4F3-1321-FD0AE60D1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911044-3C06-CDB7-1D0C-6228DB8A6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EB48AB-3885-42CE-9628-33A134705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7390BDE-8A22-8787-564E-510FC936E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80BFA735-8DB1-0C90-7FDF-ACE81E791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7FE17E9-79B9-A447-F3D5-09AACB155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B326613-062A-9D5C-09CE-56A1EDCFF4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5" y="5272431"/>
            <a:ext cx="1699500" cy="1325611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04CF1EE1-8775-CAE7-28B0-CA49211DC9C8}"/>
              </a:ext>
            </a:extLst>
          </p:cNvPr>
          <p:cNvSpPr txBox="1">
            <a:spLocks/>
          </p:cNvSpPr>
          <p:nvPr/>
        </p:nvSpPr>
        <p:spPr>
          <a:xfrm>
            <a:off x="2322647" y="2395749"/>
            <a:ext cx="7148210" cy="1182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b="1" i="1" u="none" strike="noStrike" dirty="0">
                <a:solidFill>
                  <a:srgbClr val="000000"/>
                </a:solidFill>
                <a:effectLst/>
                <a:latin typeface="-webkit-standard"/>
              </a:rPr>
              <a:t>Identifikace a příprava symbolů značky pr</a:t>
            </a:r>
            <a:r>
              <a:rPr lang="cs-CZ" sz="4800" b="1" i="1" dirty="0">
                <a:solidFill>
                  <a:srgbClr val="000000"/>
                </a:solidFill>
                <a:latin typeface="-webkit-standard"/>
              </a:rPr>
              <a:t>o B2B firmu</a:t>
            </a:r>
            <a:endParaRPr lang="cs-CZ" sz="4800" b="1" i="1" dirty="0"/>
          </a:p>
        </p:txBody>
      </p:sp>
    </p:spTree>
    <p:extLst>
      <p:ext uri="{BB962C8B-B14F-4D97-AF65-F5344CB8AC3E}">
        <p14:creationId xmlns:p14="http://schemas.microsoft.com/office/powerpoint/2010/main" val="1710852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65B126-528D-8FD7-4245-33F9D5088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81043E4-5153-2FAC-62D7-D8A190FCC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FEF2775-7E7F-8B62-104D-52ADEF7B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3C36AD-739D-C55B-932B-3D813BE4E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D361AE-B0E9-086F-9350-78A552F17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44734D6-831B-B9C0-F06E-6A8C76FF7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00D86EB3-9A2E-72DF-26B0-33CD9357E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40C5D03E-F196-B1E7-4CFD-88F644F38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601290A-D8D6-C4E8-A057-2EFAA2923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5" y="5453101"/>
            <a:ext cx="1698460" cy="13248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375B484-C32B-EF39-17BA-71FDA3F3C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969" y="101879"/>
            <a:ext cx="3603832" cy="1480839"/>
          </a:xfrm>
          <a:prstGeom prst="rect">
            <a:avLst/>
          </a:prstGeom>
        </p:spPr>
      </p:pic>
      <p:sp>
        <p:nvSpPr>
          <p:cNvPr id="4" name="Podnadpis 15">
            <a:extLst>
              <a:ext uri="{FF2B5EF4-FFF2-40B4-BE49-F238E27FC236}">
                <a16:creationId xmlns:a16="http://schemas.microsoft.com/office/drawing/2014/main" id="{8D0593C2-F02B-0BFC-C1FD-E780AC679A7D}"/>
              </a:ext>
            </a:extLst>
          </p:cNvPr>
          <p:cNvSpPr txBox="1">
            <a:spLocks/>
          </p:cNvSpPr>
          <p:nvPr/>
        </p:nvSpPr>
        <p:spPr>
          <a:xfrm>
            <a:off x="757980" y="1964262"/>
            <a:ext cx="6130842" cy="1182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i="1" dirty="0"/>
              <a:t>Slogan </a:t>
            </a:r>
            <a:r>
              <a:rPr lang="cs-CZ" sz="4800" b="1" i="1" dirty="0" err="1"/>
              <a:t>Let‘s</a:t>
            </a:r>
            <a:r>
              <a:rPr lang="cs-CZ" sz="4800" b="1" i="1" dirty="0"/>
              <a:t> do </a:t>
            </a:r>
            <a:r>
              <a:rPr lang="cs-CZ" sz="4800" b="1" i="1" dirty="0" err="1"/>
              <a:t>the</a:t>
            </a:r>
            <a:r>
              <a:rPr lang="cs-CZ" sz="4800" b="1" i="1" dirty="0"/>
              <a:t> </a:t>
            </a:r>
            <a:r>
              <a:rPr lang="cs-CZ" sz="4800" b="1" i="1" dirty="0" err="1"/>
              <a:t>work</a:t>
            </a:r>
            <a:r>
              <a:rPr lang="cs-CZ" sz="4800" i="1" dirty="0"/>
              <a:t> vystihuje co firma dělá a chce – tvrdá práce, efektivita, výkon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8B6D8F6-A90B-000D-2165-1E6177083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495" y="1962235"/>
            <a:ext cx="3603832" cy="360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20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9E1743-4746-E9F5-CA44-A04EF2A4C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B54D28B-1948-3DB8-CE60-6076CDEC3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727141B-9302-37A3-1F6C-CC1D642EF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AF8686-4386-EC5B-5210-690B3F630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E89A36-D4CD-B7E8-D990-84297F9DD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622F334-0B8A-8D92-5AA0-5020B1710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6FF65142-C058-9CAC-1D05-D04F05364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00BDFB5-6179-7162-4931-0D28BB28C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16B43B6-06CA-7C1B-E39D-DC439CC942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5" y="5453101"/>
            <a:ext cx="1698460" cy="1324800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10B67BB3-FBBD-889B-84C0-C67095FB5138}"/>
              </a:ext>
            </a:extLst>
          </p:cNvPr>
          <p:cNvSpPr txBox="1">
            <a:spLocks/>
          </p:cNvSpPr>
          <p:nvPr/>
        </p:nvSpPr>
        <p:spPr>
          <a:xfrm>
            <a:off x="2928129" y="1115261"/>
            <a:ext cx="6130842" cy="1182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i="1" dirty="0"/>
              <a:t>Mění se </a:t>
            </a:r>
            <a:r>
              <a:rPr lang="cs-CZ" sz="4800" b="1" i="1" u="sng" dirty="0"/>
              <a:t>komunikace a vizuální doprovod </a:t>
            </a:r>
            <a:r>
              <a:rPr lang="cs-CZ" sz="4800" i="1" dirty="0"/>
              <a:t>zdůrazňující více aspektů značky. Každý </a:t>
            </a:r>
            <a:r>
              <a:rPr lang="cs-CZ" sz="4800" b="1" i="1" dirty="0"/>
              <a:t>segment</a:t>
            </a:r>
            <a:r>
              <a:rPr lang="cs-CZ" sz="4800" i="1" dirty="0"/>
              <a:t> vidí stroje a značku CAT v jiném </a:t>
            </a:r>
            <a:r>
              <a:rPr lang="cs-CZ" sz="4800" b="1" i="1" dirty="0"/>
              <a:t>kontextu</a:t>
            </a:r>
            <a:r>
              <a:rPr lang="cs-CZ" sz="48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9875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F00D3C-FE31-D8CA-DF09-6E82CF98C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D9A528-6B98-B9A9-C865-690A932AD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BED2804-E90C-C4AE-1B81-F5A36D7F7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580CC4-3430-4CAA-D702-9DCA3FC27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BE223E-8E41-5E0E-2475-6A54BD987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3D13DE6-FE16-0122-208A-0374A9CE6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5EAC35C7-4452-213B-B819-8F18E2412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9F1398D-4422-D0AE-DD36-9448F545B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031EB97-FA35-A12F-0E2A-C6D3AD2E87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5" y="5453101"/>
            <a:ext cx="1698460" cy="1324800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D23618B6-62AA-2BEF-6CDB-FEDCE6BB739D}"/>
              </a:ext>
            </a:extLst>
          </p:cNvPr>
          <p:cNvSpPr txBox="1">
            <a:spLocks/>
          </p:cNvSpPr>
          <p:nvPr/>
        </p:nvSpPr>
        <p:spPr>
          <a:xfrm>
            <a:off x="2215128" y="318389"/>
            <a:ext cx="6542118" cy="1182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b="1" i="1" dirty="0">
                <a:solidFill>
                  <a:srgbClr val="000000"/>
                </a:solidFill>
                <a:latin typeface="-webkit-standard"/>
              </a:rPr>
              <a:t>2) Kultura a očekávaní odvětví</a:t>
            </a:r>
            <a:endParaRPr lang="cs-CZ" sz="4800" i="1" dirty="0"/>
          </a:p>
        </p:txBody>
      </p:sp>
      <p:sp>
        <p:nvSpPr>
          <p:cNvPr id="4" name="Podnadpis 15">
            <a:extLst>
              <a:ext uri="{FF2B5EF4-FFF2-40B4-BE49-F238E27FC236}">
                <a16:creationId xmlns:a16="http://schemas.microsoft.com/office/drawing/2014/main" id="{8CB0B8C5-1A4B-9916-41C3-8749FC857B3F}"/>
              </a:ext>
            </a:extLst>
          </p:cNvPr>
          <p:cNvSpPr txBox="1">
            <a:spLocks/>
          </p:cNvSpPr>
          <p:nvPr/>
        </p:nvSpPr>
        <p:spPr>
          <a:xfrm>
            <a:off x="2479823" y="2625722"/>
            <a:ext cx="6542118" cy="1182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i="1" dirty="0"/>
              <a:t>Jaké vizuální a symbolické prvky jsou běžné v daném </a:t>
            </a:r>
            <a:r>
              <a:rPr lang="cs-CZ" sz="4800" b="1" i="1" dirty="0"/>
              <a:t>odvětví</a:t>
            </a:r>
          </a:p>
        </p:txBody>
      </p:sp>
    </p:spTree>
    <p:extLst>
      <p:ext uri="{BB962C8B-B14F-4D97-AF65-F5344CB8AC3E}">
        <p14:creationId xmlns:p14="http://schemas.microsoft.com/office/powerpoint/2010/main" val="3956385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74C465-CC05-04C9-331E-FF5E00824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D558216-6415-6002-3C84-BA261ABD5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49AD230-CDEE-111E-33C0-668351673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CA4218-DF0A-7344-6150-B0CB1C156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F600BB-E403-6583-2073-6D3C4A8BA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68C096A-F7F0-9D7B-321D-5274E0B7B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D8ED02BC-82FE-B1A5-2B7F-BEBF33174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98130439-071B-9ADE-AA92-4559C0DAF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FC42AB3-0FBB-EDAD-DC59-33D4148B4B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5" y="5453101"/>
            <a:ext cx="1698460" cy="1324800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F1E46D8D-70B9-9DD4-B0FC-B974AF2C3A0B}"/>
              </a:ext>
            </a:extLst>
          </p:cNvPr>
          <p:cNvSpPr txBox="1">
            <a:spLocks/>
          </p:cNvSpPr>
          <p:nvPr/>
        </p:nvSpPr>
        <p:spPr>
          <a:xfrm>
            <a:off x="2423713" y="243960"/>
            <a:ext cx="6542118" cy="1182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b="1" i="1" dirty="0">
                <a:solidFill>
                  <a:srgbClr val="000000"/>
                </a:solidFill>
                <a:latin typeface="-webkit-standard"/>
              </a:rPr>
              <a:t>Příklad</a:t>
            </a:r>
            <a:endParaRPr lang="cs-CZ" sz="4800" i="1" dirty="0"/>
          </a:p>
        </p:txBody>
      </p:sp>
      <p:sp>
        <p:nvSpPr>
          <p:cNvPr id="4" name="Podnadpis 15">
            <a:extLst>
              <a:ext uri="{FF2B5EF4-FFF2-40B4-BE49-F238E27FC236}">
                <a16:creationId xmlns:a16="http://schemas.microsoft.com/office/drawing/2014/main" id="{38B6F11D-D0D1-2DA0-9599-BDAB5DED8091}"/>
              </a:ext>
            </a:extLst>
          </p:cNvPr>
          <p:cNvSpPr txBox="1">
            <a:spLocks/>
          </p:cNvSpPr>
          <p:nvPr/>
        </p:nvSpPr>
        <p:spPr>
          <a:xfrm>
            <a:off x="861972" y="1519564"/>
            <a:ext cx="5716025" cy="1182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000" i="1" dirty="0"/>
              <a:t>Firma </a:t>
            </a:r>
            <a:r>
              <a:rPr lang="cs-CZ" sz="4000" b="1" i="1" dirty="0" err="1"/>
              <a:t>Plastic</a:t>
            </a:r>
            <a:r>
              <a:rPr lang="cs-CZ" sz="4000" b="1" i="1" dirty="0"/>
              <a:t> Bank </a:t>
            </a:r>
            <a:r>
              <a:rPr lang="cs-CZ" sz="4000" i="1" dirty="0"/>
              <a:t>– boj proti znečištění plasty a podpora recyklace. Typická barva zelené (příroda) a modré (oceány) pro enviromentální firmy.</a:t>
            </a:r>
            <a:endParaRPr lang="cs-CZ" sz="4000" b="1" i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C7C5163-1C8F-B381-3E4F-1A7C95F1B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616" y="2130238"/>
            <a:ext cx="5246765" cy="272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54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E94BBC-2E4E-EA07-BC47-4CB8891FC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2D82C53-4FBD-742C-C37F-A7AE40F16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9FB0F16-8F65-977F-530A-B25A78217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BD133A-F4DE-F683-3B9F-5521AD631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8DD049-EAE9-8362-DF09-554DDE7F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CB798A0-D81F-8FEE-1B7B-483D41D6E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97FE350A-6554-B0A2-0366-140059078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F9953BA-8D40-D77E-401A-F1ECF559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17AD44F-80F3-27B3-C885-CDAB1A9071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5" y="5453101"/>
            <a:ext cx="1698460" cy="1324800"/>
          </a:xfrm>
          <a:prstGeom prst="rect">
            <a:avLst/>
          </a:prstGeom>
        </p:spPr>
      </p:pic>
      <p:sp>
        <p:nvSpPr>
          <p:cNvPr id="4" name="Podnadpis 15">
            <a:extLst>
              <a:ext uri="{FF2B5EF4-FFF2-40B4-BE49-F238E27FC236}">
                <a16:creationId xmlns:a16="http://schemas.microsoft.com/office/drawing/2014/main" id="{85AC0CB8-C76B-16B5-C5CB-1D43C02E451B}"/>
              </a:ext>
            </a:extLst>
          </p:cNvPr>
          <p:cNvSpPr txBox="1">
            <a:spLocks/>
          </p:cNvSpPr>
          <p:nvPr/>
        </p:nvSpPr>
        <p:spPr>
          <a:xfrm>
            <a:off x="3007575" y="1247318"/>
            <a:ext cx="5716025" cy="1182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000" i="1" dirty="0"/>
              <a:t>Logo – stylizovaný kruh a vlny</a:t>
            </a:r>
            <a:r>
              <a:rPr lang="cs-CZ" sz="4000" b="1" i="1" dirty="0"/>
              <a:t> připomínající oceán.</a:t>
            </a:r>
          </a:p>
          <a:p>
            <a:r>
              <a:rPr lang="cs-CZ" sz="4000" i="1" dirty="0"/>
              <a:t>Slogan – „</a:t>
            </a:r>
            <a:r>
              <a:rPr lang="cs-CZ" sz="4000" b="1" i="1" dirty="0"/>
              <a:t>Stop </a:t>
            </a:r>
            <a:r>
              <a:rPr lang="cs-CZ" sz="4000" b="1" i="1" dirty="0" err="1"/>
              <a:t>Ocean</a:t>
            </a:r>
            <a:r>
              <a:rPr lang="cs-CZ" sz="4000" b="1" i="1" dirty="0"/>
              <a:t> </a:t>
            </a:r>
            <a:r>
              <a:rPr lang="cs-CZ" sz="4000" b="1" i="1" dirty="0" err="1"/>
              <a:t>Plastic</a:t>
            </a:r>
            <a:r>
              <a:rPr lang="cs-CZ" sz="4000" b="1" i="1" dirty="0"/>
              <a:t>“ – </a:t>
            </a:r>
            <a:r>
              <a:rPr lang="cs-CZ" sz="4000" i="1" dirty="0"/>
              <a:t>jednoduchá komunikace </a:t>
            </a:r>
            <a:r>
              <a:rPr lang="cs-CZ" sz="4000" b="1" i="1" dirty="0"/>
              <a:t>hlavního </a:t>
            </a:r>
            <a:r>
              <a:rPr lang="cs-CZ" sz="4000" b="1" i="1" dirty="0" err="1"/>
              <a:t>cílu</a:t>
            </a:r>
            <a:r>
              <a:rPr lang="cs-CZ" sz="4000" b="1" i="1" dirty="0"/>
              <a:t> </a:t>
            </a:r>
            <a:r>
              <a:rPr lang="cs-CZ" sz="4000" i="1" dirty="0"/>
              <a:t>firmy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0C31134-861F-DC21-8FD5-887BE0BD59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52" r="22808" b="29803"/>
          <a:stretch/>
        </p:blipFill>
        <p:spPr>
          <a:xfrm>
            <a:off x="9299536" y="4203128"/>
            <a:ext cx="2835357" cy="191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30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224B7D-C255-2C40-183B-F82B1C89C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6D3DBD4-289A-7093-7C18-038DE4640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471B592-8C81-0F7E-28CF-62824D542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F2232E-34C1-5823-5193-3D55A6F71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CE2455-B81E-C9D5-0865-DE181DB16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34807B4-215A-4961-11DB-D1F7CF0E8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1096DE11-A8CC-5B0B-9A27-26577B0D2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67B639C1-2A35-C443-F68B-56A160471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E0BEB4F-73D1-1B85-C3C8-20A65EE1FD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886" y="5272196"/>
            <a:ext cx="1699500" cy="132561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DE5FDB4-4530-0CEA-970D-11A615ED93A1}"/>
              </a:ext>
            </a:extLst>
          </p:cNvPr>
          <p:cNvSpPr txBox="1"/>
          <p:nvPr/>
        </p:nvSpPr>
        <p:spPr>
          <a:xfrm>
            <a:off x="2152864" y="99237"/>
            <a:ext cx="69315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rgbClr val="000000"/>
                </a:solidFill>
                <a:latin typeface="-webkit-standard"/>
              </a:rPr>
              <a:t>Aktivita za body = 10min. příprava</a:t>
            </a:r>
            <a:endParaRPr lang="cs-CZ" sz="3200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0C6B8E6-D987-4CA5-0E92-2734D3E9D618}"/>
              </a:ext>
            </a:extLst>
          </p:cNvPr>
          <p:cNvSpPr txBox="1"/>
          <p:nvPr/>
        </p:nvSpPr>
        <p:spPr>
          <a:xfrm>
            <a:off x="1160614" y="855265"/>
            <a:ext cx="891605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cs-CZ" sz="2000" b="1" dirty="0">
                <a:solidFill>
                  <a:srgbClr val="000000"/>
                </a:solidFill>
                <a:latin typeface="-webkit-standard"/>
              </a:rPr>
              <a:t>Vyberte si jeden z B2B trhů </a:t>
            </a:r>
            <a:r>
              <a:rPr lang="cs-CZ" sz="2000" dirty="0">
                <a:solidFill>
                  <a:srgbClr val="000000"/>
                </a:solidFill>
                <a:latin typeface="-webkit-standard"/>
              </a:rPr>
              <a:t>(výrobce 3D tiskáren pro průmyslové využití, firma vyrábějící bezpečnostní systémy pro datová centra, výrobce CRM software systému pro firmy)</a:t>
            </a:r>
          </a:p>
          <a:p>
            <a:pPr marL="514350" indent="-514350">
              <a:buAutoNum type="arabicPeriod"/>
            </a:pPr>
            <a:endParaRPr lang="cs-CZ" sz="2000" dirty="0">
              <a:solidFill>
                <a:srgbClr val="000000"/>
              </a:solidFill>
              <a:latin typeface="-webkit-standard"/>
            </a:endParaRPr>
          </a:p>
          <a:p>
            <a:pPr marL="514350" indent="-514350">
              <a:buAutoNum type="arabicPeriod"/>
            </a:pPr>
            <a:r>
              <a:rPr lang="cs-CZ" sz="2000" b="1" dirty="0">
                <a:solidFill>
                  <a:srgbClr val="000000"/>
                </a:solidFill>
                <a:latin typeface="-webkit-standard"/>
              </a:rPr>
              <a:t>Vymyslete pro svou fiktivní firmu:</a:t>
            </a:r>
          </a:p>
          <a:p>
            <a:endParaRPr lang="cs-CZ" sz="2000" b="1" dirty="0">
              <a:solidFill>
                <a:srgbClr val="000000"/>
              </a:solidFill>
              <a:latin typeface="-webkit-standard"/>
            </a:endParaRPr>
          </a:p>
          <a:p>
            <a:r>
              <a:rPr lang="cs-CZ" sz="2000" b="1" dirty="0">
                <a:solidFill>
                  <a:srgbClr val="000000"/>
                </a:solidFill>
                <a:latin typeface="-webkit-standard"/>
              </a:rPr>
              <a:t>Jméno firmy</a:t>
            </a:r>
          </a:p>
          <a:p>
            <a:r>
              <a:rPr lang="cs-CZ" sz="2000" b="1" dirty="0">
                <a:solidFill>
                  <a:srgbClr val="000000"/>
                </a:solidFill>
                <a:latin typeface="-webkit-standard"/>
              </a:rPr>
              <a:t>Logo </a:t>
            </a:r>
            <a:r>
              <a:rPr lang="cs-CZ" sz="2000" dirty="0">
                <a:solidFill>
                  <a:srgbClr val="000000"/>
                </a:solidFill>
                <a:latin typeface="-webkit-standard"/>
              </a:rPr>
              <a:t>(Nákres / </a:t>
            </a:r>
            <a:r>
              <a:rPr lang="cs-CZ" sz="2000" dirty="0" err="1">
                <a:solidFill>
                  <a:srgbClr val="000000"/>
                </a:solidFill>
                <a:latin typeface="-webkit-standard"/>
              </a:rPr>
              <a:t>Canva</a:t>
            </a:r>
            <a:r>
              <a:rPr lang="cs-CZ" sz="2000" dirty="0">
                <a:solidFill>
                  <a:srgbClr val="000000"/>
                </a:solidFill>
                <a:latin typeface="-webkit-standard"/>
              </a:rPr>
              <a:t> / </a:t>
            </a:r>
            <a:r>
              <a:rPr lang="cs-CZ" sz="2000" dirty="0" err="1">
                <a:solidFill>
                  <a:srgbClr val="000000"/>
                </a:solidFill>
                <a:latin typeface="-webkit-standard"/>
              </a:rPr>
              <a:t>ChatGPT</a:t>
            </a:r>
            <a:r>
              <a:rPr lang="cs-CZ" sz="2000" dirty="0">
                <a:solidFill>
                  <a:srgbClr val="000000"/>
                </a:solidFill>
                <a:latin typeface="-webkit-standard"/>
              </a:rPr>
              <a:t> / slovní popis jak by mělo vypadat)</a:t>
            </a:r>
            <a:endParaRPr lang="cs-CZ" sz="2000" b="1" dirty="0">
              <a:solidFill>
                <a:srgbClr val="000000"/>
              </a:solidFill>
              <a:latin typeface="-webkit-standard"/>
            </a:endParaRPr>
          </a:p>
          <a:p>
            <a:r>
              <a:rPr lang="cs-CZ" sz="2000" b="1" dirty="0">
                <a:solidFill>
                  <a:srgbClr val="000000"/>
                </a:solidFill>
                <a:latin typeface="-webkit-standard"/>
              </a:rPr>
              <a:t>Symboliku a barvy –</a:t>
            </a:r>
            <a:r>
              <a:rPr lang="cs-CZ" sz="2000" dirty="0">
                <a:solidFill>
                  <a:srgbClr val="000000"/>
                </a:solidFill>
                <a:latin typeface="-webkit-standard"/>
              </a:rPr>
              <a:t> (co barvy a symboly mají říkat o vaší firmě)</a:t>
            </a:r>
          </a:p>
          <a:p>
            <a:r>
              <a:rPr lang="cs-CZ" sz="2000" b="1" dirty="0">
                <a:solidFill>
                  <a:srgbClr val="000000"/>
                </a:solidFill>
                <a:latin typeface="-webkit-standard"/>
              </a:rPr>
              <a:t>Slogan – </a:t>
            </a:r>
            <a:r>
              <a:rPr lang="cs-CZ" sz="2000" dirty="0">
                <a:solidFill>
                  <a:srgbClr val="000000"/>
                </a:solidFill>
                <a:latin typeface="-webkit-standard"/>
              </a:rPr>
              <a:t>(jednoduché motto, které vystihuje vaší firmu)</a:t>
            </a:r>
          </a:p>
          <a:p>
            <a:r>
              <a:rPr lang="cs-CZ" sz="2000" b="1" dirty="0">
                <a:solidFill>
                  <a:srgbClr val="000000"/>
                </a:solidFill>
                <a:latin typeface="-webkit-standard"/>
              </a:rPr>
              <a:t>Písmo – </a:t>
            </a:r>
            <a:r>
              <a:rPr lang="cs-CZ" sz="2000" dirty="0">
                <a:solidFill>
                  <a:srgbClr val="000000"/>
                </a:solidFill>
                <a:latin typeface="-webkit-standard"/>
              </a:rPr>
              <a:t>(jaký druh písma budete využívat)</a:t>
            </a:r>
          </a:p>
          <a:p>
            <a:r>
              <a:rPr lang="cs-CZ" sz="2000" b="1" dirty="0">
                <a:solidFill>
                  <a:srgbClr val="000000"/>
                </a:solidFill>
                <a:latin typeface="-webkit-standard"/>
              </a:rPr>
              <a:t>Emoce a hodnoty – </a:t>
            </a:r>
            <a:r>
              <a:rPr lang="cs-CZ" sz="2000" dirty="0">
                <a:solidFill>
                  <a:srgbClr val="000000"/>
                </a:solidFill>
                <a:latin typeface="-webkit-standard"/>
              </a:rPr>
              <a:t>(co má vaše značka evokovat u zákazníků)</a:t>
            </a:r>
          </a:p>
          <a:p>
            <a:endParaRPr lang="cs-CZ" sz="2000" dirty="0">
              <a:solidFill>
                <a:srgbClr val="000000"/>
              </a:solidFill>
              <a:latin typeface="-webkit-standard"/>
            </a:endParaRPr>
          </a:p>
          <a:p>
            <a:r>
              <a:rPr lang="cs-CZ" sz="2000" b="1" dirty="0">
                <a:solidFill>
                  <a:srgbClr val="000000"/>
                </a:solidFill>
                <a:latin typeface="-webkit-standard"/>
              </a:rPr>
              <a:t>3</a:t>
            </a:r>
            <a:r>
              <a:rPr lang="cs-CZ" sz="2000" dirty="0">
                <a:solidFill>
                  <a:srgbClr val="000000"/>
                </a:solidFill>
                <a:latin typeface="-webkit-standard"/>
              </a:rPr>
              <a:t>. </a:t>
            </a:r>
            <a:r>
              <a:rPr lang="cs-CZ" sz="2000" b="1" dirty="0">
                <a:solidFill>
                  <a:srgbClr val="000000"/>
                </a:solidFill>
                <a:latin typeface="-webkit-standard"/>
              </a:rPr>
              <a:t>Prodejte svou fiktivní firmu během 1-2 min. </a:t>
            </a:r>
            <a:r>
              <a:rPr lang="cs-CZ" sz="2000" b="1" dirty="0" err="1">
                <a:solidFill>
                  <a:srgbClr val="000000"/>
                </a:solidFill>
                <a:latin typeface="-webkit-standard"/>
              </a:rPr>
              <a:t>pitche</a:t>
            </a:r>
            <a:r>
              <a:rPr lang="cs-CZ" sz="2000" b="1" dirty="0">
                <a:solidFill>
                  <a:srgbClr val="000000"/>
                </a:solidFill>
                <a:latin typeface="-webkit-standard"/>
              </a:rPr>
              <a:t> potenciálním zákazníkům </a:t>
            </a:r>
            <a:r>
              <a:rPr lang="cs-CZ" sz="2000" dirty="0">
                <a:solidFill>
                  <a:srgbClr val="000000"/>
                </a:solidFill>
                <a:latin typeface="-webkit-standard"/>
              </a:rPr>
              <a:t>(studenti / učitel)</a:t>
            </a:r>
          </a:p>
          <a:p>
            <a:endParaRPr lang="cs-CZ" sz="2000" dirty="0">
              <a:solidFill>
                <a:srgbClr val="000000"/>
              </a:solidFill>
              <a:latin typeface="-webkit-standard"/>
            </a:endParaRPr>
          </a:p>
          <a:p>
            <a:r>
              <a:rPr lang="cs-CZ" sz="2000" b="1" dirty="0">
                <a:solidFill>
                  <a:srgbClr val="000000"/>
                </a:solidFill>
                <a:latin typeface="-webkit-standard"/>
              </a:rPr>
              <a:t>4</a:t>
            </a:r>
            <a:r>
              <a:rPr lang="cs-CZ" sz="2000" dirty="0">
                <a:solidFill>
                  <a:srgbClr val="000000"/>
                </a:solidFill>
                <a:latin typeface="-webkit-standard"/>
              </a:rPr>
              <a:t>. Každý student ohodnotí ostatní fiktivní firmy od 1 do 10 podle toho, jak je zaujala – skupinka s nejvyšším hodnocením firmy dostane 3b, ostatní 1b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62870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5A0810-803A-7FDA-FE24-2EA098CBC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83C474B-F95E-FE08-9F9B-268A74CA6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8D52CE0-F044-E78D-4DDC-4FFC42482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199983-0167-609C-6CC3-7E270BE8B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2795FA-797E-89D7-62B7-C33300AE3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9060A98-5272-A2AD-7C62-920E71E6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4F2E991-440C-9851-53D3-2B610010F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5E4B7556-D6D8-B1B6-E5CC-96AB4DA0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13EC01D-5C93-A686-6E70-AB76827933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03" y="5161139"/>
            <a:ext cx="1699500" cy="1325611"/>
          </a:xfrm>
          <a:prstGeom prst="rect">
            <a:avLst/>
          </a:prstGeom>
        </p:spPr>
      </p:pic>
      <p:sp>
        <p:nvSpPr>
          <p:cNvPr id="7" name="Podnadpis 2">
            <a:extLst>
              <a:ext uri="{FF2B5EF4-FFF2-40B4-BE49-F238E27FC236}">
                <a16:creationId xmlns:a16="http://schemas.microsoft.com/office/drawing/2014/main" id="{983BAA26-B8BF-8D95-C28D-367B03731985}"/>
              </a:ext>
            </a:extLst>
          </p:cNvPr>
          <p:cNvSpPr txBox="1">
            <a:spLocks/>
          </p:cNvSpPr>
          <p:nvPr/>
        </p:nvSpPr>
        <p:spPr>
          <a:xfrm>
            <a:off x="3000681" y="2896267"/>
            <a:ext cx="6014343" cy="1119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DOTAZY???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2" name="Podnadpis 2">
            <a:extLst>
              <a:ext uri="{FF2B5EF4-FFF2-40B4-BE49-F238E27FC236}">
                <a16:creationId xmlns:a16="http://schemas.microsoft.com/office/drawing/2014/main" id="{D1D6959A-76FC-6613-53D8-9AB28F5E6D8C}"/>
              </a:ext>
            </a:extLst>
          </p:cNvPr>
          <p:cNvSpPr txBox="1">
            <a:spLocks/>
          </p:cNvSpPr>
          <p:nvPr/>
        </p:nvSpPr>
        <p:spPr>
          <a:xfrm>
            <a:off x="537663" y="2882667"/>
            <a:ext cx="7052599" cy="2266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9F47ABE-14C6-A661-F370-D0659B443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342" y="1499481"/>
            <a:ext cx="4929316" cy="368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95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0EBDDD-FA5F-4896-0A4F-91F8E141A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FC44780-4839-2E2D-738F-ED47C3599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0659CD9-A2BA-41B7-A545-4943CFE1A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3C6E59-8C32-8FA7-54E7-9BC356388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DF9182-B7FA-80B5-FBF5-29473F3C3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DB548B2-6DEC-D273-552B-3FE9701DD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B8316225-DA24-EA23-33E1-7CE51C891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6ADD6D5-0E3E-DD7E-E1D2-E9814025B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50A908C-5ACB-7E43-120E-2E5090E845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5" y="5148681"/>
            <a:ext cx="1699500" cy="1325611"/>
          </a:xfrm>
          <a:prstGeom prst="rect">
            <a:avLst/>
          </a:prstGeom>
        </p:spPr>
      </p:pic>
      <p:sp>
        <p:nvSpPr>
          <p:cNvPr id="7" name="Podnadpis 2">
            <a:extLst>
              <a:ext uri="{FF2B5EF4-FFF2-40B4-BE49-F238E27FC236}">
                <a16:creationId xmlns:a16="http://schemas.microsoft.com/office/drawing/2014/main" id="{6D59B92A-7BEE-BD19-53E0-22C4E3467339}"/>
              </a:ext>
            </a:extLst>
          </p:cNvPr>
          <p:cNvSpPr txBox="1">
            <a:spLocks/>
          </p:cNvSpPr>
          <p:nvPr/>
        </p:nvSpPr>
        <p:spPr>
          <a:xfrm>
            <a:off x="1575919" y="3165514"/>
            <a:ext cx="3873390" cy="5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Děkuji za pozornost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F7D4F86-FF4A-2CA7-E337-615F898A6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565" y="2008770"/>
            <a:ext cx="5704435" cy="3789933"/>
          </a:xfrm>
          <a:prstGeom prst="rect">
            <a:avLst/>
          </a:prstGeom>
        </p:spPr>
      </p:pic>
      <p:sp>
        <p:nvSpPr>
          <p:cNvPr id="2" name="Podnadpis 2">
            <a:extLst>
              <a:ext uri="{FF2B5EF4-FFF2-40B4-BE49-F238E27FC236}">
                <a16:creationId xmlns:a16="http://schemas.microsoft.com/office/drawing/2014/main" id="{CE1A414D-6F6F-07E7-F586-AD523A291541}"/>
              </a:ext>
            </a:extLst>
          </p:cNvPr>
          <p:cNvSpPr txBox="1">
            <a:spLocks/>
          </p:cNvSpPr>
          <p:nvPr/>
        </p:nvSpPr>
        <p:spPr>
          <a:xfrm>
            <a:off x="537663" y="2866901"/>
            <a:ext cx="7052599" cy="2266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379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0B2F58-7B78-DFEF-7393-586B72421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CC581C1-B3D9-D716-C9B1-A77473AEE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F88155C-DAB2-F504-4A8C-4421414D5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43B25A-DF8A-6141-32CC-20F756974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91F1D0-C758-8D1C-E39D-7EB1EFFA9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9280CA4-44D2-2330-C2D3-01AC9A6A7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A7580595-A85A-D493-42CC-612EDF177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B4D7BB7B-5083-CA34-25B5-6BFEA48B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D2855AB-39E3-D74A-D559-66DF9D2D41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5" y="5272431"/>
            <a:ext cx="1699500" cy="1325611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2BBD322A-D7D6-F275-8315-FADA86E9CA0F}"/>
              </a:ext>
            </a:extLst>
          </p:cNvPr>
          <p:cNvSpPr txBox="1">
            <a:spLocks/>
          </p:cNvSpPr>
          <p:nvPr/>
        </p:nvSpPr>
        <p:spPr>
          <a:xfrm>
            <a:off x="2322647" y="512759"/>
            <a:ext cx="7148210" cy="1182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b="1" i="1" u="none" strike="noStrike" dirty="0">
                <a:solidFill>
                  <a:srgbClr val="000000"/>
                </a:solidFill>
                <a:effectLst/>
                <a:latin typeface="-webkit-standard"/>
              </a:rPr>
              <a:t>Silná značka v B2B je základ!</a:t>
            </a:r>
            <a:endParaRPr lang="cs-CZ" sz="4800" b="1" i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EAEBD26-7150-2D47-BBB3-3DE922D62D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90" t="19570" r="3762" b="7650"/>
          <a:stretch/>
        </p:blipFill>
        <p:spPr>
          <a:xfrm>
            <a:off x="2912665" y="2497832"/>
            <a:ext cx="9279335" cy="436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82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CAC61A-FC53-D4BC-FE4C-96C475649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4A45FB6-4925-F4BC-C4AE-66F3C40BA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E259F50-2034-C76A-31F6-8FE74E26E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523F2D-CD9F-60F8-B4F1-D600EE4E8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141F15-7BF9-8AC1-99A8-FE2A24C75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D2CDBE1-D592-367F-9A1D-7815B554B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45B5957E-275B-A909-CD3E-7B42E6DDF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98B29C75-B436-5DCB-B6C8-DDF22EFBD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5A2A5CE-98E2-96DB-7E37-6C5828B4D2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5" y="5272431"/>
            <a:ext cx="1699500" cy="1325611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193C3A8A-E2FE-3029-CB0E-EF46A9086A57}"/>
              </a:ext>
            </a:extLst>
          </p:cNvPr>
          <p:cNvSpPr txBox="1">
            <a:spLocks/>
          </p:cNvSpPr>
          <p:nvPr/>
        </p:nvSpPr>
        <p:spPr>
          <a:xfrm>
            <a:off x="2358149" y="1875305"/>
            <a:ext cx="7148210" cy="1182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000" b="0" i="0" u="none" strike="noStrike" dirty="0">
                <a:solidFill>
                  <a:srgbClr val="5B5E62"/>
                </a:solidFill>
                <a:effectLst/>
                <a:latin typeface="Open Sans" panose="020B0606030504020204" pitchFamily="34" charset="0"/>
              </a:rPr>
              <a:t>Pokud vaši B2B zákazníci neznají vaši značku ještě před příchodem na trh, nebudete mít </a:t>
            </a:r>
            <a:r>
              <a:rPr lang="cs-CZ" sz="4000" b="1" i="0" u="none" strike="noStrike" dirty="0">
                <a:solidFill>
                  <a:srgbClr val="1F252F"/>
                </a:solidFill>
                <a:effectLst/>
                <a:latin typeface="Open Sans" panose="020B0606030504020204" pitchFamily="34" charset="0"/>
              </a:rPr>
              <a:t>větší než 5% šanci</a:t>
            </a:r>
            <a:r>
              <a:rPr lang="cs-CZ" sz="4000" b="0" i="0" u="none" strike="noStrike" dirty="0">
                <a:solidFill>
                  <a:srgbClr val="5B5E62"/>
                </a:solidFill>
                <a:effectLst/>
                <a:latin typeface="Open Sans" panose="020B0606030504020204" pitchFamily="34" charset="0"/>
              </a:rPr>
              <a:t>, že si vás vyberou.</a:t>
            </a:r>
            <a:endParaRPr lang="cs-CZ" sz="4800" b="1" i="1" dirty="0"/>
          </a:p>
        </p:txBody>
      </p:sp>
    </p:spTree>
    <p:extLst>
      <p:ext uri="{BB962C8B-B14F-4D97-AF65-F5344CB8AC3E}">
        <p14:creationId xmlns:p14="http://schemas.microsoft.com/office/powerpoint/2010/main" val="3807856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C18FEE-C1C8-5389-807F-50D4D0CCC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18B8966-E445-3673-3E57-376483333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24CA12A-3DF3-BC07-CD1C-B4FB0CB04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E33865-B581-413D-DC98-93D351D45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834EE7-E5DC-5A00-36C2-55AA38130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E3FD26A-D4C2-6F7E-1EEE-510153D6C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64F39D0D-2483-B36B-DBFD-1DA632A3B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AE937A9B-5330-C8D2-BE3D-695CA0DEC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30532F0-B1AB-C44F-2624-265E36D245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943"/>
          <a:stretch/>
        </p:blipFill>
        <p:spPr>
          <a:xfrm>
            <a:off x="0" y="-4157"/>
            <a:ext cx="12192000" cy="686215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057F3CB-74AA-D0B1-143B-9B9A2C5A85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687" y="5329960"/>
            <a:ext cx="1699500" cy="132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22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99F80D-3E9C-FDAA-0716-CD4470EC1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58BFC42-18E5-C022-5FA3-C1E8D4DDC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A5A903C-B66C-6D68-D8E0-7F36402D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F43E85-9297-1927-E972-617D7CA2E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579749-D826-3BCE-5316-8E1E5B218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C1F7E0A-4DAF-058B-785F-7F5466806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556D4452-2607-27D5-34A2-0D79574C2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EBE3A82C-BBEF-4E4A-5311-7283954F7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0FF9B8A-565A-117D-7BF8-9312390128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5" y="5272431"/>
            <a:ext cx="1699500" cy="1325611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7A09F81C-5B8F-CC79-8847-42318D149147}"/>
              </a:ext>
            </a:extLst>
          </p:cNvPr>
          <p:cNvSpPr txBox="1">
            <a:spLocks/>
          </p:cNvSpPr>
          <p:nvPr/>
        </p:nvSpPr>
        <p:spPr>
          <a:xfrm>
            <a:off x="2358149" y="1875305"/>
            <a:ext cx="7148210" cy="1182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i="1" dirty="0"/>
              <a:t>Nejdůležitějším vyhledávačem je naše vlastní </a:t>
            </a:r>
            <a:r>
              <a:rPr lang="cs-CZ" sz="4800" b="1" i="1" dirty="0"/>
              <a:t>paměť</a:t>
            </a:r>
            <a:r>
              <a:rPr lang="cs-CZ" sz="4800" i="1" dirty="0"/>
              <a:t>….a budování značky je </a:t>
            </a:r>
            <a:r>
              <a:rPr lang="cs-CZ" sz="4800" b="1" i="1" dirty="0"/>
              <a:t>budování paměti!</a:t>
            </a:r>
          </a:p>
        </p:txBody>
      </p:sp>
    </p:spTree>
    <p:extLst>
      <p:ext uri="{BB962C8B-B14F-4D97-AF65-F5344CB8AC3E}">
        <p14:creationId xmlns:p14="http://schemas.microsoft.com/office/powerpoint/2010/main" val="3061326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2B07CE-2B10-DD7F-9337-F55E4D8B7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F5EF477-7FC5-A1B6-54A7-D775114E4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0F0A979-C174-5763-C119-7E645DCCA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2DFCC3-C648-F180-21F4-30E315BFA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8DC278-F956-2803-28A3-DCD0E11CA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ACDC74D-AC6D-CE10-137C-CADF8C8CC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54E97CD6-DD15-3EAE-24FB-6B46EB0FD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91C990F-2B40-5CE9-620C-22B927CE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22536DA-9D33-897E-8D8B-0CCDBF81D1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5" y="5272431"/>
            <a:ext cx="1699500" cy="1325611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48DE2659-94A2-5C77-74B2-2214406DCAE1}"/>
              </a:ext>
            </a:extLst>
          </p:cNvPr>
          <p:cNvSpPr txBox="1">
            <a:spLocks/>
          </p:cNvSpPr>
          <p:nvPr/>
        </p:nvSpPr>
        <p:spPr>
          <a:xfrm>
            <a:off x="2521895" y="2837777"/>
            <a:ext cx="7148210" cy="1182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b="1" i="1" u="none" strike="noStrike" dirty="0">
                <a:solidFill>
                  <a:srgbClr val="000000"/>
                </a:solidFill>
                <a:effectLst/>
                <a:latin typeface="-webkit-standard"/>
              </a:rPr>
              <a:t>Jaké jsou symboly firem? </a:t>
            </a:r>
            <a:endParaRPr lang="cs-CZ" sz="4800" b="1" i="1" dirty="0"/>
          </a:p>
        </p:txBody>
      </p:sp>
    </p:spTree>
    <p:extLst>
      <p:ext uri="{BB962C8B-B14F-4D97-AF65-F5344CB8AC3E}">
        <p14:creationId xmlns:p14="http://schemas.microsoft.com/office/powerpoint/2010/main" val="1359290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4E2258-966E-3583-C5CE-2BAF665EB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CDC451C-BEFA-A980-BC2C-791EEEA7C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4026F4-83A2-43AF-DA62-B4E74B9A2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23F8A7-31A8-2EB8-65DB-92D36F37F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A28FA4-7D92-F3D4-6B4A-FC224B082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E46D8F0-FB54-6659-F1A5-E7F57198C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54F8425-D05A-E6A1-CA18-638788799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563844C2-BED8-495A-5444-A679DD9BC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C6B20D3-EEAC-7F7D-8A2F-00603ACDDF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5" y="5272431"/>
            <a:ext cx="1699500" cy="132561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A291094-FA8D-3D30-39E1-C2C41F64B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015" y="2156121"/>
            <a:ext cx="6422857" cy="3612857"/>
          </a:xfrm>
          <a:prstGeom prst="rect">
            <a:avLst/>
          </a:prstGeom>
        </p:spPr>
      </p:pic>
      <p:sp>
        <p:nvSpPr>
          <p:cNvPr id="3" name="Podnadpis 15">
            <a:extLst>
              <a:ext uri="{FF2B5EF4-FFF2-40B4-BE49-F238E27FC236}">
                <a16:creationId xmlns:a16="http://schemas.microsoft.com/office/drawing/2014/main" id="{314D3083-8A5D-8515-FBEC-F7F263159787}"/>
              </a:ext>
            </a:extLst>
          </p:cNvPr>
          <p:cNvSpPr txBox="1">
            <a:spLocks/>
          </p:cNvSpPr>
          <p:nvPr/>
        </p:nvSpPr>
        <p:spPr>
          <a:xfrm>
            <a:off x="2266014" y="382452"/>
            <a:ext cx="7148210" cy="1182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b="1" i="1" dirty="0">
                <a:solidFill>
                  <a:srgbClr val="000000"/>
                </a:solidFill>
                <a:latin typeface="-webkit-standard"/>
              </a:rPr>
              <a:t>S</a:t>
            </a:r>
            <a:r>
              <a:rPr lang="cs-CZ" sz="4800" b="1" i="1" u="none" strike="noStrike" dirty="0">
                <a:solidFill>
                  <a:srgbClr val="000000"/>
                </a:solidFill>
                <a:effectLst/>
                <a:latin typeface="-webkit-standard"/>
              </a:rPr>
              <a:t>ymbol firmy není pouze logo</a:t>
            </a:r>
            <a:endParaRPr lang="cs-CZ" sz="4800" b="1" i="1" dirty="0"/>
          </a:p>
        </p:txBody>
      </p:sp>
    </p:spTree>
    <p:extLst>
      <p:ext uri="{BB962C8B-B14F-4D97-AF65-F5344CB8AC3E}">
        <p14:creationId xmlns:p14="http://schemas.microsoft.com/office/powerpoint/2010/main" val="3423716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6D94F1-B4FE-34F6-7BC4-0DB8D9D6B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290DF2C-EBC0-B11F-C827-2FAE5F8A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BE4B13A-56FE-D9BF-CE2F-6ECC0C487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0EB2FA-6B75-D604-49D2-5CF37C69C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5B641D-22CC-A7EF-B758-DCF9AF818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98FFE8C-C6CC-3FF2-70D4-9CC1276B6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C6D649ED-0804-AD31-7A00-D8C754FAF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C1724B2-940D-D0C4-8359-C3A97AF98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51BDB8D-2F87-69BA-19BE-6ADA2D2860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96" y="5452695"/>
            <a:ext cx="1699500" cy="1325611"/>
          </a:xfrm>
          <a:prstGeom prst="rect">
            <a:avLst/>
          </a:prstGeom>
        </p:spPr>
      </p:pic>
      <p:sp>
        <p:nvSpPr>
          <p:cNvPr id="2" name="Podnadpis 15">
            <a:extLst>
              <a:ext uri="{FF2B5EF4-FFF2-40B4-BE49-F238E27FC236}">
                <a16:creationId xmlns:a16="http://schemas.microsoft.com/office/drawing/2014/main" id="{F4AEC02F-70E0-6708-F5AC-0AFF504569B6}"/>
              </a:ext>
            </a:extLst>
          </p:cNvPr>
          <p:cNvSpPr txBox="1">
            <a:spLocks/>
          </p:cNvSpPr>
          <p:nvPr/>
        </p:nvSpPr>
        <p:spPr>
          <a:xfrm>
            <a:off x="288783" y="1305195"/>
            <a:ext cx="11614430" cy="1182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600" b="1" i="1" u="none" strike="noStrike" dirty="0">
                <a:solidFill>
                  <a:srgbClr val="000000"/>
                </a:solidFill>
                <a:effectLst/>
                <a:latin typeface="-webkit-standard"/>
              </a:rPr>
              <a:t>Logo - </a:t>
            </a:r>
            <a:r>
              <a:rPr lang="cs-CZ" sz="360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jednoduché, pruhovaný design symbolizuje rychlost a propojení</a:t>
            </a:r>
          </a:p>
          <a:p>
            <a:r>
              <a:rPr lang="cs-CZ" sz="3600" b="1" i="1" dirty="0">
                <a:solidFill>
                  <a:srgbClr val="000000"/>
                </a:solidFill>
                <a:latin typeface="-webkit-standard"/>
              </a:rPr>
              <a:t>Slogan – „THINK“</a:t>
            </a:r>
          </a:p>
          <a:p>
            <a:r>
              <a:rPr lang="cs-CZ" sz="3600" b="1" i="1" dirty="0">
                <a:solidFill>
                  <a:srgbClr val="000000"/>
                </a:solidFill>
                <a:latin typeface="-webkit-standard"/>
              </a:rPr>
              <a:t>Barvy – </a:t>
            </a:r>
            <a:r>
              <a:rPr lang="cs-CZ" sz="3600" i="1" dirty="0">
                <a:solidFill>
                  <a:srgbClr val="000000"/>
                </a:solidFill>
                <a:latin typeface="-webkit-standard"/>
              </a:rPr>
              <a:t>modrá, symbolizuje důvěru, profesionalitu, ideální pro korporátní zákazníky</a:t>
            </a:r>
          </a:p>
          <a:p>
            <a:r>
              <a:rPr lang="cs-CZ" sz="3600" b="1" i="1" dirty="0">
                <a:solidFill>
                  <a:srgbClr val="000000"/>
                </a:solidFill>
                <a:latin typeface="-webkit-standard"/>
              </a:rPr>
              <a:t>Písmo – </a:t>
            </a:r>
            <a:r>
              <a:rPr lang="cs-CZ" sz="3600" i="1" dirty="0">
                <a:solidFill>
                  <a:srgbClr val="000000"/>
                </a:solidFill>
                <a:latin typeface="-webkit-standard"/>
              </a:rPr>
              <a:t>font „IMB Plex“ – vlastní písmo vyvinuté společností IBM, které je moderní jednoduché a snadno čitelné, používá se ve všech materiálech</a:t>
            </a:r>
          </a:p>
          <a:p>
            <a:endParaRPr lang="cs-CZ" sz="4400" b="1" i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C1F5F17-BB06-9B4E-B057-827F51A23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376" y="32761"/>
            <a:ext cx="2641245" cy="138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798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4201</TotalTime>
  <Words>705</Words>
  <Application>Microsoft Macintosh PowerPoint</Application>
  <PresentationFormat>Širokoúhlá obrazovka</PresentationFormat>
  <Paragraphs>58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4" baseType="lpstr">
      <vt:lpstr>-webkit-standard</vt:lpstr>
      <vt:lpstr>Aptos</vt:lpstr>
      <vt:lpstr>Aptos Display</vt:lpstr>
      <vt:lpstr>Arial</vt:lpstr>
      <vt:lpstr>Open Sans</vt:lpstr>
      <vt:lpstr>ui-sans-serif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Nicolas Sendrei</dc:creator>
  <cp:lastModifiedBy>Nicolas Sendrei</cp:lastModifiedBy>
  <cp:revision>31</cp:revision>
  <dcterms:created xsi:type="dcterms:W3CDTF">2024-09-28T07:17:54Z</dcterms:created>
  <dcterms:modified xsi:type="dcterms:W3CDTF">2024-11-30T17:59:22Z</dcterms:modified>
</cp:coreProperties>
</file>