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88" r:id="rId3"/>
    <p:sldId id="289" r:id="rId4"/>
    <p:sldId id="291" r:id="rId5"/>
    <p:sldId id="290" r:id="rId6"/>
    <p:sldId id="295" r:id="rId7"/>
    <p:sldId id="300" r:id="rId8"/>
    <p:sldId id="301" r:id="rId9"/>
    <p:sldId id="292" r:id="rId10"/>
    <p:sldId id="302" r:id="rId11"/>
    <p:sldId id="293" r:id="rId12"/>
    <p:sldId id="303" r:id="rId13"/>
    <p:sldId id="296" r:id="rId14"/>
    <p:sldId id="297" r:id="rId15"/>
    <p:sldId id="298" r:id="rId16"/>
    <p:sldId id="299" r:id="rId17"/>
    <p:sldId id="287" r:id="rId18"/>
    <p:sldId id="285" r:id="rId19"/>
    <p:sldId id="286" r:id="rId20"/>
    <p:sldId id="266" r:id="rId21"/>
    <p:sldId id="269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67"/>
    <p:restoredTop sz="94726"/>
  </p:normalViewPr>
  <p:slideViewPr>
    <p:cSldViewPr snapToGrid="0">
      <p:cViewPr>
        <p:scale>
          <a:sx n="112" d="100"/>
          <a:sy n="112" d="100"/>
        </p:scale>
        <p:origin x="125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FB845-906C-0856-F18B-40454A972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B2E214-5185-AD34-56EE-E901C5000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04720E-466C-C301-3339-E5480644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F2947-9406-3D41-48C5-AD7DED815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F464B5-E1BA-67D8-85E2-47B650DDB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88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57682-F219-6061-FCDC-7D5B2E6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3E96DD-0967-DD6D-01B3-0A444E90D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C3D2DF-7676-C945-0593-47CD0ED3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322651-C06E-18C7-8663-4DA785EFE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7AB94B-29CF-217D-7D19-C61AF0FC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6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450545-1EB4-285A-2B58-0C2A23F5D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12F1AD-8271-1E04-0B80-C5552A17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7161BE-0416-CF89-ED6A-9F491E9BA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DBCA9B-CCA9-E363-92C1-9AD139B1B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0F97FA-411F-D214-2512-1F605036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7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13CBD-170F-D23A-DA43-389FEEE6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1E1A6-BC47-5788-CD4A-B78F6F03F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005645-8EF8-86D1-3EFF-BDDDCE232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55B082-CF19-8988-7060-11891055F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C22327-0B76-ACB9-7D23-59DA3646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54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F3738-7BA3-7AE6-B4B4-1F823F12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306D52-ECE1-BA31-7009-9BB4C264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AC683-64F0-CC6B-5F9C-84BF6E7D1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948D43-E31E-A8CE-F7D6-B94E54A3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248885-6AD6-BB72-3A79-738BA2A5E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39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5C831-6D27-C89E-8218-DA515AF2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ACC5E-1105-2F55-FEC3-AD40DF136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110537-0D75-1955-D6C8-0938B1DED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7AD63D-A471-29F5-3306-308EC40D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D7E894-D80B-AF1F-497F-E80552C2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54AA7C-1B33-3249-9623-8D57278B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6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EAB22-2435-FAC6-FB29-73EEEEC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0905BB-8DF2-E2E9-3B7F-E2F03E47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0A9D36-74E6-DD9E-6382-09BFA5BA2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A60A109-D9E5-742D-6D47-214B6FEF6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27FDF17-55C9-D818-7DB4-D8EF3A57D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586B97-3723-23DD-9A3C-69E12BC7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D48520-3444-0AF2-10A7-7B13D923D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157C876-7E8D-1FA4-D936-6A14786F6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77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550C6-788B-A0DD-6975-DAA3D403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CEBEBC-65CE-98EE-51CE-5592D013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9AD723-E525-CF38-46C6-D57876077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14B095-4CA6-81D6-C04F-F85A8BB1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27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E6AF227-A9FC-BD13-98F1-4463406F5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4BBE65-3F87-1418-4398-1FB0814F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E245C7-DD92-636C-BEEE-053AB591A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21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120AF-B6FE-3033-2B51-958ED987D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F4A33-9A04-EFBF-D70C-B2DD74317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96F680-5A95-D7CC-7B62-BCBE6F2A6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E0D73D-48EA-6487-EBF8-B4C8AB6CD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0A07BD-4FBC-A084-AA06-DBDBF3138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B9196C-72A9-EEB6-1626-0EEFBA1C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1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E43F7-CFCB-A4F1-5943-556854B20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7EEB6A4-F49E-8214-BC67-71A5AFBC0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2A0012-100E-32FD-1C6B-9E17396D5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BB9CF7-D9CA-A401-C694-B3ECAD9A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66F99F-6EAD-5C99-C396-3FB71237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265E45-F301-9B1B-F279-2E6C21290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83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E94E7B8-B117-AA84-CF39-F9A511F7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A54C3B-3FF6-5A4E-4F4D-B79DE1CFB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09975F-11F0-EE76-3E63-7543D726A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C9CEE1-29B1-CD42-9BE2-347CE90F0BC3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1BFA3F-6935-A7BD-944C-34FEAC5ED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C50C23-D554-E084-12A5-1E0D1FC8B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51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24136F-4226-B0E9-A1DE-D09A2BD45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F431C50-77B6-B456-85AF-1D3E707CEC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DF66165C-A164-048B-6C43-659CE9762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1523"/>
            <a:ext cx="9144000" cy="1655762"/>
          </a:xfrm>
        </p:spPr>
        <p:txBody>
          <a:bodyPr>
            <a:normAutofit/>
          </a:bodyPr>
          <a:lstStyle/>
          <a:p>
            <a:r>
              <a:rPr lang="cs-CZ" sz="7200" dirty="0"/>
              <a:t>B2B Marketing</a:t>
            </a:r>
          </a:p>
          <a:p>
            <a:endParaRPr lang="cs-CZ" sz="7200" dirty="0"/>
          </a:p>
          <a:p>
            <a:endParaRPr lang="cs-CZ" sz="7200" dirty="0"/>
          </a:p>
        </p:txBody>
      </p:sp>
      <p:sp>
        <p:nvSpPr>
          <p:cNvPr id="2" name="Podnadpis 15">
            <a:extLst>
              <a:ext uri="{FF2B5EF4-FFF2-40B4-BE49-F238E27FC236}">
                <a16:creationId xmlns:a16="http://schemas.microsoft.com/office/drawing/2014/main" id="{FE6A0F00-FDAA-64F8-E5E7-CC76C27488C8}"/>
              </a:ext>
            </a:extLst>
          </p:cNvPr>
          <p:cNvSpPr txBox="1">
            <a:spLocks/>
          </p:cNvSpPr>
          <p:nvPr/>
        </p:nvSpPr>
        <p:spPr>
          <a:xfrm>
            <a:off x="4439093" y="3493746"/>
            <a:ext cx="3313814" cy="46353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7200" dirty="0"/>
              <a:t>Ing. Nicolas Sendrei</a:t>
            </a:r>
          </a:p>
          <a:p>
            <a:endParaRPr lang="cs-CZ" sz="7200" dirty="0"/>
          </a:p>
          <a:p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1470922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1856AB-8A3B-A05D-8A98-AD5F392A8F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93A7B59D-0470-C6FF-1093-A527F7B120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ED106D77-C3DF-EDB1-D7EC-010CF63EE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2637" y="172224"/>
            <a:ext cx="7557344" cy="404857"/>
          </a:xfrm>
        </p:spPr>
        <p:txBody>
          <a:bodyPr>
            <a:noAutofit/>
          </a:bodyPr>
          <a:lstStyle/>
          <a:p>
            <a:r>
              <a:rPr lang="cs-CZ" sz="32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Příklad: Prodejce průmyslových ložisek</a:t>
            </a:r>
            <a:endParaRPr lang="cs-CZ" sz="3200" b="1" dirty="0"/>
          </a:p>
          <a:p>
            <a:endParaRPr lang="cs-CZ" sz="3200" dirty="0"/>
          </a:p>
          <a:p>
            <a:endParaRPr lang="cs-CZ" sz="3200" dirty="0"/>
          </a:p>
        </p:txBody>
      </p:sp>
      <p:sp>
        <p:nvSpPr>
          <p:cNvPr id="2" name="Šipka dolů 1">
            <a:extLst>
              <a:ext uri="{FF2B5EF4-FFF2-40B4-BE49-F238E27FC236}">
                <a16:creationId xmlns:a16="http://schemas.microsoft.com/office/drawing/2014/main" id="{F67BDBE3-8313-C5B3-89C9-ECC6EEF4E657}"/>
              </a:ext>
            </a:extLst>
          </p:cNvPr>
          <p:cNvSpPr/>
          <p:nvPr/>
        </p:nvSpPr>
        <p:spPr>
          <a:xfrm>
            <a:off x="5770416" y="879210"/>
            <a:ext cx="325582" cy="5403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Podnadpis 15">
            <a:extLst>
              <a:ext uri="{FF2B5EF4-FFF2-40B4-BE49-F238E27FC236}">
                <a16:creationId xmlns:a16="http://schemas.microsoft.com/office/drawing/2014/main" id="{CD57772F-2406-2FF1-0F6F-B644ADF61653}"/>
              </a:ext>
            </a:extLst>
          </p:cNvPr>
          <p:cNvSpPr txBox="1">
            <a:spLocks/>
          </p:cNvSpPr>
          <p:nvPr/>
        </p:nvSpPr>
        <p:spPr>
          <a:xfrm>
            <a:off x="2543803" y="1689810"/>
            <a:ext cx="6679749" cy="404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800" b="1" dirty="0">
                <a:solidFill>
                  <a:srgbClr val="000000"/>
                </a:solidFill>
                <a:latin typeface="-webkit-standard"/>
              </a:rPr>
              <a:t>Budování databáze kontaktů</a:t>
            </a:r>
          </a:p>
          <a:p>
            <a:endParaRPr lang="cs-CZ" sz="12800" b="1" dirty="0">
              <a:solidFill>
                <a:srgbClr val="000000"/>
              </a:solidFill>
              <a:latin typeface="-webkit-standard"/>
            </a:endParaRPr>
          </a:p>
          <a:p>
            <a:r>
              <a:rPr lang="cs-CZ" sz="12800" dirty="0">
                <a:solidFill>
                  <a:srgbClr val="000000"/>
                </a:solidFill>
                <a:latin typeface="-webkit-standard"/>
              </a:rPr>
              <a:t>Vytvářím si databázi kontaktů pro následné kontaktování</a:t>
            </a:r>
            <a:endParaRPr lang="cs-CZ" sz="12800" dirty="0"/>
          </a:p>
          <a:p>
            <a:endParaRPr lang="cs-CZ" sz="7600" dirty="0"/>
          </a:p>
          <a:p>
            <a:endParaRPr lang="cs-CZ" sz="7200" dirty="0"/>
          </a:p>
        </p:txBody>
      </p:sp>
      <p:sp>
        <p:nvSpPr>
          <p:cNvPr id="7" name="Podnadpis 15">
            <a:extLst>
              <a:ext uri="{FF2B5EF4-FFF2-40B4-BE49-F238E27FC236}">
                <a16:creationId xmlns:a16="http://schemas.microsoft.com/office/drawing/2014/main" id="{F7E3F3D9-8258-28E4-AD5C-BF445F04CACD}"/>
              </a:ext>
            </a:extLst>
          </p:cNvPr>
          <p:cNvSpPr txBox="1">
            <a:spLocks/>
          </p:cNvSpPr>
          <p:nvPr/>
        </p:nvSpPr>
        <p:spPr>
          <a:xfrm>
            <a:off x="2593333" y="5979086"/>
            <a:ext cx="6679749" cy="404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7600" dirty="0"/>
          </a:p>
          <a:p>
            <a:endParaRPr lang="cs-CZ" sz="7200" dirty="0"/>
          </a:p>
        </p:txBody>
      </p:sp>
      <p:sp>
        <p:nvSpPr>
          <p:cNvPr id="6" name="Šipka dolů 5">
            <a:extLst>
              <a:ext uri="{FF2B5EF4-FFF2-40B4-BE49-F238E27FC236}">
                <a16:creationId xmlns:a16="http://schemas.microsoft.com/office/drawing/2014/main" id="{39DBB7F5-BC7B-9873-AF4D-4883F1970188}"/>
              </a:ext>
            </a:extLst>
          </p:cNvPr>
          <p:cNvSpPr/>
          <p:nvPr/>
        </p:nvSpPr>
        <p:spPr>
          <a:xfrm>
            <a:off x="5808518" y="3669616"/>
            <a:ext cx="325582" cy="5403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Podnadpis 15">
            <a:extLst>
              <a:ext uri="{FF2B5EF4-FFF2-40B4-BE49-F238E27FC236}">
                <a16:creationId xmlns:a16="http://schemas.microsoft.com/office/drawing/2014/main" id="{79B4BFF5-B21C-9D0E-DE76-CD7B342AB2EB}"/>
              </a:ext>
            </a:extLst>
          </p:cNvPr>
          <p:cNvSpPr txBox="1">
            <a:spLocks/>
          </p:cNvSpPr>
          <p:nvPr/>
        </p:nvSpPr>
        <p:spPr>
          <a:xfrm>
            <a:off x="2154535" y="4487229"/>
            <a:ext cx="7557344" cy="4048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b="1" dirty="0" err="1">
                <a:solidFill>
                  <a:srgbClr val="000000"/>
                </a:solidFill>
                <a:latin typeface="-webkit-standard"/>
              </a:rPr>
              <a:t>Europages</a:t>
            </a:r>
            <a:endParaRPr lang="cs-CZ" sz="3200" b="1" dirty="0">
              <a:solidFill>
                <a:srgbClr val="000000"/>
              </a:solidFill>
              <a:latin typeface="-webkit-standard"/>
            </a:endParaRPr>
          </a:p>
          <a:p>
            <a:r>
              <a:rPr lang="cs-CZ" sz="3200" b="1" dirty="0" err="1">
                <a:solidFill>
                  <a:srgbClr val="000000"/>
                </a:solidFill>
                <a:latin typeface="-webkit-standard"/>
              </a:rPr>
              <a:t>Cylex</a:t>
            </a:r>
            <a:endParaRPr lang="cs-CZ" sz="3200" b="1" dirty="0">
              <a:solidFill>
                <a:srgbClr val="000000"/>
              </a:solidFill>
              <a:latin typeface="-webkit-standard"/>
            </a:endParaRPr>
          </a:p>
          <a:p>
            <a:r>
              <a:rPr lang="cs-CZ" sz="3200" b="1" dirty="0" err="1">
                <a:solidFill>
                  <a:srgbClr val="000000"/>
                </a:solidFill>
                <a:latin typeface="-webkit-standard"/>
              </a:rPr>
              <a:t>Expanzo</a:t>
            </a:r>
            <a:endParaRPr lang="cs-CZ" sz="3200" b="1" dirty="0">
              <a:solidFill>
                <a:srgbClr val="000000"/>
              </a:solidFill>
              <a:latin typeface="-webkit-standard"/>
            </a:endParaRPr>
          </a:p>
          <a:p>
            <a:r>
              <a:rPr lang="cs-CZ" sz="3200" b="1" dirty="0">
                <a:solidFill>
                  <a:srgbClr val="000000"/>
                </a:solidFill>
                <a:latin typeface="-webkit-standard"/>
              </a:rPr>
              <a:t>Google</a:t>
            </a:r>
            <a:endParaRPr lang="cs-CZ" sz="3200" dirty="0"/>
          </a:p>
          <a:p>
            <a:endParaRPr lang="cs-CZ" sz="32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C99FC8F-2FD2-DC97-1CA1-61645A5BD8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6904" y="879960"/>
            <a:ext cx="2813097" cy="211527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C54472B-AA7B-504D-0D2E-24FDC33547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3335" y="4904440"/>
            <a:ext cx="1422400" cy="1422400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5225E2A2-C740-64BE-4FA4-65FFA8B6F1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579" y="2094668"/>
            <a:ext cx="2007224" cy="2007224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F14758F6-BD8A-0E76-BDFB-E65CDA364B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26265" y="3463775"/>
            <a:ext cx="14224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89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717BEF-3974-DBED-4E2A-6BDF919CE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69C22B3-3606-DCCC-F992-8C138FCF77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273E97-6173-C8A3-622C-D82524138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94F4F8-57DB-A466-1E26-1707D1378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74BDB0-58CB-E9BA-C33E-35D6ACC9A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C442FAD-D785-9DAC-DE9B-76DA27009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B49E084-4333-6AAC-03A3-9354EABF3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AA8C2A7-5E79-E812-852E-C8A450633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DD4F76C2-08D3-BA4C-C7B7-F336CD8A56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57" y="5244130"/>
            <a:ext cx="1699500" cy="1325611"/>
          </a:xfrm>
          <a:prstGeom prst="rect">
            <a:avLst/>
          </a:prstGeom>
        </p:spPr>
      </p:pic>
      <p:sp>
        <p:nvSpPr>
          <p:cNvPr id="2" name="Podnadpis 15">
            <a:extLst>
              <a:ext uri="{FF2B5EF4-FFF2-40B4-BE49-F238E27FC236}">
                <a16:creationId xmlns:a16="http://schemas.microsoft.com/office/drawing/2014/main" id="{E5A0708A-367A-7D39-5C8D-F7AAD3329216}"/>
              </a:ext>
            </a:extLst>
          </p:cNvPr>
          <p:cNvSpPr txBox="1">
            <a:spLocks/>
          </p:cNvSpPr>
          <p:nvPr/>
        </p:nvSpPr>
        <p:spPr>
          <a:xfrm>
            <a:off x="1524000" y="3414874"/>
            <a:ext cx="9144000" cy="752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b="1" dirty="0">
                <a:solidFill>
                  <a:srgbClr val="000000"/>
                </a:solidFill>
                <a:latin typeface="-webkit-standard"/>
              </a:rPr>
              <a:t>3) Výběr správných kanálů</a:t>
            </a:r>
            <a:endParaRPr lang="cs-CZ" sz="4800" b="1" dirty="0"/>
          </a:p>
          <a:p>
            <a:endParaRPr lang="cs-CZ" sz="7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4D8B52E-4885-6006-FE5B-E0AAB11E41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138" y="123257"/>
            <a:ext cx="4333724" cy="288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255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2C2DB-0C2A-0E1C-D3A7-BB08B8FC8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700FE265-9832-FE9D-D35F-340605EA6E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54EFADD3-1C43-8D0C-3E03-44BFD4D67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7328" y="474056"/>
            <a:ext cx="7557344" cy="404857"/>
          </a:xfrm>
        </p:spPr>
        <p:txBody>
          <a:bodyPr>
            <a:noAutofit/>
          </a:bodyPr>
          <a:lstStyle/>
          <a:p>
            <a:r>
              <a:rPr lang="cs-CZ" sz="32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Příklad: Prodejce průmyslových ložisek</a:t>
            </a:r>
            <a:endParaRPr lang="cs-CZ" sz="3200" b="1" dirty="0"/>
          </a:p>
          <a:p>
            <a:endParaRPr lang="cs-CZ" sz="3200" dirty="0"/>
          </a:p>
          <a:p>
            <a:endParaRPr lang="cs-CZ" sz="3200" dirty="0"/>
          </a:p>
        </p:txBody>
      </p:sp>
      <p:sp>
        <p:nvSpPr>
          <p:cNvPr id="2" name="Šipka dolů 1">
            <a:extLst>
              <a:ext uri="{FF2B5EF4-FFF2-40B4-BE49-F238E27FC236}">
                <a16:creationId xmlns:a16="http://schemas.microsoft.com/office/drawing/2014/main" id="{DA5D5E95-C732-B1FD-3950-E9A1E62B7157}"/>
              </a:ext>
            </a:extLst>
          </p:cNvPr>
          <p:cNvSpPr/>
          <p:nvPr/>
        </p:nvSpPr>
        <p:spPr>
          <a:xfrm>
            <a:off x="5895107" y="1181042"/>
            <a:ext cx="325582" cy="5403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Podnadpis 15">
            <a:extLst>
              <a:ext uri="{FF2B5EF4-FFF2-40B4-BE49-F238E27FC236}">
                <a16:creationId xmlns:a16="http://schemas.microsoft.com/office/drawing/2014/main" id="{BE39FA52-227A-AA31-7161-7571F2C86FB5}"/>
              </a:ext>
            </a:extLst>
          </p:cNvPr>
          <p:cNvSpPr txBox="1">
            <a:spLocks/>
          </p:cNvSpPr>
          <p:nvPr/>
        </p:nvSpPr>
        <p:spPr>
          <a:xfrm>
            <a:off x="3144516" y="2072041"/>
            <a:ext cx="5902967" cy="404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800" b="1" dirty="0">
                <a:solidFill>
                  <a:srgbClr val="000000"/>
                </a:solidFill>
                <a:latin typeface="-webkit-standard"/>
              </a:rPr>
              <a:t>Výběr komunikačních kanálů</a:t>
            </a:r>
          </a:p>
          <a:p>
            <a:endParaRPr lang="cs-CZ" sz="12800" b="1" dirty="0">
              <a:solidFill>
                <a:srgbClr val="000000"/>
              </a:solidFill>
              <a:latin typeface="-webkit-standard"/>
            </a:endParaRPr>
          </a:p>
          <a:p>
            <a:r>
              <a:rPr lang="cs-CZ" sz="9600" dirty="0"/>
              <a:t>Kontaktuju přímo firmy / dílny v okolí, které mám připravené v databázi.</a:t>
            </a:r>
          </a:p>
          <a:p>
            <a:endParaRPr lang="cs-CZ" sz="7200" dirty="0"/>
          </a:p>
        </p:txBody>
      </p:sp>
      <p:sp>
        <p:nvSpPr>
          <p:cNvPr id="6" name="Šipka dolů 5">
            <a:extLst>
              <a:ext uri="{FF2B5EF4-FFF2-40B4-BE49-F238E27FC236}">
                <a16:creationId xmlns:a16="http://schemas.microsoft.com/office/drawing/2014/main" id="{B0F5043D-1AA1-58EA-7850-9F14C1950F9C}"/>
              </a:ext>
            </a:extLst>
          </p:cNvPr>
          <p:cNvSpPr/>
          <p:nvPr/>
        </p:nvSpPr>
        <p:spPr>
          <a:xfrm>
            <a:off x="5933208" y="3861068"/>
            <a:ext cx="325582" cy="5403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Podnadpis 15">
            <a:extLst>
              <a:ext uri="{FF2B5EF4-FFF2-40B4-BE49-F238E27FC236}">
                <a16:creationId xmlns:a16="http://schemas.microsoft.com/office/drawing/2014/main" id="{F3CBFD80-AF0F-B7D2-F48D-235902E26358}"/>
              </a:ext>
            </a:extLst>
          </p:cNvPr>
          <p:cNvSpPr txBox="1">
            <a:spLocks/>
          </p:cNvSpPr>
          <p:nvPr/>
        </p:nvSpPr>
        <p:spPr>
          <a:xfrm>
            <a:off x="2279226" y="4831341"/>
            <a:ext cx="7557344" cy="4048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i="1" dirty="0" err="1">
                <a:solidFill>
                  <a:srgbClr val="000000"/>
                </a:solidFill>
                <a:latin typeface="-webkit-standard"/>
              </a:rPr>
              <a:t>Cold</a:t>
            </a:r>
            <a:r>
              <a:rPr lang="cs-CZ" sz="3200" i="1" dirty="0">
                <a:solidFill>
                  <a:srgbClr val="000000"/>
                </a:solidFill>
                <a:latin typeface="-webkit-standard"/>
              </a:rPr>
              <a:t> </a:t>
            </a:r>
            <a:r>
              <a:rPr lang="cs-CZ" sz="3200" i="1" dirty="0" err="1">
                <a:solidFill>
                  <a:srgbClr val="000000"/>
                </a:solidFill>
                <a:latin typeface="-webkit-standard"/>
              </a:rPr>
              <a:t>Calling</a:t>
            </a:r>
            <a:endParaRPr lang="cs-CZ" sz="3200" i="1" dirty="0">
              <a:solidFill>
                <a:srgbClr val="000000"/>
              </a:solidFill>
              <a:latin typeface="-webkit-standard"/>
            </a:endParaRPr>
          </a:p>
          <a:p>
            <a:r>
              <a:rPr lang="cs-CZ" sz="3200" i="1" dirty="0">
                <a:solidFill>
                  <a:srgbClr val="000000"/>
                </a:solidFill>
                <a:latin typeface="-webkit-standard"/>
              </a:rPr>
              <a:t>Email marketing (</a:t>
            </a:r>
            <a:r>
              <a:rPr lang="cs-CZ" sz="3200" i="1" dirty="0" err="1">
                <a:solidFill>
                  <a:srgbClr val="000000"/>
                </a:solidFill>
                <a:latin typeface="-webkit-standard"/>
              </a:rPr>
              <a:t>ecomail</a:t>
            </a:r>
            <a:r>
              <a:rPr lang="cs-CZ" sz="3200" i="1" dirty="0">
                <a:solidFill>
                  <a:srgbClr val="000000"/>
                </a:solidFill>
                <a:latin typeface="-webkit-standard"/>
              </a:rPr>
              <a:t>)</a:t>
            </a:r>
          </a:p>
          <a:p>
            <a:r>
              <a:rPr lang="cs-CZ" sz="3200" i="1" dirty="0">
                <a:solidFill>
                  <a:srgbClr val="000000"/>
                </a:solidFill>
                <a:latin typeface="-webkit-standard"/>
              </a:rPr>
              <a:t>E-shop (firmy ideálně přijdou samy)</a:t>
            </a:r>
          </a:p>
          <a:p>
            <a:endParaRPr lang="cs-CZ" sz="3200" b="1" dirty="0">
              <a:solidFill>
                <a:srgbClr val="000000"/>
              </a:solidFill>
              <a:latin typeface="-webkit-standard"/>
            </a:endParaRPr>
          </a:p>
          <a:p>
            <a:endParaRPr lang="cs-CZ" sz="3200" dirty="0"/>
          </a:p>
          <a:p>
            <a:endParaRPr lang="cs-CZ" sz="3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FCE4965-4C4B-270A-2F21-9F4D48611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60" y="3670027"/>
            <a:ext cx="2933065" cy="169599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2F0FA4F-F3FB-0505-1A56-6415173ACA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020" y="1203657"/>
            <a:ext cx="2141626" cy="2141626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0AD90759-406A-E1ED-B4B4-4963EB6964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7483" y="3034298"/>
            <a:ext cx="2933065" cy="165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001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67C468-4024-6FE1-2D8B-5631E5564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E10E997-021D-2451-3F5D-E26D177C8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3A3F9AD-0495-D3C3-C53B-077310B4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97A9B8-7DDF-3B3B-4453-F78C58F52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68CEBD-4701-ED79-76D8-C980C4B1E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1D96351-D24A-C5A2-C7A2-AA811FD04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CA944A8-4A23-413D-3570-E9800582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4E00BEF6-0AD7-0F87-A071-10689F1C4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06A83031-31AD-3B28-917F-0DC6F662B9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57" y="5244130"/>
            <a:ext cx="1699500" cy="1325611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7F2D2F0A-A444-CFFD-1866-716A6654F8C0}"/>
              </a:ext>
            </a:extLst>
          </p:cNvPr>
          <p:cNvSpPr txBox="1"/>
          <p:nvPr/>
        </p:nvSpPr>
        <p:spPr>
          <a:xfrm>
            <a:off x="2278456" y="1554406"/>
            <a:ext cx="763508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Jak firma roste a získává stabilnější postavení na trhu, mění se i její přístup ke komunikačním kanálům. 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</a:rPr>
              <a:t>Menší a začínající firmy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 se často soustředí na přímé oslovování firem přes emaily, volání nebo LinkedIn, kde si postupně budují kontakty a vztahy. Tato strategie je méně nákladná a efektivní při cílení na specifické zákazníky.</a:t>
            </a:r>
          </a:p>
          <a:p>
            <a:pPr algn="just"/>
            <a:r>
              <a:rPr lang="cs-CZ" sz="2000" b="1" i="0" u="none" strike="noStrike" dirty="0">
                <a:solidFill>
                  <a:srgbClr val="000000"/>
                </a:solidFill>
                <a:effectLst/>
              </a:rPr>
              <a:t>Větší a vyspělé firmy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 se posouvají k viditelnějším a prestižnějším kanálům, jako jsou reklamy v tradičních médiích, sponzoring nebo organizace odborných eventů. Tyto kanály pomáhají nejen k získávání nových klientů, ale také k posílení reputace a značky na trhu. 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</a:rPr>
              <a:t>Studie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</a:rPr>
              <a:t>ukazují, že event marketing může zvýšit povědomí o značce až o 74 %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, což je pro zavedené firmy klíčové pro udržení jejich pozice.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6668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DC64BF6-0726-F3D1-4930-EBD5C3DA3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44DF447-A8BF-CC7C-8CCD-FC2DD6693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0C72444-34AD-5C4B-9A4A-591C24EA6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07165C-E44F-D7F9-14E3-54E04A404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85373C-4164-1D9E-9724-6A058D284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8528736-C26B-FA0F-D5A5-2F2E6EDAB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535CD806-B186-6219-8A55-FDAC1152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7D564EF2-8FF0-7483-9E9A-8A2849C75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595CA57-E325-E359-B809-38310B37BB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57" y="5244130"/>
            <a:ext cx="1699500" cy="1325611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D91F77C-E0C6-AC08-E2D4-D56E841F93B7}"/>
              </a:ext>
            </a:extLst>
          </p:cNvPr>
          <p:cNvSpPr txBox="1"/>
          <p:nvPr/>
        </p:nvSpPr>
        <p:spPr>
          <a:xfrm>
            <a:off x="3889443" y="1964353"/>
            <a:ext cx="6497775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1" dirty="0"/>
              <a:t>Sociální sítě (</a:t>
            </a:r>
            <a:r>
              <a:rPr lang="cs-CZ" sz="2400" b="1" i="1" dirty="0" err="1"/>
              <a:t>LinkedIN</a:t>
            </a:r>
            <a:r>
              <a:rPr lang="cs-CZ" sz="2400" b="1" i="1" dirty="0"/>
              <a:t>, Twitter, </a:t>
            </a:r>
            <a:r>
              <a:rPr lang="cs-CZ" sz="2400" b="1" i="1" dirty="0" err="1"/>
              <a:t>Youtube</a:t>
            </a:r>
            <a:r>
              <a:rPr lang="cs-CZ" sz="2400" b="1" i="1" dirty="0"/>
              <a:t>)</a:t>
            </a:r>
          </a:p>
          <a:p>
            <a:endParaRPr lang="cs-CZ" sz="2400" b="1" i="1" dirty="0"/>
          </a:p>
          <a:p>
            <a:r>
              <a:rPr lang="cs-CZ" sz="2400" b="1" i="1" dirty="0"/>
              <a:t>Spolupráce s univerzitami</a:t>
            </a:r>
          </a:p>
          <a:p>
            <a:endParaRPr lang="cs-CZ" sz="2400" b="1" i="1" dirty="0"/>
          </a:p>
          <a:p>
            <a:r>
              <a:rPr lang="cs-CZ" sz="2400" b="1" i="1" dirty="0"/>
              <a:t>Odborné publikace</a:t>
            </a:r>
          </a:p>
          <a:p>
            <a:endParaRPr lang="cs-CZ" sz="2400" b="1" i="1" dirty="0"/>
          </a:p>
          <a:p>
            <a:r>
              <a:rPr lang="cs-CZ" sz="2400" b="1" i="1" dirty="0"/>
              <a:t>Akce a eventy</a:t>
            </a:r>
          </a:p>
          <a:p>
            <a:endParaRPr lang="cs-CZ" sz="2400" b="1" i="1" dirty="0"/>
          </a:p>
          <a:p>
            <a:r>
              <a:rPr lang="cs-CZ" sz="2400" b="1" i="1" dirty="0"/>
              <a:t>Sponzoring a partnerství</a:t>
            </a:r>
          </a:p>
          <a:p>
            <a:endParaRPr lang="cs-CZ" sz="2400" b="1" i="1" dirty="0"/>
          </a:p>
          <a:p>
            <a:r>
              <a:rPr lang="cs-CZ" sz="2400" b="1" i="1" dirty="0"/>
              <a:t>Tradiční média (Televize, Rádio)</a:t>
            </a:r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2C0CEAF-FDC5-1161-567F-85C871E58E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094" y="2345659"/>
            <a:ext cx="2679005" cy="2023207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18274D6-2EAD-6973-DECF-26293A0A93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2425" y="3143020"/>
            <a:ext cx="2048640" cy="204864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A915BB24-E628-19F7-3167-B563BD5747A7}"/>
              </a:ext>
            </a:extLst>
          </p:cNvPr>
          <p:cNvSpPr txBox="1"/>
          <p:nvPr/>
        </p:nvSpPr>
        <p:spPr>
          <a:xfrm>
            <a:off x="3890757" y="288485"/>
            <a:ext cx="44104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3600" b="1" i="1" dirty="0"/>
              <a:t>Další komunikační kanály</a:t>
            </a:r>
          </a:p>
        </p:txBody>
      </p:sp>
    </p:spTree>
    <p:extLst>
      <p:ext uri="{BB962C8B-B14F-4D97-AF65-F5344CB8AC3E}">
        <p14:creationId xmlns:p14="http://schemas.microsoft.com/office/powerpoint/2010/main" val="998664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88A7CE-4070-7AEE-BE9D-E4BA5060E5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615F2AF-5A80-AAC8-2590-93C94D0E5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05ECAD7-1ECB-0D35-E87D-730BA0C55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31AF89A-C215-C780-2307-55615904E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89D5ADC-AEFA-F87B-0570-D31F6E3C5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6D09DDE-2499-5A09-8A89-BB773244A2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1E5FDACF-58AE-8F8F-C61D-87FCEF2DA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4F500088-7345-4397-B369-16CA9EC0C1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01F571E-91E6-529C-D63B-3A12256CDD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57" y="5244130"/>
            <a:ext cx="1699500" cy="1325611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B9C4764-472C-240E-558C-0BEBB534C8AD}"/>
              </a:ext>
            </a:extLst>
          </p:cNvPr>
          <p:cNvSpPr txBox="1"/>
          <p:nvPr/>
        </p:nvSpPr>
        <p:spPr>
          <a:xfrm>
            <a:off x="2825528" y="2599758"/>
            <a:ext cx="68525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3200" i="0" u="none" strike="noStrike" dirty="0">
                <a:solidFill>
                  <a:srgbClr val="000000"/>
                </a:solidFill>
                <a:effectLst/>
              </a:rPr>
              <a:t>Výběr vhodných marketingových kanálů v B2B se výrazně </a:t>
            </a:r>
            <a:r>
              <a:rPr lang="cs-CZ" sz="3200" b="1" i="0" u="none" strike="noStrike" dirty="0">
                <a:solidFill>
                  <a:srgbClr val="000000"/>
                </a:solidFill>
                <a:effectLst/>
              </a:rPr>
              <a:t>liší podle odvětví</a:t>
            </a:r>
            <a:r>
              <a:rPr lang="cs-CZ" sz="3200" i="0" u="none" strike="noStrike" dirty="0">
                <a:solidFill>
                  <a:srgbClr val="000000"/>
                </a:solidFill>
                <a:effectLst/>
              </a:rPr>
              <a:t>, ve kterém firma působí.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6CA48D4-D7EF-1BA4-A171-A0E1DF853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2151" y="4743006"/>
            <a:ext cx="3016101" cy="1689017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5F3DEE3-7C5E-21D5-D546-281BF03D8C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9715" y="4504970"/>
            <a:ext cx="2587979" cy="144926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037B9D5-C8E7-2A5D-83B3-1B7AD180F8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0433" y="402563"/>
            <a:ext cx="3090904" cy="153573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341B071A-8DE4-94F7-B195-DC9104638F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572192">
            <a:off x="7969412" y="1080617"/>
            <a:ext cx="1854200" cy="109220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71E9FD0-5A69-701F-E5D2-3CAC56D34C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6087747">
            <a:off x="1144342" y="3155773"/>
            <a:ext cx="1854200" cy="109220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AB2933C0-EA0B-7481-5CF1-9B70B98144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3211830">
            <a:off x="6579854" y="4612545"/>
            <a:ext cx="18542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20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D88982-A760-C1E1-724E-392086860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768E5B3-8AB9-18A6-F017-1651FF843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F527FD7-DF0D-A46A-8CAF-A6338220F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105055-F808-BAF5-24B5-C6631CB8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C8801AD-BDAF-7BD7-A346-B10C18C91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CCACAC9-2636-C29A-3556-25FDC8243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A88AE27-838C-4E18-E6B2-7708A046A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7639E2DF-BFB8-F482-8EEA-D23B67809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CC2068C-6159-6FA2-4CD3-5D740D0AC4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57" y="5244130"/>
            <a:ext cx="1699500" cy="1325611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ACF28B2-2221-DE62-FE65-F0339633584D}"/>
              </a:ext>
            </a:extLst>
          </p:cNvPr>
          <p:cNvSpPr txBox="1"/>
          <p:nvPr/>
        </p:nvSpPr>
        <p:spPr>
          <a:xfrm>
            <a:off x="2963237" y="875228"/>
            <a:ext cx="900537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cs-CZ" sz="2000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sz="2000" b="1" i="0" u="none" strike="noStrike" dirty="0">
                <a:solidFill>
                  <a:srgbClr val="000000"/>
                </a:solidFill>
                <a:effectLst/>
              </a:rPr>
              <a:t>Technologické firmy: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 </a:t>
            </a:r>
          </a:p>
          <a:p>
            <a:pPr algn="l"/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V tomto odvětví jsou důležité digitální kanály, jako je 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</a:rPr>
              <a:t>LinkedIn, webináře nebo obsahový marketing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. Studie ukazují, že 75 % B2B zákazníků v technologickém sektoru využívá digitální kanály během rozhodovacího procesu.</a:t>
            </a:r>
          </a:p>
          <a:p>
            <a:pPr algn="l"/>
            <a:endParaRPr lang="cs-CZ" sz="2000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1" i="0" u="none" strike="noStrike" dirty="0">
                <a:solidFill>
                  <a:srgbClr val="000000"/>
                </a:solidFill>
                <a:effectLst/>
              </a:rPr>
              <a:t>Průmyslové odvětví: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 Pro výrobce strojů a průmyslových zařízení hrají klíčovou roli 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</a:rPr>
              <a:t>obchodní veletrhy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 a osobní setkání. Až 92 % průmyslových zákazníků uvádí, že přímý kontakt s dodavatelem je zásadní pro jejich rozhodování.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sz="2000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1" i="0" u="none" strike="noStrike" dirty="0">
                <a:solidFill>
                  <a:srgbClr val="000000"/>
                </a:solidFill>
                <a:effectLst/>
              </a:rPr>
              <a:t>Zdravotnictví: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 Firmy v tomto segmentu preferují 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</a:rPr>
              <a:t>odborné časopisy a konference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, protože důraz je kladen na odbornost a přesnost. Podle průzkumů až 68 % rozhodovacích procesů v B2B zdravotnictví začíná skrze specializovaná média.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sz="2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cs-CZ" sz="2000" b="1" dirty="0">
                <a:solidFill>
                  <a:srgbClr val="000000"/>
                </a:solidFill>
              </a:rPr>
              <a:t>59 % B2B firem ve strojírenství přiznává, že obchodní veletrhy jsou nejefektivnější pro uzavření dlouhodobých kontraktů.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3076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23689B-6944-9E9E-E880-10C03FDE8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0A12214-91C4-6826-4110-EAB7DDAD2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590A8D2-41BA-6BD1-C6FF-9EC58FBD6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4F8205-6546-BD86-F452-75E7132A1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AF774BC-F146-2857-7BC9-406B211E0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2D0ABB7-578F-8361-E9C2-B5EB7A6E7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14A29D6A-2CF7-1831-81B6-7D2C25AEC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4E5602BA-E1D4-37AD-3AF7-3C45FCC122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E0DD9667-BB32-0DCD-8E42-99BD231EC9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57" y="5244130"/>
            <a:ext cx="1699500" cy="1325611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D788587C-ED64-7A3E-ACB0-FAC8291CB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4942" y="3162805"/>
            <a:ext cx="3181885" cy="1481864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8D56509-44CA-F32B-DB0A-005E470507AF}"/>
              </a:ext>
            </a:extLst>
          </p:cNvPr>
          <p:cNvSpPr txBox="1"/>
          <p:nvPr/>
        </p:nvSpPr>
        <p:spPr>
          <a:xfrm>
            <a:off x="221073" y="2661302"/>
            <a:ext cx="73783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Pravidlo říká, že 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pouze 5 % firem na trhu v daný okamžik aktivně nakupuje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(hledá dodavatele, zadává objednávky apod.), zatímco 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95 % firem sice aktuálně nenakupuje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ale stále sleduje trh, vyhodnocuje možnosti a buduje vztahy pro budoucí transakce.</a:t>
            </a:r>
            <a:endParaRPr lang="cs-CZ" sz="24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2408FA5-7648-8C39-87CE-364F22174DD5}"/>
              </a:ext>
            </a:extLst>
          </p:cNvPr>
          <p:cNvSpPr txBox="1"/>
          <p:nvPr/>
        </p:nvSpPr>
        <p:spPr>
          <a:xfrm>
            <a:off x="3598980" y="472617"/>
            <a:ext cx="48200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Pravidlo 95 – </a:t>
            </a:r>
            <a:r>
              <a:rPr lang="cs-CZ" sz="3200" b="1" dirty="0">
                <a:solidFill>
                  <a:srgbClr val="000000"/>
                </a:solidFill>
                <a:latin typeface="-webkit-standard"/>
              </a:rPr>
              <a:t>5 ( 95-5 RULE)</a:t>
            </a:r>
            <a:endParaRPr lang="cs-CZ" sz="3200" b="1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CA8AC78-3EDB-DADC-2C52-DC437172C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134" y="1373636"/>
            <a:ext cx="4592558" cy="459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76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DFCF8C-24FF-48E6-AA77-CF2979F0B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A4CC102-1537-4903-6EF3-28740C62C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527BDA1-72D1-B0CB-754A-CEEFADE4B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14F3CAB-9E73-9E7A-CDB9-12F8C04BE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EEC92A1-0B6E-7766-1D8C-985BD087C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1BE584B-5CC8-D918-A256-E8777897CE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D63778F9-A59E-0B30-1F17-E7D77D854C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2D1E1CD-B5F8-ED33-9E89-98C1F6AF0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43F8B87-C45C-5E0F-23E2-A3F74D24AC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101" y="5183985"/>
            <a:ext cx="1699500" cy="1325611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4025A52E-E87A-9BC3-1E77-3A1C2A670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4942" y="3162805"/>
            <a:ext cx="3181885" cy="1481864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A1B5E00-5F2C-C113-9CA4-59C984E93476}"/>
              </a:ext>
            </a:extLst>
          </p:cNvPr>
          <p:cNvSpPr txBox="1"/>
          <p:nvPr/>
        </p:nvSpPr>
        <p:spPr>
          <a:xfrm>
            <a:off x="2862910" y="2675270"/>
            <a:ext cx="737836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0000"/>
                </a:solidFill>
                <a:latin typeface="-webkit-standard"/>
              </a:rPr>
              <a:t>I k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dyž firmy dnes možná nepotřebují nové letadlo, stroje nebo suroviny, stále aktivně 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vyhodnocují možnosti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a 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plánují budoucí nákupy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Firmy v těchto 95 % sledují vývoj trhu, testují nové technologie a dodavatele, aby mohly reagovat, až poptávka skutečně vznikne.</a:t>
            </a:r>
            <a:endParaRPr lang="cs-CZ" sz="24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F32E078-9AE6-CE0D-89F3-EDD778DC9A7E}"/>
              </a:ext>
            </a:extLst>
          </p:cNvPr>
          <p:cNvSpPr txBox="1"/>
          <p:nvPr/>
        </p:nvSpPr>
        <p:spPr>
          <a:xfrm>
            <a:off x="3685998" y="544001"/>
            <a:ext cx="53504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Pravidlo 95 – </a:t>
            </a:r>
            <a:r>
              <a:rPr lang="cs-CZ" sz="3200" b="1" dirty="0">
                <a:solidFill>
                  <a:srgbClr val="000000"/>
                </a:solidFill>
                <a:latin typeface="-webkit-standard"/>
              </a:rPr>
              <a:t>5 ( 95-5 RULE)</a:t>
            </a:r>
          </a:p>
          <a:p>
            <a:r>
              <a:rPr lang="cs-CZ" sz="3200" b="1" dirty="0">
                <a:solidFill>
                  <a:srgbClr val="000000"/>
                </a:solidFill>
                <a:latin typeface="-webkit-standard"/>
              </a:rPr>
              <a:t>    Z hlediska kupující firmy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229120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887DF7-2E9A-0732-7603-64DAE641C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4E03B36-2FE6-B0F3-500A-C12D50496F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469A390-699A-EAF9-CD68-E693C8F6C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667881D-09EF-A369-D08F-ECC75E330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D26972-BB76-E939-74D1-96CB0CAD5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DCB175D-9BED-C038-5054-0367B7311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9DF66175-4EB7-C22B-8F49-CDB8AC4AC9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D671BB0C-2D9A-01C4-E9C8-24549EBDF9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916896B-980A-68DC-29A3-28D2478849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5" y="5052912"/>
            <a:ext cx="1699500" cy="1325611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9D37DD02-9356-8B36-777B-D658585AF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4942" y="3162805"/>
            <a:ext cx="3181885" cy="1481864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18579FF-D5D9-1E9E-4DDD-C4304FE4E784}"/>
              </a:ext>
            </a:extLst>
          </p:cNvPr>
          <p:cNvSpPr txBox="1"/>
          <p:nvPr/>
        </p:nvSpPr>
        <p:spPr>
          <a:xfrm>
            <a:off x="2659419" y="1902476"/>
            <a:ext cx="768425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V B2B marketingu je klíčové neustále komunikovat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 s 95 % firem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, které momentálně nenakupují, ale </a:t>
            </a:r>
            <a:r>
              <a:rPr lang="cs-CZ" sz="2400" b="0" i="0" u="sng" strike="noStrike" dirty="0">
                <a:solidFill>
                  <a:srgbClr val="000000"/>
                </a:solidFill>
                <a:effectLst/>
              </a:rPr>
              <a:t>sledují trh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. Tento proces se nazývá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"lead </a:t>
            </a:r>
            <a:r>
              <a:rPr lang="cs-CZ" sz="2400" b="1" i="0" u="none" strike="noStrike" dirty="0" err="1">
                <a:solidFill>
                  <a:srgbClr val="000000"/>
                </a:solidFill>
                <a:effectLst/>
              </a:rPr>
              <a:t>nurturing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" 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– firmy tím udržují zájem, poskytují informace a budují důvěru pro budoucí spolupráci.</a:t>
            </a:r>
          </a:p>
          <a:p>
            <a:pPr algn="l"/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Příklad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: Výrobci letadel a součástek pravidelně informují letecké společnosti o nových technologiích a pořádají konference. Až aerolinky začnou znovu nakupovat, upřednostní dodavatele, se kterými už mají vztahy a důvěru.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5B9939E-B14D-CE30-B00E-086A96634391}"/>
              </a:ext>
            </a:extLst>
          </p:cNvPr>
          <p:cNvSpPr txBox="1"/>
          <p:nvPr/>
        </p:nvSpPr>
        <p:spPr>
          <a:xfrm>
            <a:off x="3600969" y="192925"/>
            <a:ext cx="54580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Pravidlo 95 – </a:t>
            </a:r>
            <a:r>
              <a:rPr lang="cs-CZ" sz="3200" b="1" dirty="0">
                <a:solidFill>
                  <a:srgbClr val="000000"/>
                </a:solidFill>
                <a:latin typeface="-webkit-standard"/>
              </a:rPr>
              <a:t>5 ( 95-5 RULE)</a:t>
            </a:r>
          </a:p>
          <a:p>
            <a:r>
              <a:rPr lang="cs-CZ" sz="3200" b="1" dirty="0">
                <a:solidFill>
                  <a:srgbClr val="000000"/>
                </a:solidFill>
                <a:latin typeface="-webkit-standard"/>
              </a:rPr>
              <a:t>Z hlediska prodávající firmy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90112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C992B0-D800-FD72-126F-C36223FEB3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7E16345-F803-8D77-105C-941AA0306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C2501F4-7EFC-7B44-7AA9-482AB4F53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93BBFC-21FB-39DF-1C79-98F97CD9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7A9D22E-1603-35D0-E423-D250B38F4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5DEB94C-6383-5705-FF9F-53B665288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B67A10F8-BB08-F138-4E2E-2AA7C3406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91F8C61C-127B-A283-BD48-9B8A25C60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13C8CFDF-3524-2349-E5A6-0BA459018B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5" y="5052912"/>
            <a:ext cx="1699500" cy="1325611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A70A354B-8706-990F-DEB8-628F5BAC8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3667" y="3162805"/>
            <a:ext cx="3181885" cy="1481864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265EC32-D367-648E-91F0-23DF27703FF9}"/>
              </a:ext>
            </a:extLst>
          </p:cNvPr>
          <p:cNvSpPr txBox="1"/>
          <p:nvPr/>
        </p:nvSpPr>
        <p:spPr>
          <a:xfrm>
            <a:off x="2517614" y="3094328"/>
            <a:ext cx="76842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Z důvodu rektorského volna odpadá poslední seminář – místo něho bude v odevzdávárně úkol na reflexi odborníků z praxe, místo docházky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35B6C41-6B6A-A06C-80E7-172B19787173}"/>
              </a:ext>
            </a:extLst>
          </p:cNvPr>
          <p:cNvSpPr txBox="1"/>
          <p:nvPr/>
        </p:nvSpPr>
        <p:spPr>
          <a:xfrm>
            <a:off x="3239688" y="530986"/>
            <a:ext cx="58447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Seminář 16.12 odpadá – rektorské volno </a:t>
            </a:r>
          </a:p>
        </p:txBody>
      </p:sp>
    </p:spTree>
    <p:extLst>
      <p:ext uri="{BB962C8B-B14F-4D97-AF65-F5344CB8AC3E}">
        <p14:creationId xmlns:p14="http://schemas.microsoft.com/office/powerpoint/2010/main" val="2254944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5A0810-803A-7FDA-FE24-2EA098CBC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83C474B-F95E-FE08-9F9B-268A74CA6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8D52CE0-F044-E78D-4DDC-4FFC42482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4199983-0167-609C-6CC3-7E270BE8B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2795FA-797E-89D7-62B7-C33300AE3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9060A98-5272-A2AD-7C62-920E71E63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4F2E991-440C-9851-53D3-2B610010F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5E4B7556-D6D8-B1B6-E5CC-96AB4DA0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113EC01D-5C93-A686-6E70-AB76827933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03" y="5161139"/>
            <a:ext cx="1699500" cy="1325611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983BAA26-B8BF-8D95-C28D-367B03731985}"/>
              </a:ext>
            </a:extLst>
          </p:cNvPr>
          <p:cNvSpPr txBox="1">
            <a:spLocks/>
          </p:cNvSpPr>
          <p:nvPr/>
        </p:nvSpPr>
        <p:spPr>
          <a:xfrm>
            <a:off x="3000681" y="2896267"/>
            <a:ext cx="6014343" cy="111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/>
              <a:t>DOTAZY???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Podnadpis 2">
            <a:extLst>
              <a:ext uri="{FF2B5EF4-FFF2-40B4-BE49-F238E27FC236}">
                <a16:creationId xmlns:a16="http://schemas.microsoft.com/office/drawing/2014/main" id="{D1D6959A-76FC-6613-53D8-9AB28F5E6D8C}"/>
              </a:ext>
            </a:extLst>
          </p:cNvPr>
          <p:cNvSpPr txBox="1">
            <a:spLocks/>
          </p:cNvSpPr>
          <p:nvPr/>
        </p:nvSpPr>
        <p:spPr>
          <a:xfrm>
            <a:off x="537663" y="2882667"/>
            <a:ext cx="7052599" cy="2266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9F47ABE-14C6-A661-F370-D0659B443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1342" y="1499481"/>
            <a:ext cx="4929316" cy="368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295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0EBDDD-FA5F-4896-0A4F-91F8E141A8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FC44780-4839-2E2D-738F-ED47C3599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0659CD9-A2BA-41B7-A545-4943CFE1A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3C6E59-8C32-8FA7-54E7-9BC356388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DF9182-B7FA-80B5-FBF5-29473F3C3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DB548B2-6DEC-D273-552B-3FE9701DD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B8316225-DA24-EA23-33E1-7CE51C891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6ADD6D5-0E3E-DD7E-E1D2-E9814025B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50A908C-5ACB-7E43-120E-2E5090E845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5" y="5148681"/>
            <a:ext cx="1699500" cy="1325611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6D59B92A-7BEE-BD19-53E0-22C4E3467339}"/>
              </a:ext>
            </a:extLst>
          </p:cNvPr>
          <p:cNvSpPr txBox="1">
            <a:spLocks/>
          </p:cNvSpPr>
          <p:nvPr/>
        </p:nvSpPr>
        <p:spPr>
          <a:xfrm>
            <a:off x="1575919" y="3165514"/>
            <a:ext cx="3873390" cy="57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/>
              <a:t>Děkuji za pozornost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7D4F86-FF4A-2CA7-E337-615F898A6B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565" y="2008770"/>
            <a:ext cx="5704435" cy="3789933"/>
          </a:xfrm>
          <a:prstGeom prst="rect">
            <a:avLst/>
          </a:prstGeom>
        </p:spPr>
      </p:pic>
      <p:sp>
        <p:nvSpPr>
          <p:cNvPr id="2" name="Podnadpis 2">
            <a:extLst>
              <a:ext uri="{FF2B5EF4-FFF2-40B4-BE49-F238E27FC236}">
                <a16:creationId xmlns:a16="http://schemas.microsoft.com/office/drawing/2014/main" id="{CE1A414D-6F6F-07E7-F586-AD523A291541}"/>
              </a:ext>
            </a:extLst>
          </p:cNvPr>
          <p:cNvSpPr txBox="1">
            <a:spLocks/>
          </p:cNvSpPr>
          <p:nvPr/>
        </p:nvSpPr>
        <p:spPr>
          <a:xfrm>
            <a:off x="537663" y="2866901"/>
            <a:ext cx="7052599" cy="2266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7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673658-2E33-DF78-0412-10920A58B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608AC54-D1DD-8A3D-C9DA-FC2E89F93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50AA303-1700-4AAB-7578-99C5BF8DD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D27BB8-4A77-E942-9977-D2951B28A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4DBC70-A3A2-B55E-5C44-823B723FB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B884C2B-8B97-2183-526F-046F28ACE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1E42C184-EF1C-B9F9-DB2D-2DFB5B0FB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C03A7CB2-9D68-48D0-CBEC-9C7DE58E3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6AAC12B1-CAB0-0070-380D-4F76306A08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BF07E6FC-0FF7-D0E1-7493-BF87FDC68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86608"/>
            <a:ext cx="9144000" cy="1655762"/>
          </a:xfrm>
        </p:spPr>
        <p:txBody>
          <a:bodyPr>
            <a:normAutofit/>
          </a:bodyPr>
          <a:lstStyle/>
          <a:p>
            <a:r>
              <a:rPr lang="cs-CZ" sz="48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Cesta k firemním zákazníkům: Praktické tipy </a:t>
            </a:r>
            <a:endParaRPr lang="cs-CZ" sz="6000" dirty="0"/>
          </a:p>
          <a:p>
            <a:endParaRPr lang="cs-CZ" sz="6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E94236-69C9-5DBF-4430-892999BEB8A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168"/>
          <a:stretch/>
        </p:blipFill>
        <p:spPr>
          <a:xfrm>
            <a:off x="423182" y="3817460"/>
            <a:ext cx="3177268" cy="269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77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39F53A-AAF0-E268-9BC1-714DD12B4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2C5E39B-36B6-5E6C-594A-0EE122EBC5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531F0AA-7004-5B60-C1EC-006F262A8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5AF65AC-4BDA-7DE9-C0C5-EA3BF411E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A197F9-2A33-E261-C55F-1C28FE35A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63D5603-8D6E-3E5F-0CFD-A469DEECE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69ADA388-7DCD-897B-41EC-F59C08F09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18A034BB-282B-7D3A-9EE0-47764A626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E3EC06CC-5F2F-69CF-C442-A4A92ABE64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7EB575F4-FE88-FE32-4AA1-3D5E676CC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7904" y="2229530"/>
            <a:ext cx="6894983" cy="404857"/>
          </a:xfrm>
        </p:spPr>
        <p:txBody>
          <a:bodyPr>
            <a:normAutofit fontScale="47500" lnSpcReduction="20000"/>
          </a:bodyPr>
          <a:lstStyle/>
          <a:p>
            <a:r>
              <a:rPr lang="cs-CZ" sz="60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1) Analýza trhu a identifikace cílových firem </a:t>
            </a:r>
            <a:endParaRPr lang="cs-CZ" sz="7200" b="1" dirty="0"/>
          </a:p>
          <a:p>
            <a:endParaRPr lang="cs-CZ" sz="7200" dirty="0"/>
          </a:p>
          <a:p>
            <a:endParaRPr lang="cs-CZ" sz="7200" dirty="0"/>
          </a:p>
        </p:txBody>
      </p:sp>
      <p:sp>
        <p:nvSpPr>
          <p:cNvPr id="2" name="Šipka dolů 1">
            <a:extLst>
              <a:ext uri="{FF2B5EF4-FFF2-40B4-BE49-F238E27FC236}">
                <a16:creationId xmlns:a16="http://schemas.microsoft.com/office/drawing/2014/main" id="{E3A85D52-2CC4-DB64-69BD-F05C1FAEFD1F}"/>
              </a:ext>
            </a:extLst>
          </p:cNvPr>
          <p:cNvSpPr/>
          <p:nvPr/>
        </p:nvSpPr>
        <p:spPr>
          <a:xfrm>
            <a:off x="5812604" y="2891089"/>
            <a:ext cx="325582" cy="5403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15">
            <a:extLst>
              <a:ext uri="{FF2B5EF4-FFF2-40B4-BE49-F238E27FC236}">
                <a16:creationId xmlns:a16="http://schemas.microsoft.com/office/drawing/2014/main" id="{0472190E-2B45-00A2-31E3-630EDAE86BCD}"/>
              </a:ext>
            </a:extLst>
          </p:cNvPr>
          <p:cNvSpPr txBox="1">
            <a:spLocks/>
          </p:cNvSpPr>
          <p:nvPr/>
        </p:nvSpPr>
        <p:spPr>
          <a:xfrm>
            <a:off x="2527903" y="3870560"/>
            <a:ext cx="6894983" cy="40485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6000" b="1" dirty="0">
                <a:solidFill>
                  <a:srgbClr val="000000"/>
                </a:solidFill>
                <a:latin typeface="-webkit-standard"/>
              </a:rPr>
              <a:t>2) Budování databáze kontaktů</a:t>
            </a:r>
            <a:endParaRPr lang="cs-CZ" sz="7200" b="1" dirty="0"/>
          </a:p>
          <a:p>
            <a:endParaRPr lang="cs-CZ" sz="7200" dirty="0"/>
          </a:p>
          <a:p>
            <a:endParaRPr lang="cs-CZ" sz="7200" dirty="0"/>
          </a:p>
        </p:txBody>
      </p:sp>
      <p:sp>
        <p:nvSpPr>
          <p:cNvPr id="4" name="Šipka dolů 3">
            <a:extLst>
              <a:ext uri="{FF2B5EF4-FFF2-40B4-BE49-F238E27FC236}">
                <a16:creationId xmlns:a16="http://schemas.microsoft.com/office/drawing/2014/main" id="{8D1354AD-8F29-A79A-83E1-5083EDC6D922}"/>
              </a:ext>
            </a:extLst>
          </p:cNvPr>
          <p:cNvSpPr/>
          <p:nvPr/>
        </p:nvSpPr>
        <p:spPr>
          <a:xfrm>
            <a:off x="5812603" y="4667589"/>
            <a:ext cx="325582" cy="5403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odnadpis 15">
            <a:extLst>
              <a:ext uri="{FF2B5EF4-FFF2-40B4-BE49-F238E27FC236}">
                <a16:creationId xmlns:a16="http://schemas.microsoft.com/office/drawing/2014/main" id="{A35ECC7D-972F-2E93-9DDF-5F981E28AE82}"/>
              </a:ext>
            </a:extLst>
          </p:cNvPr>
          <p:cNvSpPr txBox="1">
            <a:spLocks/>
          </p:cNvSpPr>
          <p:nvPr/>
        </p:nvSpPr>
        <p:spPr>
          <a:xfrm>
            <a:off x="2527902" y="5568765"/>
            <a:ext cx="6894983" cy="40485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6000" b="1" dirty="0">
                <a:solidFill>
                  <a:srgbClr val="000000"/>
                </a:solidFill>
                <a:latin typeface="-webkit-standard"/>
              </a:rPr>
              <a:t>3) Výběr správných komunikačních kanálů</a:t>
            </a:r>
            <a:endParaRPr lang="cs-CZ" sz="7200" b="1" dirty="0"/>
          </a:p>
          <a:p>
            <a:endParaRPr lang="cs-CZ" sz="7200" dirty="0"/>
          </a:p>
          <a:p>
            <a:endParaRPr lang="cs-CZ" sz="7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92E4258-12E6-F1D8-FAF9-BA252310621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7323" r="16356"/>
          <a:stretch/>
        </p:blipFill>
        <p:spPr>
          <a:xfrm>
            <a:off x="150125" y="4757518"/>
            <a:ext cx="2571018" cy="202872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E05B69A-6B81-648E-4CA0-233E29943D7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6926" t="10277" r="20374"/>
          <a:stretch/>
        </p:blipFill>
        <p:spPr>
          <a:xfrm>
            <a:off x="5233571" y="39301"/>
            <a:ext cx="1483643" cy="212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60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5066FE-3EF2-182D-3B84-FCAFC7DDB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82C9FAB-441A-3FF1-20B4-E2BFDF37D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512248C-DB0A-54AA-E0B9-9B40BC1B68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762C2D-E2DF-BD59-9F5D-EC9EC2E02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7F6283-1FAD-92EE-0DE8-B633BCD20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C4F132D-9B6E-3AE4-794B-F95A9602BC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D2759066-34DA-03BB-9AB6-5E2378AFE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2A2D7D5-923C-DAFA-C1CE-74F45AC71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AA9AFF4-4D89-5FA8-FB9C-2F2DBB57AC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AD06AB94-C909-0A92-752C-9BB4F4C5DA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57154"/>
            <a:ext cx="9144000" cy="1655762"/>
          </a:xfrm>
        </p:spPr>
        <p:txBody>
          <a:bodyPr>
            <a:normAutofit/>
          </a:bodyPr>
          <a:lstStyle/>
          <a:p>
            <a:r>
              <a:rPr lang="cs-CZ" sz="48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1) Analýza trhu a identifikace cílových firem</a:t>
            </a:r>
            <a:endParaRPr lang="cs-CZ" sz="4800" b="1" dirty="0"/>
          </a:p>
          <a:p>
            <a:endParaRPr lang="cs-CZ" sz="7200" dirty="0"/>
          </a:p>
          <a:p>
            <a:endParaRPr lang="cs-CZ" sz="72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10F5109-81ED-39D9-FA8C-B43EF383B2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431" y="3740597"/>
            <a:ext cx="3391741" cy="264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426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FB8901-4721-B7DF-E2A4-699EE73D0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9B7AB6B-1A6B-FF33-20DA-C55983D210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94A8E2B-B7D9-88A4-4D2B-421F331A7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C7DE56-1B8D-55A7-37E3-6DBE8298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D2AFF2-5211-4203-A41E-5B5A4BBBE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F690A07-2C09-C9D8-57C2-C1A33C121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BB5C3D26-8C3D-81E8-898E-3BA21A2FC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FE7EE93-8373-74BD-B58E-D72DC251B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EB54E1A-B4F5-1A68-8BA4-C67A650CB2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D854EAB6-6077-7763-E3DB-1B3EE72F9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7674" y="1680683"/>
            <a:ext cx="7557344" cy="404857"/>
          </a:xfrm>
        </p:spPr>
        <p:txBody>
          <a:bodyPr>
            <a:noAutofit/>
          </a:bodyPr>
          <a:lstStyle/>
          <a:p>
            <a:r>
              <a:rPr lang="cs-CZ" sz="32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Které odvětví je pro můj produkt relevantní?</a:t>
            </a:r>
            <a:endParaRPr lang="cs-CZ" sz="3200" b="1" dirty="0"/>
          </a:p>
          <a:p>
            <a:endParaRPr lang="cs-CZ" sz="3200" dirty="0"/>
          </a:p>
          <a:p>
            <a:endParaRPr lang="cs-CZ" sz="3200" dirty="0"/>
          </a:p>
        </p:txBody>
      </p:sp>
      <p:sp>
        <p:nvSpPr>
          <p:cNvPr id="2" name="Šipka dolů 1">
            <a:extLst>
              <a:ext uri="{FF2B5EF4-FFF2-40B4-BE49-F238E27FC236}">
                <a16:creationId xmlns:a16="http://schemas.microsoft.com/office/drawing/2014/main" id="{28337DE6-FC41-02DE-3FBC-2CC3D55105E4}"/>
              </a:ext>
            </a:extLst>
          </p:cNvPr>
          <p:cNvSpPr/>
          <p:nvPr/>
        </p:nvSpPr>
        <p:spPr>
          <a:xfrm>
            <a:off x="5793555" y="2979866"/>
            <a:ext cx="325582" cy="5403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15">
            <a:extLst>
              <a:ext uri="{FF2B5EF4-FFF2-40B4-BE49-F238E27FC236}">
                <a16:creationId xmlns:a16="http://schemas.microsoft.com/office/drawing/2014/main" id="{540DF94C-3802-2CC1-1BC1-20FDE0E4E30C}"/>
              </a:ext>
            </a:extLst>
          </p:cNvPr>
          <p:cNvSpPr txBox="1">
            <a:spLocks/>
          </p:cNvSpPr>
          <p:nvPr/>
        </p:nvSpPr>
        <p:spPr>
          <a:xfrm>
            <a:off x="2616471" y="4015947"/>
            <a:ext cx="6679749" cy="404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800" b="1" dirty="0">
                <a:solidFill>
                  <a:srgbClr val="000000"/>
                </a:solidFill>
                <a:latin typeface="-webkit-standard"/>
              </a:rPr>
              <a:t>Definice cílové firmy</a:t>
            </a:r>
            <a:endParaRPr lang="cs-CZ" sz="12800" b="1" dirty="0"/>
          </a:p>
          <a:p>
            <a:endParaRPr lang="cs-CZ" sz="7600" dirty="0"/>
          </a:p>
          <a:p>
            <a:endParaRPr lang="cs-CZ" sz="72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BD97067-8DA4-29F1-D956-09783FDB0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167" y="4126114"/>
            <a:ext cx="3391741" cy="264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29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8D111-A5B6-BF33-F053-62A53EB612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D1B2DA04-4131-2B13-FC22-DAF4C5A8DD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745501A4-66E2-197E-93CC-BC5665A98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4883" y="535066"/>
            <a:ext cx="7557344" cy="404857"/>
          </a:xfrm>
        </p:spPr>
        <p:txBody>
          <a:bodyPr>
            <a:noAutofit/>
          </a:bodyPr>
          <a:lstStyle/>
          <a:p>
            <a:r>
              <a:rPr lang="cs-CZ" sz="32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Příklad: Prodejce průmyslových ložisek</a:t>
            </a:r>
            <a:endParaRPr lang="cs-CZ" sz="3200" b="1" dirty="0"/>
          </a:p>
          <a:p>
            <a:endParaRPr lang="cs-CZ" sz="3200" dirty="0"/>
          </a:p>
          <a:p>
            <a:endParaRPr lang="cs-CZ" sz="3200" dirty="0"/>
          </a:p>
        </p:txBody>
      </p:sp>
      <p:sp>
        <p:nvSpPr>
          <p:cNvPr id="2" name="Šipka dolů 1">
            <a:extLst>
              <a:ext uri="{FF2B5EF4-FFF2-40B4-BE49-F238E27FC236}">
                <a16:creationId xmlns:a16="http://schemas.microsoft.com/office/drawing/2014/main" id="{1F653D99-CD0D-C344-4A6E-02F55A2D39B6}"/>
              </a:ext>
            </a:extLst>
          </p:cNvPr>
          <p:cNvSpPr/>
          <p:nvPr/>
        </p:nvSpPr>
        <p:spPr>
          <a:xfrm>
            <a:off x="5770418" y="1546851"/>
            <a:ext cx="325582" cy="5403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Podnadpis 15">
            <a:extLst>
              <a:ext uri="{FF2B5EF4-FFF2-40B4-BE49-F238E27FC236}">
                <a16:creationId xmlns:a16="http://schemas.microsoft.com/office/drawing/2014/main" id="{9F5C34A2-6E6E-488E-47B5-C2264EE47658}"/>
              </a:ext>
            </a:extLst>
          </p:cNvPr>
          <p:cNvSpPr txBox="1">
            <a:spLocks/>
          </p:cNvSpPr>
          <p:nvPr/>
        </p:nvSpPr>
        <p:spPr>
          <a:xfrm>
            <a:off x="2593334" y="2694106"/>
            <a:ext cx="6679749" cy="404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800" b="1" dirty="0">
                <a:solidFill>
                  <a:srgbClr val="000000"/>
                </a:solidFill>
                <a:latin typeface="-webkit-standard"/>
              </a:rPr>
              <a:t>Relevantní segmenty:</a:t>
            </a:r>
          </a:p>
          <a:p>
            <a:endParaRPr lang="cs-CZ" sz="12800" b="1" dirty="0">
              <a:solidFill>
                <a:srgbClr val="000000"/>
              </a:solidFill>
              <a:latin typeface="-webkit-standard"/>
            </a:endParaRPr>
          </a:p>
          <a:p>
            <a:r>
              <a:rPr lang="cs-CZ" sz="12800" dirty="0">
                <a:solidFill>
                  <a:srgbClr val="000000"/>
                </a:solidFill>
                <a:latin typeface="-webkit-standard"/>
              </a:rPr>
              <a:t>Strojírenství (výrobci strojů)</a:t>
            </a:r>
          </a:p>
          <a:p>
            <a:r>
              <a:rPr lang="cs-CZ" sz="12800" dirty="0">
                <a:solidFill>
                  <a:srgbClr val="000000"/>
                </a:solidFill>
                <a:latin typeface="-webkit-standard"/>
              </a:rPr>
              <a:t>Automobilový průmysl (motory, převodovky)</a:t>
            </a:r>
          </a:p>
          <a:p>
            <a:r>
              <a:rPr lang="cs-CZ" sz="12800" dirty="0">
                <a:solidFill>
                  <a:srgbClr val="000000"/>
                </a:solidFill>
                <a:latin typeface="-webkit-standard"/>
              </a:rPr>
              <a:t>Energetika (turbíny, generátory)</a:t>
            </a:r>
          </a:p>
          <a:p>
            <a:r>
              <a:rPr lang="cs-CZ" sz="12800" dirty="0">
                <a:solidFill>
                  <a:srgbClr val="000000"/>
                </a:solidFill>
                <a:latin typeface="-webkit-standard"/>
              </a:rPr>
              <a:t>Logistika (výrobci jeřábů, dopravníků)</a:t>
            </a:r>
            <a:endParaRPr lang="cs-CZ" sz="12800" dirty="0"/>
          </a:p>
          <a:p>
            <a:endParaRPr lang="cs-CZ" sz="7600" dirty="0"/>
          </a:p>
          <a:p>
            <a:endParaRPr lang="cs-CZ" sz="7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A27E299-6777-A045-5E3D-9109B25D34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78" y="1296538"/>
            <a:ext cx="3026879" cy="199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75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4357E-A44E-E0AF-80D8-64CC30253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1814A6EB-C82A-8DC6-4C76-727088BC85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50129366-C1F7-70A9-5761-60490C1CB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4883" y="535066"/>
            <a:ext cx="7557344" cy="404857"/>
          </a:xfrm>
        </p:spPr>
        <p:txBody>
          <a:bodyPr>
            <a:noAutofit/>
          </a:bodyPr>
          <a:lstStyle/>
          <a:p>
            <a:r>
              <a:rPr lang="cs-CZ" sz="32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Příklad: Prodejce průmyslových ložisek</a:t>
            </a:r>
            <a:endParaRPr lang="cs-CZ" sz="3200" b="1" dirty="0"/>
          </a:p>
          <a:p>
            <a:endParaRPr lang="cs-CZ" sz="3200" dirty="0"/>
          </a:p>
          <a:p>
            <a:endParaRPr lang="cs-CZ" sz="3200" dirty="0"/>
          </a:p>
        </p:txBody>
      </p:sp>
      <p:sp>
        <p:nvSpPr>
          <p:cNvPr id="2" name="Šipka dolů 1">
            <a:extLst>
              <a:ext uri="{FF2B5EF4-FFF2-40B4-BE49-F238E27FC236}">
                <a16:creationId xmlns:a16="http://schemas.microsoft.com/office/drawing/2014/main" id="{6DB9D78F-AAE2-DCD8-F3D5-6553B90E0768}"/>
              </a:ext>
            </a:extLst>
          </p:cNvPr>
          <p:cNvSpPr/>
          <p:nvPr/>
        </p:nvSpPr>
        <p:spPr>
          <a:xfrm>
            <a:off x="5770418" y="1546851"/>
            <a:ext cx="325582" cy="5403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Podnadpis 15">
            <a:extLst>
              <a:ext uri="{FF2B5EF4-FFF2-40B4-BE49-F238E27FC236}">
                <a16:creationId xmlns:a16="http://schemas.microsoft.com/office/drawing/2014/main" id="{F628F95D-ABEF-947F-840D-23320EBF55F0}"/>
              </a:ext>
            </a:extLst>
          </p:cNvPr>
          <p:cNvSpPr txBox="1">
            <a:spLocks/>
          </p:cNvSpPr>
          <p:nvPr/>
        </p:nvSpPr>
        <p:spPr>
          <a:xfrm>
            <a:off x="2593333" y="2438632"/>
            <a:ext cx="6679749" cy="404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800" b="1" dirty="0">
                <a:solidFill>
                  <a:srgbClr val="000000"/>
                </a:solidFill>
                <a:latin typeface="-webkit-standard"/>
              </a:rPr>
              <a:t>Definice cílové firmy:</a:t>
            </a:r>
          </a:p>
          <a:p>
            <a:endParaRPr lang="cs-CZ" sz="12800" b="1" dirty="0">
              <a:solidFill>
                <a:srgbClr val="000000"/>
              </a:solidFill>
              <a:latin typeface="-webkit-standard"/>
            </a:endParaRPr>
          </a:p>
          <a:p>
            <a:r>
              <a:rPr lang="cs-CZ" sz="12800" dirty="0">
                <a:solidFill>
                  <a:srgbClr val="000000"/>
                </a:solidFill>
                <a:latin typeface="-webkit-standard"/>
              </a:rPr>
              <a:t>U začínající firmy, která vyrábí ložiska je téměř nemožné kontaktovat obrovské firmy se zaběhnutým dodavatelským řetězcem.</a:t>
            </a:r>
            <a:endParaRPr lang="cs-CZ" sz="12800" dirty="0"/>
          </a:p>
          <a:p>
            <a:endParaRPr lang="cs-CZ" sz="7600" dirty="0"/>
          </a:p>
          <a:p>
            <a:endParaRPr lang="cs-CZ" sz="7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1A2CBFF-93F3-BDFF-BEBF-DBEBA3EC58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8822" y="1152993"/>
            <a:ext cx="3026879" cy="1995985"/>
          </a:xfrm>
          <a:prstGeom prst="rect">
            <a:avLst/>
          </a:prstGeom>
        </p:spPr>
      </p:pic>
      <p:sp>
        <p:nvSpPr>
          <p:cNvPr id="5" name="Šipka dolů 4">
            <a:extLst>
              <a:ext uri="{FF2B5EF4-FFF2-40B4-BE49-F238E27FC236}">
                <a16:creationId xmlns:a16="http://schemas.microsoft.com/office/drawing/2014/main" id="{1718F751-EA0E-3E68-369D-00F7EAA81802}"/>
              </a:ext>
            </a:extLst>
          </p:cNvPr>
          <p:cNvSpPr/>
          <p:nvPr/>
        </p:nvSpPr>
        <p:spPr>
          <a:xfrm>
            <a:off x="5793555" y="5001191"/>
            <a:ext cx="325582" cy="5403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Podnadpis 15">
            <a:extLst>
              <a:ext uri="{FF2B5EF4-FFF2-40B4-BE49-F238E27FC236}">
                <a16:creationId xmlns:a16="http://schemas.microsoft.com/office/drawing/2014/main" id="{4A60988C-5486-F93F-8326-18E9EAD0CAC9}"/>
              </a:ext>
            </a:extLst>
          </p:cNvPr>
          <p:cNvSpPr txBox="1">
            <a:spLocks/>
          </p:cNvSpPr>
          <p:nvPr/>
        </p:nvSpPr>
        <p:spPr>
          <a:xfrm>
            <a:off x="2593333" y="5979086"/>
            <a:ext cx="6679749" cy="404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7600" dirty="0"/>
          </a:p>
          <a:p>
            <a:endParaRPr lang="cs-CZ" sz="72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81C971B-C481-D924-181F-829EF1A60850}"/>
              </a:ext>
            </a:extLst>
          </p:cNvPr>
          <p:cNvSpPr txBox="1"/>
          <p:nvPr/>
        </p:nvSpPr>
        <p:spPr>
          <a:xfrm>
            <a:off x="3278044" y="5766016"/>
            <a:ext cx="5310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Soustředím se na menší firmy / dílny v okolí, ke kterým bude snazší se dostat.</a:t>
            </a:r>
          </a:p>
        </p:txBody>
      </p:sp>
    </p:spTree>
    <p:extLst>
      <p:ext uri="{BB962C8B-B14F-4D97-AF65-F5344CB8AC3E}">
        <p14:creationId xmlns:p14="http://schemas.microsoft.com/office/powerpoint/2010/main" val="3180994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181550-C9B6-86B1-2757-C737E7484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77129F4-CAA0-E061-E42D-8791901A2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F1F51A3-138F-38F0-3464-081164753B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DB9A65-9EE5-77B8-82D2-85377998D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B1420-FD93-C41D-8A91-EB57C75A4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1002787-799F-6DD4-C535-A605FA158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C990CB24-FBFF-E182-E874-A6177054D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E3A7DBE-ACB7-07BC-E447-4A062E9AB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2E1558C-4BE7-EE9C-5DD6-A79EBAA331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98E45C7F-1DD7-819D-E9C2-0F2F5178C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3555"/>
            <a:ext cx="9144000" cy="1067817"/>
          </a:xfrm>
        </p:spPr>
        <p:txBody>
          <a:bodyPr>
            <a:normAutofit/>
          </a:bodyPr>
          <a:lstStyle/>
          <a:p>
            <a:r>
              <a:rPr lang="cs-CZ" sz="48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2) Budování databáze kontaktů</a:t>
            </a:r>
            <a:endParaRPr lang="cs-CZ" sz="4800" b="1" dirty="0"/>
          </a:p>
          <a:p>
            <a:endParaRPr lang="cs-CZ" sz="7200" dirty="0"/>
          </a:p>
          <a:p>
            <a:endParaRPr lang="cs-CZ" sz="72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B0C7AC9-2ECC-9E8B-9A5F-95150C57D2B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2898"/>
          <a:stretch/>
        </p:blipFill>
        <p:spPr>
          <a:xfrm>
            <a:off x="54272" y="3986861"/>
            <a:ext cx="5777943" cy="283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167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2925</TotalTime>
  <Words>730</Words>
  <Application>Microsoft Macintosh PowerPoint</Application>
  <PresentationFormat>Širokoúhlá obrazovka</PresentationFormat>
  <Paragraphs>78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-webkit-standard</vt:lpstr>
      <vt:lpstr>Aptos</vt:lpstr>
      <vt:lpstr>Aptos Display</vt:lpstr>
      <vt:lpstr>Arial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Nicolas Sendrei</dc:creator>
  <cp:lastModifiedBy>Nicolas Sendrei</cp:lastModifiedBy>
  <cp:revision>28</cp:revision>
  <dcterms:created xsi:type="dcterms:W3CDTF">2024-09-28T07:17:54Z</dcterms:created>
  <dcterms:modified xsi:type="dcterms:W3CDTF">2024-12-08T11:07:18Z</dcterms:modified>
</cp:coreProperties>
</file>