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336" r:id="rId2"/>
    <p:sldId id="302" r:id="rId3"/>
    <p:sldId id="334" r:id="rId4"/>
    <p:sldId id="338" r:id="rId5"/>
    <p:sldId id="356" r:id="rId6"/>
    <p:sldId id="339" r:id="rId7"/>
    <p:sldId id="340" r:id="rId8"/>
    <p:sldId id="357" r:id="rId9"/>
    <p:sldId id="335" r:id="rId10"/>
    <p:sldId id="344" r:id="rId11"/>
    <p:sldId id="345" r:id="rId12"/>
    <p:sldId id="346" r:id="rId13"/>
    <p:sldId id="347" r:id="rId14"/>
    <p:sldId id="359" r:id="rId15"/>
    <p:sldId id="362" r:id="rId16"/>
    <p:sldId id="360" r:id="rId17"/>
    <p:sldId id="361" r:id="rId18"/>
    <p:sldId id="256" r:id="rId19"/>
    <p:sldId id="266" r:id="rId20"/>
    <p:sldId id="278" r:id="rId21"/>
    <p:sldId id="268" r:id="rId22"/>
    <p:sldId id="269" r:id="rId23"/>
    <p:sldId id="279" r:id="rId24"/>
    <p:sldId id="275" r:id="rId25"/>
    <p:sldId id="276" r:id="rId26"/>
    <p:sldId id="280" r:id="rId27"/>
    <p:sldId id="337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2877" autoAdjust="0"/>
  </p:normalViewPr>
  <p:slideViewPr>
    <p:cSldViewPr snapToGrid="0">
      <p:cViewPr varScale="1">
        <p:scale>
          <a:sx n="157" d="100"/>
          <a:sy n="157" d="100"/>
        </p:scale>
        <p:origin x="8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180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029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9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688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2203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0502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329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619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55000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669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2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977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8036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36261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13083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53083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7515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938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335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304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86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41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532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96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65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>
              <a:lnSpc>
                <a:spcPct val="100000"/>
              </a:lnSpc>
            </a:pPr>
            <a:r>
              <a:rPr lang="cs-CZ" sz="4800" b="1" dirty="0">
                <a:latin typeface="Times New Roman"/>
              </a:rPr>
              <a:t>CONTROLLING:
</a:t>
            </a:r>
            <a:r>
              <a:rPr lang="cs-CZ" sz="3200" b="1" dirty="0">
                <a:latin typeface="Times New Roman"/>
              </a:rPr>
              <a:t>úvod do problematiky I.</a:t>
            </a: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podstatou controllingu a vymezit jej v současném pojetí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01449" y="807372"/>
            <a:ext cx="7389563" cy="3223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 controllingu v tuzemsku </a:t>
            </a:r>
            <a:endParaRPr lang="cs-CZ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předsocialistické tradice</a:t>
            </a:r>
          </a:p>
          <a:p>
            <a:pPr marL="80010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Baťa a.s. Zlín: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výrobní a ekonomický systém řízení podniku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 vnitropodnikového řízení na základě rozpočtů a kalkulací a hmotné zainteresovanosti zaměstnanců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perfektní podnikový 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215325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47491" y="755726"/>
            <a:ext cx="733312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socialistické centrální plánování navázalo na dříve vybudovaný systém podvojného účetnictví a nákladového účetnictví: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sestavování střediskových rozpočtů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plánové kalkulace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vyhodnocování pomocí odchylek – soustředění se na plnění plánu a ne na dosahovanou skutečnost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počátek 90. let 20. století – velký počet podniků přestal sestavovat plány, rozpočty, kalkulace a vést vnitropodnikové účetnictví – přežitek socialismu</a:t>
            </a:r>
          </a:p>
        </p:txBody>
      </p:sp>
    </p:spTree>
    <p:extLst>
      <p:ext uri="{BB962C8B-B14F-4D97-AF65-F5344CB8AC3E}">
        <p14:creationId xmlns:p14="http://schemas.microsoft.com/office/powerpoint/2010/main" val="3355220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93058" y="882066"/>
            <a:ext cx="7198659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pojem controlling se začal používat až v 1990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důležitou roli v novém zavádění controllingu sehrály především podniky se zahraniční kapitálovou účastí (německé a rakouské)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konec 90. let – velké společnosti s českými vlastníky si začaly uvědomovat potřebu controllingu a tento systém se začal znovu budovat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8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00939" y="396393"/>
            <a:ext cx="7243482" cy="3870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současnost: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zvýšená míra zavádění controllingu v podnicích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MSP s českými vlastníky – controllingu není věnována patřičná pozornost: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získávání informací není zadarmo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převážné většině těchto podniků je součástí managementu i vlastník této společnosti</a:t>
            </a:r>
          </a:p>
          <a:p>
            <a:pPr marL="80010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oblasti controllingu často řešeny přímo odbornými útvary těchto oblastí – personální controlling, investiční controlling, controlling prodeje apod.</a:t>
            </a:r>
          </a:p>
        </p:txBody>
      </p:sp>
    </p:spTree>
    <p:extLst>
      <p:ext uri="{BB962C8B-B14F-4D97-AF65-F5344CB8AC3E}">
        <p14:creationId xmlns:p14="http://schemas.microsoft.com/office/powerpoint/2010/main" val="1505359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Definice controllingu</a:t>
            </a: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????????????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442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350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Definice controllingu</a:t>
            </a: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neexistuje 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jednoznačně vymezený obsah pojmu controlling 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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neexistuje jednoznačná definice</a:t>
            </a: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nejobecnějším kontextu je controlling považován za metodu, která vede ke zvýšení účinnosti řízení prostřednictvím systematického srovnávání dosažené skutečnosti s žádoucím stavem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659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329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Definice č. 1: Mann a Mayer, 1992. Controlling – metoda úspěšného podnikání:</a:t>
            </a:r>
          </a:p>
          <a:p>
            <a:pPr marL="914400" lvl="1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systém pravidel, který napomáhá dosažení podnikových cílů, zabraňuje překvapením a včas rozsvěcuje červenou, když objeví nebezpečí vyžadující příslušná opatření.</a:t>
            </a:r>
          </a:p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2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2927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Definice č. 2: Lazar, 2012. Manažerské účetnictví a controlling:</a:t>
            </a:r>
          </a:p>
          <a:p>
            <a:pPr marL="914400" lvl="1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metoda řízení, jejímž smyslem je permanentní vyhodnocování skutečného průběhu podnikatelského procesu se žádoucím stavem. Analýza těchto odchylek podle příčin vzniku a odpovědnosti je těžištěm celého systému.</a:t>
            </a:r>
            <a:endParaRPr lang="cs-CZ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27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Obrázek 7"/>
          <p:cNvPicPr/>
          <p:nvPr/>
        </p:nvPicPr>
        <p:blipFill>
          <a:blip r:embed="rId2"/>
          <a:stretch/>
        </p:blipFill>
        <p:spPr>
          <a:xfrm>
            <a:off x="6948360" y="555480"/>
            <a:ext cx="1699200" cy="132516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251640" y="267480"/>
            <a:ext cx="5616360" cy="4608000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cs-CZ"/>
          </a:p>
        </p:txBody>
      </p:sp>
      <p:sp>
        <p:nvSpPr>
          <p:cNvPr id="84" name="TextShape 2"/>
          <p:cNvSpPr txBox="1"/>
          <p:nvPr/>
        </p:nvSpPr>
        <p:spPr>
          <a:xfrm>
            <a:off x="467640" y="699480"/>
            <a:ext cx="5112360" cy="21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4000" b="1" strike="noStrike" dirty="0">
                <a:solidFill>
                  <a:srgbClr val="FFFFFF"/>
                </a:solidFill>
                <a:latin typeface="Times New Roman"/>
              </a:rPr>
              <a:t>CONTROLLING:
Náklady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178645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768867"/>
            <a:ext cx="733493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nákladové skupiny tvoří:</a:t>
            </a:r>
          </a:p>
          <a:p>
            <a:pPr algn="just"/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provozní náklady: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spotřeba materiálu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spotřeba energie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spotřeba a použití externích prací a služeb (výrobních kooperací, telekomunikačních, poradenských, opravářských aj. služeb)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osobní náklady (mzdové náklady včetně zdravotního a sociálního pojištění)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</a:rPr>
              <a:t>odpisy dlouhodobého hmotného i nehmotného majetku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náklady (úroky, pojistné, daně)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náklady </a:t>
            </a:r>
            <a:r>
              <a:rPr lang="cs-CZ" dirty="0"/>
              <a:t>(manka, škody, živelné pohromy)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8758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0">
            <a:extLst>
              <a:ext uri="{FF2B5EF4-FFF2-40B4-BE49-F238E27FC236}">
                <a16:creationId xmlns:a16="http://schemas.microsoft.com/office/drawing/2014/main" id="{BF3D5AC8-EE85-4463-8816-4AEE63D8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57" y="527392"/>
            <a:ext cx="8207375" cy="3420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Historický vývoj controllingu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000000"/>
                </a:solidFill>
                <a:ea typeface="Calibri" panose="020F0502020204030204" pitchFamily="34" charset="0"/>
              </a:rPr>
              <a:t>Controlling v angloamerické jazykové oblasti </a:t>
            </a:r>
            <a:endParaRPr lang="cs-CZ" sz="2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08585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1880 - pozice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comptrollera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v AT &amp; SF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Railway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úlohy převážně finančního rázu </a:t>
            </a:r>
          </a:p>
          <a:p>
            <a:pPr marL="1085850" lvl="1" indent="-34290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1892 – General Electric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pracovní pozice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comptrollera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, resp. controllera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212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86422" y="761714"/>
            <a:ext cx="7418795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/>
              <a:t>Příklad </a:t>
            </a:r>
            <a:endParaRPr lang="cs-CZ" sz="1600" dirty="0"/>
          </a:p>
          <a:p>
            <a:r>
              <a:rPr lang="cs-CZ" dirty="0"/>
              <a:t>Rozhodněte, zda se jedná o náklad provozní, finanční nebo mimořádný:</a:t>
            </a:r>
          </a:p>
          <a:p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odpisy automobilu taxikáře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spotřeba papíru při výrobě časopisů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spotřeba kancelářského materiálu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manko v pokladně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pojistné proti živelným pohromám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poplatek za internetové služby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kursovní ztráta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sociální pojištění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8111005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51640" y="750957"/>
            <a:ext cx="7856280" cy="385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nákladů podle místa vzniku a odpovědnosti (jednicové a režijní náklady)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Kde náklady vznikly a kdo je za jejich vznik odpovědný?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Třídění podle vnitropodnikových útvarů: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náklady: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technologické náklady:</a:t>
            </a:r>
          </a:p>
          <a:p>
            <a:pPr marL="1657350" lvl="3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jednicové náklady (přímo souvisí s jednotkou výkonu (t, kg, kus,…), proporcionální závislost na objemu výroby)</a:t>
            </a:r>
          </a:p>
          <a:p>
            <a:pPr marL="1657350" lvl="3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režijní náklady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obsluhu, zajištění a řízení – režijní náklady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Nevýrobní náklady: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odbytová režie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správní režie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zásobovací režie atd.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6106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185856" y="741122"/>
            <a:ext cx="7721402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Kalkulační členění nákladů (přímé a nepřímé náklady)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co byly náklady vynaloženy (na které výrobky a služby)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podnikovou sféru velmi významné, protože dokáže zjistit: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</a:rPr>
              <a:t>rentabilitu (ziskovost) jednotlivých položek poskytovaných výrobků a služeb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</a:rPr>
              <a:t>jak jednotlivé výrobky či služby přispívají na tvorbu výsledku hospodaření (zisku) a tím ovlivňovat nabídkovou paletu výrobků a služeb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</a:rPr>
              <a:t>zda danou službu provozovat ve vlastní režii nebo raději danou službu nakoupit (outsourcing)</a:t>
            </a: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minimální cenu pro obchodní oblast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sledujeme v závislosti na způsobu přiřazování nákladů na nositele nákladů (na výkon, tzv. kalkulační jednici):</a:t>
            </a: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cs-CZ" sz="16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přímé náklady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(jednicové náklady a režie, které s určitým výrobkem přímo souvisí )</a:t>
            </a:r>
          </a:p>
          <a:p>
            <a:pPr marL="720000" lvl="1" indent="-342900" algn="just">
              <a:buFont typeface="Courier New" panose="02070309020205020404" pitchFamily="49" charset="0"/>
              <a:buChar char="o"/>
            </a:pPr>
            <a:r>
              <a:rPr lang="cs-CZ" sz="16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nepřímé náklady</a:t>
            </a:r>
            <a:r>
              <a:rPr lang="cs-CZ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(společné pro skupinu výrobků, tj. režijní náklady, které nelze přiřadit na konkrétní výrobek)</a:t>
            </a:r>
            <a:endParaRPr lang="cs-CZ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429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51640" y="701891"/>
            <a:ext cx="73727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Určete, zda se jedná o přímý náklad nebo o náklad nepřímý: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papíru při výrobě knih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mzdy vedení společnosti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kancelářského papíru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značky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energie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úklid skladu materiálu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kursovní ztráty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sociální pojištění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vodné, stočné, likvidace odpadů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8795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174127" y="837410"/>
            <a:ext cx="76347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Členění nákladů v závislosti na změnách objemu výroby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má smysl při řízení nákladů za období kratší než 1 rok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variabilní náklady </a:t>
            </a:r>
            <a:r>
              <a:rPr lang="cs-CZ" dirty="0"/>
              <a:t>– jejich výše je závislá na objemu produkce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fixní náklady </a:t>
            </a:r>
            <a:r>
              <a:rPr lang="cs-CZ" dirty="0"/>
              <a:t>– jejich výše není svázána s objemem produkce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311394" y="2852901"/>
            <a:ext cx="3571875" cy="1790700"/>
            <a:chOff x="0" y="0"/>
            <a:chExt cx="3571875" cy="1790700"/>
          </a:xfrm>
        </p:grpSpPr>
        <p:sp>
          <p:nvSpPr>
            <p:cNvPr id="14" name="Textové pole 17"/>
            <p:cNvSpPr txBox="1">
              <a:spLocks/>
            </p:cNvSpPr>
            <p:nvPr/>
          </p:nvSpPr>
          <p:spPr>
            <a:xfrm>
              <a:off x="2105025" y="847725"/>
              <a:ext cx="1301750" cy="38735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 dirty="0" err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cs-CZ" sz="1400" i="1" baseline="-25000" dirty="0" err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</a:t>
              </a:r>
              <a:r>
                <a:rPr lang="cs-CZ" sz="1400" dirty="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[Kč/ks, </a:t>
              </a:r>
              <a:r>
                <a:rPr lang="cs-CZ" sz="1400" dirty="0" err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bm</a:t>
              </a:r>
              <a:r>
                <a:rPr lang="cs-CZ" sz="1400" dirty="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]</a:t>
              </a:r>
              <a:endPara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Skupina 14"/>
            <p:cNvGrpSpPr/>
            <p:nvPr/>
          </p:nvGrpSpPr>
          <p:grpSpPr>
            <a:xfrm>
              <a:off x="0" y="0"/>
              <a:ext cx="3571875" cy="1790700"/>
              <a:chOff x="0" y="0"/>
              <a:chExt cx="3571875" cy="1790700"/>
            </a:xfrm>
          </p:grpSpPr>
          <p:cxnSp>
            <p:nvCxnSpPr>
              <p:cNvPr id="16" name="Přímá spojnice se šipkou 15"/>
              <p:cNvCxnSpPr>
                <a:cxnSpLocks/>
              </p:cNvCxnSpPr>
              <p:nvPr/>
            </p:nvCxnSpPr>
            <p:spPr>
              <a:xfrm>
                <a:off x="342900" y="1400175"/>
                <a:ext cx="286766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se šipkou 16"/>
              <p:cNvCxnSpPr>
                <a:cxnSpLocks/>
              </p:cNvCxnSpPr>
              <p:nvPr/>
            </p:nvCxnSpPr>
            <p:spPr>
              <a:xfrm flipV="1">
                <a:off x="371475" y="0"/>
                <a:ext cx="19050" cy="1790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>
                <a:cxnSpLocks/>
              </p:cNvCxnSpPr>
              <p:nvPr/>
            </p:nvCxnSpPr>
            <p:spPr>
              <a:xfrm flipV="1">
                <a:off x="361950" y="295275"/>
                <a:ext cx="2457450" cy="1104900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>
                <a:cxnSpLocks/>
              </p:cNvCxnSpPr>
              <p:nvPr/>
            </p:nvCxnSpPr>
            <p:spPr>
              <a:xfrm>
                <a:off x="390525" y="847725"/>
                <a:ext cx="2451100" cy="1270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ové pole 16"/>
              <p:cNvSpPr txBox="1">
                <a:spLocks/>
              </p:cNvSpPr>
              <p:nvPr/>
            </p:nvSpPr>
            <p:spPr>
              <a:xfrm>
                <a:off x="2076450" y="28575"/>
                <a:ext cx="880745" cy="3873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cs-CZ" sz="1400" i="1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cs-CZ" sz="1400" i="1" baseline="-25000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cs-CZ" sz="1400">
                    <a:solidFill>
                      <a:srgbClr val="323E4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[Kč]</a:t>
                </a:r>
                <a:endPara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ové pole 18"/>
              <p:cNvSpPr txBox="1">
                <a:spLocks/>
              </p:cNvSpPr>
              <p:nvPr/>
            </p:nvSpPr>
            <p:spPr>
              <a:xfrm>
                <a:off x="0" y="114300"/>
                <a:ext cx="419100" cy="6540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cs-CZ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cs-CZ" sz="1400" i="1" baseline="-25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cs-CZ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n</a:t>
                </a:r>
                <a:r>
                  <a:rPr lang="cs-CZ" sz="1400" i="1" baseline="-250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endPara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Textové pole 19"/>
              <p:cNvSpPr txBox="1">
                <a:spLocks/>
              </p:cNvSpPr>
              <p:nvPr/>
            </p:nvSpPr>
            <p:spPr>
              <a:xfrm>
                <a:off x="1047750" y="1400175"/>
                <a:ext cx="2524125" cy="387350"/>
              </a:xfrm>
              <a:prstGeom prst="rect">
                <a:avLst/>
              </a:prstGeom>
              <a:solidFill>
                <a:schemeClr val="lt1">
                  <a:alpha val="0"/>
                </a:schemeClr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produkce</a:t>
                </a:r>
                <a:r>
                  <a:rPr lang="cs-CZ" sz="1400" i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Q </a:t>
                </a:r>
                <a:r>
                  <a:rPr lang="cs-CZ" sz="14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[ks, bm, …]</a:t>
                </a:r>
              </a:p>
            </p:txBody>
          </p:sp>
        </p:grpSp>
      </p:grpSp>
      <p:grpSp>
        <p:nvGrpSpPr>
          <p:cNvPr id="33" name="Skupina 32"/>
          <p:cNvGrpSpPr/>
          <p:nvPr/>
        </p:nvGrpSpPr>
        <p:grpSpPr>
          <a:xfrm>
            <a:off x="3991483" y="2654146"/>
            <a:ext cx="4975860" cy="1934210"/>
            <a:chOff x="0" y="0"/>
            <a:chExt cx="4975860" cy="1934210"/>
          </a:xfrm>
        </p:grpSpPr>
        <p:cxnSp>
          <p:nvCxnSpPr>
            <p:cNvPr id="34" name="Přímá spojnice se šipkou 33"/>
            <p:cNvCxnSpPr>
              <a:cxnSpLocks/>
            </p:cNvCxnSpPr>
            <p:nvPr/>
          </p:nvCxnSpPr>
          <p:spPr>
            <a:xfrm>
              <a:off x="219075" y="1657350"/>
              <a:ext cx="28676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>
              <a:cxnSpLocks/>
            </p:cNvCxnSpPr>
            <p:nvPr/>
          </p:nvCxnSpPr>
          <p:spPr>
            <a:xfrm flipV="1">
              <a:off x="304800" y="0"/>
              <a:ext cx="19050" cy="17907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>
              <a:cxnSpLocks/>
            </p:cNvCxnSpPr>
            <p:nvPr/>
          </p:nvCxnSpPr>
          <p:spPr>
            <a:xfrm>
              <a:off x="304800" y="1152525"/>
              <a:ext cx="2451100" cy="12700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ové pole 24"/>
            <p:cNvSpPr txBox="1">
              <a:spLocks/>
            </p:cNvSpPr>
            <p:nvPr/>
          </p:nvSpPr>
          <p:spPr>
            <a:xfrm>
              <a:off x="2028825" y="857250"/>
              <a:ext cx="1503680" cy="38735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>
                  <a:solidFill>
                    <a:srgbClr val="323E4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 </a:t>
              </a:r>
              <a:r>
                <a:rPr lang="cs-CZ" sz="1400">
                  <a:solidFill>
                    <a:srgbClr val="323E4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[Kč]</a:t>
              </a:r>
              <a:endPara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ové pole 20"/>
            <p:cNvSpPr txBox="1">
              <a:spLocks/>
            </p:cNvSpPr>
            <p:nvPr/>
          </p:nvSpPr>
          <p:spPr>
            <a:xfrm>
              <a:off x="0" y="95250"/>
              <a:ext cx="371475" cy="654050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F, f</a:t>
              </a:r>
              <a:endPara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Oblouk 30"/>
            <p:cNvSpPr>
              <a:spLocks/>
            </p:cNvSpPr>
            <p:nvPr/>
          </p:nvSpPr>
          <p:spPr bwMode="auto">
            <a:xfrm rot="10800000">
              <a:off x="447675" y="76200"/>
              <a:ext cx="4528185" cy="1337945"/>
            </a:xfrm>
            <a:custGeom>
              <a:avLst/>
              <a:gdLst>
                <a:gd name="T0" fmla="*/ 2264092 w 4528109"/>
                <a:gd name="T1" fmla="*/ 0 h 1337844"/>
                <a:gd name="T2" fmla="*/ 4528185 w 4528109"/>
                <a:gd name="T3" fmla="*/ 668973 h 13378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28109" h="1337844" stroke="0">
                  <a:moveTo>
                    <a:pt x="2264054" y="0"/>
                  </a:moveTo>
                  <a:cubicBezTo>
                    <a:pt x="3514457" y="0"/>
                    <a:pt x="4528109" y="299487"/>
                    <a:pt x="4528109" y="668922"/>
                  </a:cubicBezTo>
                  <a:lnTo>
                    <a:pt x="2264055" y="668922"/>
                  </a:lnTo>
                  <a:cubicBezTo>
                    <a:pt x="2264055" y="445948"/>
                    <a:pt x="2264054" y="222974"/>
                    <a:pt x="2264054" y="0"/>
                  </a:cubicBezTo>
                  <a:close/>
                </a:path>
                <a:path w="4528109" h="1337844" fill="none">
                  <a:moveTo>
                    <a:pt x="2264054" y="0"/>
                  </a:moveTo>
                  <a:cubicBezTo>
                    <a:pt x="3514457" y="0"/>
                    <a:pt x="4528109" y="299487"/>
                    <a:pt x="4528109" y="668922"/>
                  </a:cubicBezTo>
                </a:path>
              </a:pathLst>
            </a:custGeom>
            <a:noFill/>
            <a:ln w="9525">
              <a:solidFill>
                <a:schemeClr val="accent6">
                  <a:lumMod val="75000"/>
                  <a:lumOff val="0"/>
                </a:schemeClr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cs-CZ"/>
            </a:p>
          </p:txBody>
        </p:sp>
        <p:sp>
          <p:nvSpPr>
            <p:cNvPr id="40" name="Textové pole 31"/>
            <p:cNvSpPr txBox="1">
              <a:spLocks/>
            </p:cNvSpPr>
            <p:nvPr/>
          </p:nvSpPr>
          <p:spPr>
            <a:xfrm>
              <a:off x="1038225" y="1314450"/>
              <a:ext cx="2019300" cy="38735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 i="1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 </a:t>
              </a:r>
              <a:r>
                <a:rPr lang="cs-CZ" sz="1400">
                  <a:solidFill>
                    <a:srgbClr val="538135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[Kč/ks, bm, …]</a:t>
              </a:r>
              <a:endPara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1" name="Přímá spojnice 40"/>
            <p:cNvCxnSpPr>
              <a:cxnSpLocks/>
            </p:cNvCxnSpPr>
            <p:nvPr/>
          </p:nvCxnSpPr>
          <p:spPr>
            <a:xfrm>
              <a:off x="447675" y="752475"/>
              <a:ext cx="0" cy="945515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ové pole 97"/>
            <p:cNvSpPr txBox="1">
              <a:spLocks/>
            </p:cNvSpPr>
            <p:nvPr/>
          </p:nvSpPr>
          <p:spPr>
            <a:xfrm>
              <a:off x="371475" y="1685925"/>
              <a:ext cx="419100" cy="248285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4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43" name="Textové pole 26"/>
          <p:cNvSpPr txBox="1">
            <a:spLocks/>
          </p:cNvSpPr>
          <p:nvPr/>
        </p:nvSpPr>
        <p:spPr>
          <a:xfrm>
            <a:off x="4800946" y="4240515"/>
            <a:ext cx="2762250" cy="394335"/>
          </a:xfrm>
          <a:prstGeom prst="rect">
            <a:avLst/>
          </a:prstGeom>
          <a:solidFill>
            <a:schemeClr val="lt1">
              <a:alpha val="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Objem produkce</a:t>
            </a:r>
            <a:r>
              <a:rPr lang="cs-CZ" sz="1400" i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 </a:t>
            </a:r>
            <a:r>
              <a:rPr lang="cs-CZ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[ks, bm, …]</a:t>
            </a:r>
          </a:p>
        </p:txBody>
      </p:sp>
    </p:spTree>
    <p:extLst>
      <p:ext uri="{BB962C8B-B14F-4D97-AF65-F5344CB8AC3E}">
        <p14:creationId xmlns:p14="http://schemas.microsoft.com/office/powerpoint/2010/main" val="40187100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51640" y="952637"/>
            <a:ext cx="65093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typy variabilních nákladů: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proporcionální (lineární)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b="1" dirty="0" err="1">
                <a:solidFill>
                  <a:srgbClr val="000000"/>
                </a:solidFill>
                <a:latin typeface="+mj-lt"/>
              </a:rPr>
              <a:t>nadproporcionální</a:t>
            </a:r>
            <a:r>
              <a:rPr lang="cs-CZ" b="1" dirty="0">
                <a:solidFill>
                  <a:srgbClr val="000000"/>
                </a:solidFill>
                <a:latin typeface="+mj-lt"/>
              </a:rPr>
              <a:t> (progresivní)</a:t>
            </a:r>
            <a:endParaRPr lang="cs-CZ" dirty="0">
              <a:solidFill>
                <a:srgbClr val="000000"/>
              </a:solidFill>
              <a:latin typeface="+mj-lt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 err="1">
                <a:solidFill>
                  <a:srgbClr val="000000"/>
                </a:solidFill>
                <a:latin typeface="+mj-lt"/>
              </a:rPr>
              <a:t>podproporcionální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 (regresivní)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typy fixních nákladů:</a:t>
            </a:r>
          </a:p>
          <a:p>
            <a:pPr marL="7200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dle ovlivnitelnosti: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>
                <a:latin typeface="+mj-lt"/>
              </a:rPr>
              <a:t>utopené</a:t>
            </a:r>
            <a:r>
              <a:rPr lang="cs-CZ" sz="1600" dirty="0">
                <a:latin typeface="+mj-lt"/>
              </a:rPr>
              <a:t> (vynaloženy před zahájením výrobní či nevýrobní činnosti daného podniku)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sz="1600" i="1" dirty="0">
                <a:latin typeface="+mj-lt"/>
              </a:rPr>
              <a:t>vyhnutelné</a:t>
            </a:r>
            <a:r>
              <a:rPr lang="cs-CZ" dirty="0">
                <a:latin typeface="+mj-lt"/>
              </a:rPr>
              <a:t> </a:t>
            </a:r>
            <a:r>
              <a:rPr lang="cs-CZ" sz="1600" dirty="0">
                <a:latin typeface="+mj-lt"/>
              </a:rPr>
              <a:t>(bezprostředně spojeny s investičním rozhodnutím)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707258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Náklady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51640" y="630720"/>
            <a:ext cx="74883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Rozhodněte, zda se jedná o fixní nebo variabilní náklady v každém z následujících </a:t>
            </a:r>
            <a:r>
              <a:rPr lang="cs-CZ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případů:</a:t>
            </a:r>
          </a:p>
          <a:p>
            <a:pPr algn="just">
              <a:spcAft>
                <a:spcPts val="0"/>
              </a:spcAft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měsíční mzdy vedení podniku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odpisy výrobní haly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papíru při výrobě knih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plynu k vytápění výrobní haly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pořízení zboží (prodejna)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značky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elektřiny v kancelářské budově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poplatek za připojení k internetu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benzínu taxikářského vozu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benzínu v automobilu, který slouží pro potřeby vedoucích pracovníků</a:t>
            </a:r>
          </a:p>
        </p:txBody>
      </p:sp>
    </p:spTree>
    <p:extLst>
      <p:ext uri="{BB962C8B-B14F-4D97-AF65-F5344CB8AC3E}">
        <p14:creationId xmlns:p14="http://schemas.microsoft.com/office/powerpoint/2010/main" val="35139324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CAF99-648F-1B46-A9E8-C55C333EF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139702"/>
            <a:ext cx="5832648" cy="720080"/>
          </a:xfrm>
        </p:spPr>
        <p:txBody>
          <a:bodyPr/>
          <a:lstStyle/>
          <a:p>
            <a:r>
              <a:rPr lang="cs-CZ" sz="4000" dirty="0"/>
              <a:t>Děkuji za pozornost </a:t>
            </a: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557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35"/>
    </mc:Choice>
    <mc:Fallback xmlns="">
      <p:transition spd="slow" advTm="17335"/>
    </mc:Fallback>
  </mc:AlternateContent>
  <p:extLst>
    <p:ext uri="{E180D4A7-C9FB-4DFB-919C-405C955672EB}">
      <p14:showEvtLst xmlns:p14="http://schemas.microsoft.com/office/powerpoint/2010/main">
        <p14:playEvt time="270" objId="3"/>
        <p14:stopEvt time="17168" objId="3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640" y="833254"/>
            <a:ext cx="742932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první čtvrtina 20. století – zdokonalování nákladového účetnictví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1912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Donaldson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Brown – sestavil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DuPontův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rozklad rentability investovaného kapitálu (ROI) na ziskovost tržeb a obrat investovaného kapitálu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hospodářská krize - zvýšení požadavků na řízení nákladů a podnikové plánování</a:t>
            </a:r>
          </a:p>
        </p:txBody>
      </p:sp>
    </p:spTree>
    <p:extLst>
      <p:ext uri="{BB962C8B-B14F-4D97-AF65-F5344CB8AC3E}">
        <p14:creationId xmlns:p14="http://schemas.microsoft.com/office/powerpoint/2010/main" val="13104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9624" y="628601"/>
            <a:ext cx="7450314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1931 – založení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Controller´s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Institute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America: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časopis Controller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1944 - výzkumná instituce controllingu –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Controllership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Foundation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1946 - první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oficiální souhrn úloh controllera:  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sestavovat celopodnikový plán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srovnávat plán s výsledkem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informovat všechny úrovně vedení o zjištěném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měřit úspěšnost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změřit daňové dopady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starat se o dodatečné pojištění majetku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předjímat účinky vnějších vlivů na podnik </a:t>
            </a:r>
          </a:p>
        </p:txBody>
      </p:sp>
    </p:spTree>
    <p:extLst>
      <p:ext uri="{BB962C8B-B14F-4D97-AF65-F5344CB8AC3E}">
        <p14:creationId xmlns:p14="http://schemas.microsoft.com/office/powerpoint/2010/main" val="400933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84738" y="697618"/>
            <a:ext cx="7270976" cy="3008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50. a 60. léta 20. století – největší rozmach controllingu v USA: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souhrnné vyhodnocování a dlouhodobé plánování se stalo standardní náplní práce controllera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70. léta 20. století - funkce controllera se postupně přetvořila do funkce finančního manažera: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jeho náplní bylo plánování, získávání kapitálu, účetnictví, poradenství a controlling</a:t>
            </a:r>
          </a:p>
        </p:txBody>
      </p:sp>
    </p:spTree>
    <p:extLst>
      <p:ext uri="{BB962C8B-B14F-4D97-AF65-F5344CB8AC3E}">
        <p14:creationId xmlns:p14="http://schemas.microsoft.com/office/powerpoint/2010/main" val="1632669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84738" y="697618"/>
            <a:ext cx="7270976" cy="3731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80. léta 20. století – přerůstáním nákladového účetnictví do manažerského: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nové nástroje a přístupy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procesní orientace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Costing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Target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Costing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neoznačuje specializovanou činnost controllerů, ale představuje jednu ze základních funkcí managementu, měly by se jím zabývat všechny útvary podniku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73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9624" y="847876"/>
            <a:ext cx="7333773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úspěšný controlling zajišťuje rozpoznání potenciálních a aktuálních odchylek od plánu a jejich odstranění managementem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současnosti termín controlling takřka neznají – používá se termín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manažerské účetnictví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controlling chápán jako řízení a regulace podnikových procesů</a:t>
            </a:r>
          </a:p>
        </p:txBody>
      </p:sp>
    </p:spTree>
    <p:extLst>
      <p:ext uri="{BB962C8B-B14F-4D97-AF65-F5344CB8AC3E}">
        <p14:creationId xmlns:p14="http://schemas.microsoft.com/office/powerpoint/2010/main" val="2087436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7199" y="694313"/>
            <a:ext cx="7225553" cy="2946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v německé jazykové oblasti 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němčině neexistuje odpovídající slovo se stejným významovým obsahem – převzato z angličtiny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se rozšířil díky americkým dceřiným společnostem po 2. světové válce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konce 70. let se rozvíjel controlling pouze v podnikové praxi</a:t>
            </a:r>
          </a:p>
        </p:txBody>
      </p:sp>
    </p:spTree>
    <p:extLst>
      <p:ext uri="{BB962C8B-B14F-4D97-AF65-F5344CB8AC3E}">
        <p14:creationId xmlns:p14="http://schemas.microsoft.com/office/powerpoint/2010/main" val="2725696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99891" y="834789"/>
            <a:ext cx="7180729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současnost – controlling považován za samostatnou teoretickou disciplínu v rámci podnikové ekonomiky, která vychází ze systémového přístupu</a:t>
            </a: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úkoly controllera: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plánovat, kontrolovat a získávat informace využitelné pro rozvoj podniku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controller je nositelem funkce controllingu a poradcem managementu</a:t>
            </a:r>
          </a:p>
        </p:txBody>
      </p:sp>
    </p:spTree>
    <p:extLst>
      <p:ext uri="{BB962C8B-B14F-4D97-AF65-F5344CB8AC3E}">
        <p14:creationId xmlns:p14="http://schemas.microsoft.com/office/powerpoint/2010/main" val="29420323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1346</Words>
  <Application>Microsoft Macintosh PowerPoint</Application>
  <PresentationFormat>Předvádění na obrazovce (16:9)</PresentationFormat>
  <Paragraphs>209</Paragraphs>
  <Slides>27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Courier New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357</cp:revision>
  <dcterms:created xsi:type="dcterms:W3CDTF">2016-07-06T15:42:34Z</dcterms:created>
  <dcterms:modified xsi:type="dcterms:W3CDTF">2024-10-03T10:01:35Z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