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336" r:id="rId2"/>
    <p:sldId id="387" r:id="rId3"/>
    <p:sldId id="388" r:id="rId4"/>
    <p:sldId id="352" r:id="rId5"/>
    <p:sldId id="360" r:id="rId6"/>
    <p:sldId id="356" r:id="rId7"/>
    <p:sldId id="361" r:id="rId8"/>
    <p:sldId id="359" r:id="rId9"/>
    <p:sldId id="353" r:id="rId10"/>
    <p:sldId id="350" r:id="rId11"/>
    <p:sldId id="355" r:id="rId12"/>
    <p:sldId id="354" r:id="rId13"/>
    <p:sldId id="375" r:id="rId14"/>
    <p:sldId id="381" r:id="rId15"/>
    <p:sldId id="293" r:id="rId16"/>
    <p:sldId id="391" r:id="rId17"/>
    <p:sldId id="297" r:id="rId18"/>
    <p:sldId id="390" r:id="rId19"/>
    <p:sldId id="298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945" autoAdjust="0"/>
  </p:normalViewPr>
  <p:slideViewPr>
    <p:cSldViewPr snapToGrid="0">
      <p:cViewPr varScale="1">
        <p:scale>
          <a:sx n="157" d="100"/>
          <a:sy n="157" d="100"/>
        </p:scale>
        <p:origin x="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0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96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088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25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19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4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3350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424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81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5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18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2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5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65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4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709051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>
                <a:latin typeface="Times New Roman"/>
              </a:rPr>
              <a:t>úvod do problematiky II.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376524" y="3732812"/>
            <a:ext cx="236107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8235" y="852811"/>
            <a:ext cx="7162800" cy="276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kontrolní a analytická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kontrola a řízení všech procesů v podniku, jejich analýza a určování odchylek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podávání hlášení (tzv. reportů) externím a  vnitropodnikovým uživatelům a subjektům  </a:t>
            </a:r>
          </a:p>
        </p:txBody>
      </p:sp>
    </p:spTree>
    <p:extLst>
      <p:ext uri="{BB962C8B-B14F-4D97-AF65-F5344CB8AC3E}">
        <p14:creationId xmlns:p14="http://schemas.microsoft.com/office/powerpoint/2010/main" val="1246096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0511" y="752207"/>
            <a:ext cx="73975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 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oblasti působení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jako podsystém řízení podniku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výkony a služby pro řízení a podpora managementu při plnění jeho úloh – štábní výkony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nastavení komunikačních vazeb zajišťujících optimální propojení jednotlivých organizačních jednotek </a:t>
            </a:r>
          </a:p>
        </p:txBody>
      </p:sp>
    </p:spTree>
    <p:extLst>
      <p:ext uri="{BB962C8B-B14F-4D97-AF65-F5344CB8AC3E}">
        <p14:creationId xmlns:p14="http://schemas.microsoft.com/office/powerpoint/2010/main" val="3545569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5907"/>
            <a:ext cx="73975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inovační funkce</a:t>
            </a:r>
            <a:r>
              <a:rPr lang="cs-CZ" sz="2800" dirty="0">
                <a:solidFill>
                  <a:srgbClr val="000000"/>
                </a:solidFill>
                <a:ea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orientace controllingu na budoucnost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požadavek na informace, které umožní přijímat opatření, která se projeví pozitivním  budoucím  vývojem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vyvolání aktivit, které rozběhnou inovace žádoucím směrem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ovlivněna skutečným stavem rovnováhy cílů v podniku</a:t>
            </a:r>
          </a:p>
        </p:txBody>
      </p:sp>
    </p:spTree>
    <p:extLst>
      <p:ext uri="{BB962C8B-B14F-4D97-AF65-F5344CB8AC3E}">
        <p14:creationId xmlns:p14="http://schemas.microsoft.com/office/powerpoint/2010/main" val="598669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93702" y="824719"/>
            <a:ext cx="738691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tvorba konzistentních informací pro management: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množství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časové dimenze a přenosu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významu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Náklady na informace</a:t>
            </a:r>
          </a:p>
        </p:txBody>
      </p:sp>
    </p:spTree>
    <p:extLst>
      <p:ext uri="{BB962C8B-B14F-4D97-AF65-F5344CB8AC3E}">
        <p14:creationId xmlns:p14="http://schemas.microsoft.com/office/powerpoint/2010/main" val="768060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293677"/>
            <a:ext cx="4151510" cy="48498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757550" y="728395"/>
            <a:ext cx="290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 a výkony poskytované controllingem na jednotlivých úrovních řízení podniku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36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úkoly</a:t>
            </a:r>
          </a:p>
        </p:txBody>
      </p:sp>
    </p:spTree>
    <p:extLst>
      <p:ext uri="{BB962C8B-B14F-4D97-AF65-F5344CB8AC3E}">
        <p14:creationId xmlns:p14="http://schemas.microsoft.com/office/powerpoint/2010/main" val="14061806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dovednosti</a:t>
            </a:r>
          </a:p>
        </p:txBody>
      </p:sp>
    </p:spTree>
    <p:extLst>
      <p:ext uri="{BB962C8B-B14F-4D97-AF65-F5344CB8AC3E}">
        <p14:creationId xmlns:p14="http://schemas.microsoft.com/office/powerpoint/2010/main" val="10133297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4275758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99580" y="1451336"/>
          <a:ext cx="739248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506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639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Koordinuje základy plánování a rozhodování, je manažerem procesu tvorby rozpočtu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Poskytuje hodnoty základních veličin pro tvorbu rozpočtu, stanovuje cíle podniku, přijímá opatření k jejich dosažení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a rozhoduje o výběru varianty dalšího postupu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913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Periodicky informuje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o výši  a příčinách odchylek skutečné hodnoty od požadované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Zodpovídá za přijímání nápravných opatření k odstranění odchylek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50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Připravuje nabídku poradenství ve všech oblastech controllingu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Spotřebovává nabízené poradenské aktivity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30013016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51640" y="1244694"/>
          <a:ext cx="7392480" cy="28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291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Garantuje celopodnikovou metodiku v oblasti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podnikohospodářských činností a nástrojů controllingu, koordinuje procesy v oblasti řízení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Vytváří předpoklady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pro možnost řízení podniku s orientací na cíle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působí v oblastí rozvoje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podniku – katalyzátor inovačních procesů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se podílí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na přípravě inovací a nese zodpovědnost za jejich realizaci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Působí v roli poradce manažera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Využívá </a:t>
                      </a:r>
                      <a:r>
                        <a:rPr lang="cs-CZ" sz="1600" b="0" dirty="0" err="1">
                          <a:solidFill>
                            <a:schemeClr val="tx1"/>
                          </a:solidFill>
                        </a:rPr>
                        <a:t>controllera</a:t>
                      </a:r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 při výkonu své funkce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18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9569" y="701201"/>
            <a:ext cx="7389563" cy="317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Cíle controllingu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Bezprostřední (věcné, přímé) cíle: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anticipace a adaptace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reakce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koordinace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proveditelnosti plánů</a:t>
            </a:r>
          </a:p>
        </p:txBody>
      </p:sp>
    </p:spTree>
    <p:extLst>
      <p:ext uri="{BB962C8B-B14F-4D97-AF65-F5344CB8AC3E}">
        <p14:creationId xmlns:p14="http://schemas.microsoft.com/office/powerpoint/2010/main" val="46398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200" y="882682"/>
            <a:ext cx="7342094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Zprostředkované (nepřímé) cíle: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zájmových skupin, jejichž dosažení má controlling podpořit: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zaměstnanci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vlastníci</a:t>
            </a:r>
          </a:p>
        </p:txBody>
      </p:sp>
    </p:spTree>
    <p:extLst>
      <p:ext uri="{BB962C8B-B14F-4D97-AF65-F5344CB8AC3E}">
        <p14:creationId xmlns:p14="http://schemas.microsoft.com/office/powerpoint/2010/main" val="415508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80444" y="527392"/>
            <a:ext cx="726847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Koncepce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poskytují informaci o cílech a funkcích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z přímých cílů lze odvodit čtyři typy koncepcí: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380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poskytuje informace, které vznikly v rámci početnictví: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účetnictví, statistiky, kalkulace a rozpočty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 slouží jako nástroj, který management využívá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 controllingu není plně využit</a:t>
            </a:r>
          </a:p>
        </p:txBody>
      </p:sp>
    </p:spTree>
    <p:extLst>
      <p:ext uri="{BB962C8B-B14F-4D97-AF65-F5344CB8AC3E}">
        <p14:creationId xmlns:p14="http://schemas.microsoft.com/office/powerpoint/2010/main" val="381963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informace pocházející z podnikového početnictví, ale informační základna je zde rozšířena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 na provázanost mezi získanými informace a požadavky na ně kladenými – controlling je koordinátor informací: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připravuje a analyzuje informace relevantní pro ekonomické řízení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zodpovědnost za reportingový systém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2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praxi často uplatňovaný přístup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nástroj podniku sloužící k dosažení jeho přímých cílů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uplatňuje se zde pravidlo: </a:t>
            </a:r>
          </a:p>
          <a:p>
            <a:pPr lvl="1" algn="just"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Řídit podle cílů, ne podle denní operativy.</a:t>
            </a:r>
          </a:p>
        </p:txBody>
      </p:sp>
    </p:spTree>
    <p:extLst>
      <p:ext uri="{BB962C8B-B14F-4D97-AF65-F5344CB8AC3E}">
        <p14:creationId xmlns:p14="http://schemas.microsoft.com/office/powerpoint/2010/main" val="399146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podsystém systému řízení: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koncentrace na plánování a kontrolu v operativní i strategické oblasti včetně poskytování informací, tzn. zaměření na informace a zisk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orientace na koordinaci podsystémů řízení (systém ŘLZ, hodnotový systém, systém plánování a kontroly, systém zajištění informací, organizační systém), tzn. snaha o dosažení všech cílů podniku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9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527392"/>
            <a:ext cx="739751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náplně činnosti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plánovací funkce: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controllingové aktivity v každé fázi plánovacího cyklu 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dokumentární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sběr a úschova relevantních informací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zdroje pro příslušné analýzy</a:t>
            </a:r>
          </a:p>
        </p:txBody>
      </p:sp>
    </p:spTree>
    <p:extLst>
      <p:ext uri="{BB962C8B-B14F-4D97-AF65-F5344CB8AC3E}">
        <p14:creationId xmlns:p14="http://schemas.microsoft.com/office/powerpoint/2010/main" val="117393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693</Words>
  <Application>Microsoft Macintosh PowerPoint</Application>
  <PresentationFormat>Předvádění na obrazovce (16:9)</PresentationFormat>
  <Paragraphs>120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403</cp:revision>
  <dcterms:created xsi:type="dcterms:W3CDTF">2016-07-06T15:42:34Z</dcterms:created>
  <dcterms:modified xsi:type="dcterms:W3CDTF">2024-10-09T14:37:56Z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