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</p:sldMasterIdLst>
  <p:notesMasterIdLst>
    <p:notesMasterId r:id="rId37"/>
  </p:notesMasterIdLst>
  <p:sldIdLst>
    <p:sldId id="317" r:id="rId3"/>
    <p:sldId id="386" r:id="rId4"/>
    <p:sldId id="384" r:id="rId5"/>
    <p:sldId id="306" r:id="rId6"/>
    <p:sldId id="319" r:id="rId7"/>
    <p:sldId id="307" r:id="rId8"/>
    <p:sldId id="308" r:id="rId9"/>
    <p:sldId id="309" r:id="rId10"/>
    <p:sldId id="310" r:id="rId11"/>
    <p:sldId id="311" r:id="rId12"/>
    <p:sldId id="324" r:id="rId13"/>
    <p:sldId id="323" r:id="rId14"/>
    <p:sldId id="272" r:id="rId15"/>
    <p:sldId id="282" r:id="rId16"/>
    <p:sldId id="312" r:id="rId17"/>
    <p:sldId id="313" r:id="rId18"/>
    <p:sldId id="363" r:id="rId19"/>
    <p:sldId id="365" r:id="rId20"/>
    <p:sldId id="350" r:id="rId21"/>
    <p:sldId id="366" r:id="rId22"/>
    <p:sldId id="367" r:id="rId23"/>
    <p:sldId id="369" r:id="rId24"/>
    <p:sldId id="371" r:id="rId25"/>
    <p:sldId id="372" r:id="rId26"/>
    <p:sldId id="314" r:id="rId27"/>
    <p:sldId id="315" r:id="rId28"/>
    <p:sldId id="316" r:id="rId29"/>
    <p:sldId id="299" r:id="rId30"/>
    <p:sldId id="300" r:id="rId31"/>
    <p:sldId id="301" r:id="rId32"/>
    <p:sldId id="302" r:id="rId33"/>
    <p:sldId id="303" r:id="rId34"/>
    <p:sldId id="304" r:id="rId35"/>
    <p:sldId id="320" r:id="rId36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94"/>
  </p:normalViewPr>
  <p:slideViewPr>
    <p:cSldViewPr snapToGrid="0">
      <p:cViewPr varScale="1">
        <p:scale>
          <a:sx n="161" d="100"/>
          <a:sy n="161" d="100"/>
        </p:scale>
        <p:origin x="784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viewProps" Target="viewProps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PlaceHolder 1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cs-CZ" sz="2000">
                <a:latin typeface="Arial"/>
              </a:rPr>
              <a:t>Klikněte pro úpravu formátu komentářů</a:t>
            </a:r>
            <a:endParaRPr/>
          </a:p>
        </p:txBody>
      </p:sp>
      <p:sp>
        <p:nvSpPr>
          <p:cNvPr id="78" name="PlaceHolder 2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cs-CZ" sz="1400">
                <a:latin typeface="Times New Roman"/>
              </a:rPr>
              <a:t>&lt;záhlaví&gt;</a:t>
            </a:r>
            <a:endParaRPr/>
          </a:p>
        </p:txBody>
      </p:sp>
      <p:sp>
        <p:nvSpPr>
          <p:cNvPr id="79" name="PlaceHolder 3"/>
          <p:cNvSpPr>
            <a:spLocks noGrp="1"/>
          </p:cNvSpPr>
          <p:nvPr>
            <p:ph type="dt"/>
          </p:nvPr>
        </p:nvSpPr>
        <p:spPr>
          <a:xfrm>
            <a:off x="4278960" y="0"/>
            <a:ext cx="3280680" cy="534240"/>
          </a:xfrm>
          <a:prstGeom prst="rect">
            <a:avLst/>
          </a:prstGeom>
        </p:spPr>
        <p:txBody>
          <a:bodyPr lIns="0" tIns="0" rIns="0" bIns="0"/>
          <a:lstStyle/>
          <a:p>
            <a:pPr algn="r"/>
            <a:r>
              <a:rPr lang="cs-CZ" sz="1400">
                <a:latin typeface="Times New Roman"/>
              </a:rPr>
              <a:t>&lt;datum/čas&gt;</a:t>
            </a:r>
            <a:endParaRPr/>
          </a:p>
        </p:txBody>
      </p:sp>
      <p:sp>
        <p:nvSpPr>
          <p:cNvPr id="80" name="PlaceHolder 4"/>
          <p:cNvSpPr>
            <a:spLocks noGrp="1"/>
          </p:cNvSpPr>
          <p:nvPr>
            <p:ph type="ftr"/>
          </p:nvPr>
        </p:nvSpPr>
        <p:spPr>
          <a:xfrm>
            <a:off x="0" y="10157400"/>
            <a:ext cx="3280680" cy="534240"/>
          </a:xfrm>
          <a:prstGeom prst="rect">
            <a:avLst/>
          </a:prstGeom>
        </p:spPr>
        <p:txBody>
          <a:bodyPr lIns="0" tIns="0" rIns="0" bIns="0" anchor="b"/>
          <a:lstStyle/>
          <a:p>
            <a:r>
              <a:rPr lang="cs-CZ" sz="1400">
                <a:latin typeface="Times New Roman"/>
              </a:rPr>
              <a:t>&lt;zápatí&gt;</a:t>
            </a:r>
            <a:endParaRPr/>
          </a:p>
        </p:txBody>
      </p:sp>
      <p:sp>
        <p:nvSpPr>
          <p:cNvPr id="81" name="PlaceHolder 5"/>
          <p:cNvSpPr>
            <a:spLocks noGrp="1"/>
          </p:cNvSpPr>
          <p:nvPr>
            <p:ph type="sldNum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</p:spPr>
        <p:txBody>
          <a:bodyPr lIns="0" tIns="0" rIns="0" bIns="0" anchor="b"/>
          <a:lstStyle/>
          <a:p>
            <a:pPr algn="r"/>
            <a:fld id="{B50A2ECB-C4ED-4CCD-B6F6-23C85EAE876C}" type="slidenum">
              <a:rPr lang="cs-CZ" sz="1400">
                <a:latin typeface="Times New Roman"/>
              </a:rPr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7469724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 algn="r"/>
            <a:fld id="{B50A2ECB-C4ED-4CCD-B6F6-23C85EAE876C}" type="slidenum">
              <a:rPr lang="cs-CZ" sz="1400" smtClean="0">
                <a:latin typeface="Times New Roman"/>
              </a:rPr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1995438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 algn="r"/>
            <a:fld id="{B50A2ECB-C4ED-4CCD-B6F6-23C85EAE876C}" type="slidenum">
              <a:rPr lang="cs-CZ" sz="1400" smtClean="0">
                <a:latin typeface="Times New Roman"/>
              </a:rPr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3008295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 algn="r"/>
            <a:fld id="{B50A2ECB-C4ED-4CCD-B6F6-23C85EAE876C}" type="slidenum">
              <a:rPr lang="cs-CZ" sz="1400" smtClean="0">
                <a:latin typeface="Times New Roman"/>
              </a:rPr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7911133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PlaceHolder 1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/>
          <a:lstStyle/>
          <a:p>
            <a:r>
              <a:rPr lang="cs-CZ" sz="2000" strike="noStrike">
                <a:latin typeface="Arial"/>
              </a:rPr>
              <a:t>csvukrs</a:t>
            </a:r>
            <a:endParaRPr/>
          </a:p>
        </p:txBody>
      </p:sp>
      <p:sp>
        <p:nvSpPr>
          <p:cNvPr id="140" name="TextShape 2"/>
          <p:cNvSpPr txBox="1"/>
          <p:nvPr/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algn="r">
              <a:lnSpc>
                <a:spcPct val="100000"/>
              </a:lnSpc>
            </a:pPr>
            <a:fld id="{C2964BB7-89B7-4F94-8396-7D2DCA6168B7}" type="slidenum">
              <a:rPr lang="cs-CZ" sz="1200" strike="noStrike">
                <a:solidFill>
                  <a:srgbClr val="000000"/>
                </a:solidFill>
                <a:latin typeface="+mn-lt"/>
                <a:ea typeface="+mn-ea"/>
              </a:rPr>
              <a:t>13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0187960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PlaceHolder 1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/>
          <a:lstStyle/>
          <a:p>
            <a:r>
              <a:rPr lang="cs-CZ" sz="2000" strike="noStrike">
                <a:latin typeface="Arial"/>
              </a:rPr>
              <a:t>csvukrs</a:t>
            </a:r>
            <a:endParaRPr/>
          </a:p>
        </p:txBody>
      </p:sp>
      <p:sp>
        <p:nvSpPr>
          <p:cNvPr id="140" name="TextShape 2"/>
          <p:cNvSpPr txBox="1"/>
          <p:nvPr/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algn="r">
              <a:lnSpc>
                <a:spcPct val="100000"/>
              </a:lnSpc>
            </a:pPr>
            <a:fld id="{C2964BB7-89B7-4F94-8396-7D2DCA6168B7}" type="slidenum">
              <a:rPr lang="cs-CZ" sz="1200" strike="noStrike">
                <a:solidFill>
                  <a:srgbClr val="000000"/>
                </a:solidFill>
                <a:latin typeface="+mn-lt"/>
                <a:ea typeface="+mn-ea"/>
              </a:rPr>
              <a:t>14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83901657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PlaceHolder 1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/>
          <a:lstStyle/>
          <a:p>
            <a:r>
              <a:rPr lang="cs-CZ" sz="2000" strike="noStrike">
                <a:latin typeface="Arial"/>
              </a:rPr>
              <a:t>csvukrs</a:t>
            </a:r>
            <a:endParaRPr/>
          </a:p>
        </p:txBody>
      </p:sp>
      <p:sp>
        <p:nvSpPr>
          <p:cNvPr id="140" name="TextShape 2"/>
          <p:cNvSpPr txBox="1"/>
          <p:nvPr/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algn="r">
              <a:lnSpc>
                <a:spcPct val="100000"/>
              </a:lnSpc>
            </a:pPr>
            <a:fld id="{C2964BB7-89B7-4F94-8396-7D2DCA6168B7}" type="slidenum">
              <a:rPr lang="cs-CZ" sz="1200" strike="noStrike">
                <a:solidFill>
                  <a:srgbClr val="000000"/>
                </a:solidFill>
                <a:latin typeface="+mn-lt"/>
                <a:ea typeface="+mn-ea"/>
              </a:rPr>
              <a:t>15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25326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PlaceHolder 1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/>
          <a:lstStyle/>
          <a:p>
            <a:r>
              <a:rPr lang="cs-CZ" sz="2000" strike="noStrike">
                <a:latin typeface="Arial"/>
              </a:rPr>
              <a:t>csvukrs</a:t>
            </a:r>
            <a:endParaRPr/>
          </a:p>
        </p:txBody>
      </p:sp>
      <p:sp>
        <p:nvSpPr>
          <p:cNvPr id="140" name="TextShape 2"/>
          <p:cNvSpPr txBox="1"/>
          <p:nvPr/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algn="r">
              <a:lnSpc>
                <a:spcPct val="100000"/>
              </a:lnSpc>
            </a:pPr>
            <a:fld id="{C2964BB7-89B7-4F94-8396-7D2DCA6168B7}" type="slidenum">
              <a:rPr lang="cs-CZ" sz="1200" strike="noStrike">
                <a:solidFill>
                  <a:srgbClr val="000000"/>
                </a:solidFill>
                <a:latin typeface="+mn-lt"/>
                <a:ea typeface="+mn-ea"/>
              </a:rPr>
              <a:t>16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0711878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PlaceHolder 1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/>
          <a:lstStyle/>
          <a:p>
            <a:r>
              <a:rPr lang="cs-CZ" sz="2000" strike="noStrike">
                <a:latin typeface="Arial"/>
              </a:rPr>
              <a:t>csvukrs</a:t>
            </a:r>
            <a:endParaRPr/>
          </a:p>
        </p:txBody>
      </p:sp>
      <p:sp>
        <p:nvSpPr>
          <p:cNvPr id="140" name="TextShape 2"/>
          <p:cNvSpPr txBox="1"/>
          <p:nvPr/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algn="r">
              <a:lnSpc>
                <a:spcPct val="100000"/>
              </a:lnSpc>
            </a:pPr>
            <a:fld id="{C2964BB7-89B7-4F94-8396-7D2DCA6168B7}" type="slidenum">
              <a:rPr lang="cs-CZ" sz="1200" strike="noStrike">
                <a:solidFill>
                  <a:srgbClr val="000000"/>
                </a:solidFill>
                <a:latin typeface="+mn-lt"/>
                <a:ea typeface="+mn-ea"/>
              </a:rPr>
              <a:t>25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1966730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PlaceHolder 1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/>
          <a:lstStyle/>
          <a:p>
            <a:r>
              <a:rPr lang="cs-CZ" sz="2000" strike="noStrike">
                <a:latin typeface="Arial"/>
              </a:rPr>
              <a:t>csvukrs</a:t>
            </a:r>
            <a:endParaRPr/>
          </a:p>
        </p:txBody>
      </p:sp>
      <p:sp>
        <p:nvSpPr>
          <p:cNvPr id="140" name="TextShape 2"/>
          <p:cNvSpPr txBox="1"/>
          <p:nvPr/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algn="r">
              <a:lnSpc>
                <a:spcPct val="100000"/>
              </a:lnSpc>
            </a:pPr>
            <a:fld id="{C2964BB7-89B7-4F94-8396-7D2DCA6168B7}" type="slidenum">
              <a:rPr lang="cs-CZ" sz="1200" strike="noStrike">
                <a:solidFill>
                  <a:srgbClr val="000000"/>
                </a:solidFill>
                <a:latin typeface="+mn-lt"/>
                <a:ea typeface="+mn-ea"/>
              </a:rPr>
              <a:t>26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6415693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PlaceHolder 1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/>
          <a:lstStyle/>
          <a:p>
            <a:r>
              <a:rPr lang="cs-CZ" sz="2000" strike="noStrike" dirty="0" err="1">
                <a:latin typeface="Arial"/>
              </a:rPr>
              <a:t>csvukrs</a:t>
            </a:r>
            <a:endParaRPr dirty="0"/>
          </a:p>
        </p:txBody>
      </p:sp>
      <p:sp>
        <p:nvSpPr>
          <p:cNvPr id="140" name="TextShape 2"/>
          <p:cNvSpPr txBox="1"/>
          <p:nvPr/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algn="r">
              <a:lnSpc>
                <a:spcPct val="100000"/>
              </a:lnSpc>
            </a:pPr>
            <a:fld id="{C2964BB7-89B7-4F94-8396-7D2DCA6168B7}" type="slidenum">
              <a:rPr lang="cs-CZ" sz="1200" strike="noStrike">
                <a:solidFill>
                  <a:srgbClr val="000000"/>
                </a:solidFill>
                <a:latin typeface="+mn-lt"/>
                <a:ea typeface="+mn-ea"/>
              </a:rPr>
              <a:t>27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05615161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PlaceHolder 1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/>
          <a:lstStyle/>
          <a:p>
            <a:r>
              <a:rPr lang="cs-CZ" sz="2000" strike="noStrike" dirty="0" err="1">
                <a:latin typeface="Arial"/>
              </a:rPr>
              <a:t>csvukrs</a:t>
            </a:r>
            <a:endParaRPr dirty="0"/>
          </a:p>
        </p:txBody>
      </p:sp>
      <p:sp>
        <p:nvSpPr>
          <p:cNvPr id="140" name="TextShape 2"/>
          <p:cNvSpPr txBox="1"/>
          <p:nvPr/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algn="r">
              <a:lnSpc>
                <a:spcPct val="100000"/>
              </a:lnSpc>
            </a:pPr>
            <a:fld id="{C2964BB7-89B7-4F94-8396-7D2DCA6168B7}" type="slidenum">
              <a:rPr lang="cs-CZ" sz="1200" strike="noStrike">
                <a:solidFill>
                  <a:srgbClr val="000000"/>
                </a:solidFill>
                <a:latin typeface="+mn-lt"/>
                <a:ea typeface="+mn-ea"/>
              </a:rPr>
              <a:t>28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2811226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 algn="r"/>
            <a:fld id="{B50A2ECB-C4ED-4CCD-B6F6-23C85EAE876C}" type="slidenum">
              <a:rPr lang="cs-CZ" sz="1400" smtClean="0">
                <a:latin typeface="Times New Roman"/>
              </a:rPr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4214672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PlaceHolder 1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/>
          <a:lstStyle/>
          <a:p>
            <a:r>
              <a:rPr lang="cs-CZ" sz="2000" strike="noStrike">
                <a:latin typeface="Arial"/>
              </a:rPr>
              <a:t>csvukrs</a:t>
            </a:r>
            <a:endParaRPr/>
          </a:p>
        </p:txBody>
      </p:sp>
      <p:sp>
        <p:nvSpPr>
          <p:cNvPr id="140" name="TextShape 2"/>
          <p:cNvSpPr txBox="1"/>
          <p:nvPr/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algn="r">
              <a:lnSpc>
                <a:spcPct val="100000"/>
              </a:lnSpc>
            </a:pPr>
            <a:fld id="{C2964BB7-89B7-4F94-8396-7D2DCA6168B7}" type="slidenum">
              <a:rPr lang="cs-CZ" sz="1200" strike="noStrike">
                <a:solidFill>
                  <a:srgbClr val="000000"/>
                </a:solidFill>
                <a:latin typeface="+mn-lt"/>
                <a:ea typeface="+mn-ea"/>
              </a:rPr>
              <a:t>29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69020688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PlaceHolder 1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/>
          <a:lstStyle/>
          <a:p>
            <a:r>
              <a:rPr lang="cs-CZ" sz="2000" strike="noStrike">
                <a:latin typeface="Arial"/>
              </a:rPr>
              <a:t>csvukrs</a:t>
            </a:r>
            <a:endParaRPr/>
          </a:p>
        </p:txBody>
      </p:sp>
      <p:sp>
        <p:nvSpPr>
          <p:cNvPr id="140" name="TextShape 2"/>
          <p:cNvSpPr txBox="1"/>
          <p:nvPr/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algn="r">
              <a:lnSpc>
                <a:spcPct val="100000"/>
              </a:lnSpc>
            </a:pPr>
            <a:fld id="{C2964BB7-89B7-4F94-8396-7D2DCA6168B7}" type="slidenum">
              <a:rPr lang="cs-CZ" sz="1200" strike="noStrike">
                <a:solidFill>
                  <a:srgbClr val="000000"/>
                </a:solidFill>
                <a:latin typeface="+mn-lt"/>
                <a:ea typeface="+mn-ea"/>
              </a:rPr>
              <a:t>30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026661615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PlaceHolder 1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/>
          <a:lstStyle/>
          <a:p>
            <a:r>
              <a:rPr lang="cs-CZ" sz="2000" strike="noStrike">
                <a:latin typeface="Arial"/>
              </a:rPr>
              <a:t>csvukrs</a:t>
            </a:r>
            <a:endParaRPr/>
          </a:p>
        </p:txBody>
      </p:sp>
      <p:sp>
        <p:nvSpPr>
          <p:cNvPr id="140" name="TextShape 2"/>
          <p:cNvSpPr txBox="1"/>
          <p:nvPr/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algn="r">
              <a:lnSpc>
                <a:spcPct val="100000"/>
              </a:lnSpc>
            </a:pPr>
            <a:fld id="{C2964BB7-89B7-4F94-8396-7D2DCA6168B7}" type="slidenum">
              <a:rPr lang="cs-CZ" sz="1200" strike="noStrike">
                <a:solidFill>
                  <a:srgbClr val="000000"/>
                </a:solidFill>
                <a:latin typeface="+mn-lt"/>
                <a:ea typeface="+mn-ea"/>
              </a:rPr>
              <a:t>31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365509039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PlaceHolder 1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/>
          <a:lstStyle/>
          <a:p>
            <a:r>
              <a:rPr lang="cs-CZ" sz="2000" strike="noStrike">
                <a:latin typeface="Arial"/>
              </a:rPr>
              <a:t>csvukrs</a:t>
            </a:r>
            <a:endParaRPr/>
          </a:p>
        </p:txBody>
      </p:sp>
      <p:sp>
        <p:nvSpPr>
          <p:cNvPr id="140" name="TextShape 2"/>
          <p:cNvSpPr txBox="1"/>
          <p:nvPr/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algn="r">
              <a:lnSpc>
                <a:spcPct val="100000"/>
              </a:lnSpc>
            </a:pPr>
            <a:fld id="{C2964BB7-89B7-4F94-8396-7D2DCA6168B7}" type="slidenum">
              <a:rPr lang="cs-CZ" sz="1200" strike="noStrike">
                <a:solidFill>
                  <a:srgbClr val="000000"/>
                </a:solidFill>
                <a:latin typeface="+mn-lt"/>
                <a:ea typeface="+mn-ea"/>
              </a:rPr>
              <a:t>32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17893907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PlaceHolder 1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/>
          <a:lstStyle/>
          <a:p>
            <a:r>
              <a:rPr lang="cs-CZ" sz="2000" strike="noStrike">
                <a:latin typeface="Arial"/>
              </a:rPr>
              <a:t>csvukrs</a:t>
            </a:r>
            <a:endParaRPr/>
          </a:p>
        </p:txBody>
      </p:sp>
      <p:sp>
        <p:nvSpPr>
          <p:cNvPr id="140" name="TextShape 2"/>
          <p:cNvSpPr txBox="1"/>
          <p:nvPr/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algn="r">
              <a:lnSpc>
                <a:spcPct val="100000"/>
              </a:lnSpc>
            </a:pPr>
            <a:fld id="{C2964BB7-89B7-4F94-8396-7D2DCA6168B7}" type="slidenum">
              <a:rPr lang="cs-CZ" sz="1200" strike="noStrike">
                <a:solidFill>
                  <a:srgbClr val="000000"/>
                </a:solidFill>
                <a:latin typeface="+mn-lt"/>
                <a:ea typeface="+mn-ea"/>
              </a:rPr>
              <a:t>33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8964287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PlaceHolder 1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/>
          <a:lstStyle/>
          <a:p>
            <a:r>
              <a:rPr lang="cs-CZ" sz="2000" strike="noStrike">
                <a:latin typeface="Arial"/>
              </a:rPr>
              <a:t>csvukrs</a:t>
            </a:r>
            <a:endParaRPr/>
          </a:p>
        </p:txBody>
      </p:sp>
      <p:sp>
        <p:nvSpPr>
          <p:cNvPr id="140" name="TextShape 2"/>
          <p:cNvSpPr txBox="1"/>
          <p:nvPr/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algn="r">
              <a:lnSpc>
                <a:spcPct val="100000"/>
              </a:lnSpc>
            </a:pPr>
            <a:fld id="{C2964BB7-89B7-4F94-8396-7D2DCA6168B7}" type="slidenum">
              <a:rPr lang="cs-CZ" sz="1200" strike="noStrike">
                <a:solidFill>
                  <a:srgbClr val="000000"/>
                </a:solidFill>
                <a:latin typeface="+mn-lt"/>
                <a:ea typeface="+mn-ea"/>
              </a:rPr>
              <a:t>4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9023252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PlaceHolder 1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/>
          <a:lstStyle/>
          <a:p>
            <a:r>
              <a:rPr lang="cs-CZ" sz="2000" strike="noStrike">
                <a:latin typeface="Arial"/>
              </a:rPr>
              <a:t>csvukrs</a:t>
            </a:r>
            <a:endParaRPr/>
          </a:p>
        </p:txBody>
      </p:sp>
      <p:sp>
        <p:nvSpPr>
          <p:cNvPr id="140" name="TextShape 2"/>
          <p:cNvSpPr txBox="1"/>
          <p:nvPr/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algn="r">
              <a:lnSpc>
                <a:spcPct val="100000"/>
              </a:lnSpc>
            </a:pPr>
            <a:fld id="{C2964BB7-89B7-4F94-8396-7D2DCA6168B7}" type="slidenum">
              <a:rPr lang="cs-CZ" sz="1200" strike="noStrike">
                <a:solidFill>
                  <a:srgbClr val="000000"/>
                </a:solidFill>
                <a:latin typeface="+mn-lt"/>
                <a:ea typeface="+mn-ea"/>
              </a:rPr>
              <a:t>5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5039359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PlaceHolder 1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/>
          <a:lstStyle/>
          <a:p>
            <a:r>
              <a:rPr lang="cs-CZ" sz="2000" strike="noStrike">
                <a:latin typeface="Arial"/>
              </a:rPr>
              <a:t>csvukrs</a:t>
            </a:r>
            <a:endParaRPr/>
          </a:p>
        </p:txBody>
      </p:sp>
      <p:sp>
        <p:nvSpPr>
          <p:cNvPr id="140" name="TextShape 2"/>
          <p:cNvSpPr txBox="1"/>
          <p:nvPr/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algn="r">
              <a:lnSpc>
                <a:spcPct val="100000"/>
              </a:lnSpc>
            </a:pPr>
            <a:fld id="{C2964BB7-89B7-4F94-8396-7D2DCA6168B7}" type="slidenum">
              <a:rPr lang="cs-CZ" sz="1200" strike="noStrike">
                <a:solidFill>
                  <a:srgbClr val="000000"/>
                </a:solidFill>
                <a:latin typeface="+mn-lt"/>
                <a:ea typeface="+mn-ea"/>
              </a:rPr>
              <a:t>6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56206186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PlaceHolder 1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/>
          <a:lstStyle/>
          <a:p>
            <a:r>
              <a:rPr lang="cs-CZ" sz="2000" strike="noStrike">
                <a:latin typeface="Arial"/>
              </a:rPr>
              <a:t>csvukrs</a:t>
            </a:r>
            <a:endParaRPr/>
          </a:p>
        </p:txBody>
      </p:sp>
      <p:sp>
        <p:nvSpPr>
          <p:cNvPr id="140" name="TextShape 2"/>
          <p:cNvSpPr txBox="1"/>
          <p:nvPr/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algn="r">
              <a:lnSpc>
                <a:spcPct val="100000"/>
              </a:lnSpc>
            </a:pPr>
            <a:fld id="{C2964BB7-89B7-4F94-8396-7D2DCA6168B7}" type="slidenum">
              <a:rPr lang="cs-CZ" sz="1200" strike="noStrike">
                <a:solidFill>
                  <a:srgbClr val="000000"/>
                </a:solidFill>
                <a:latin typeface="+mn-lt"/>
                <a:ea typeface="+mn-ea"/>
              </a:rPr>
              <a:t>7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21525889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PlaceHolder 1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/>
          <a:lstStyle/>
          <a:p>
            <a:r>
              <a:rPr lang="cs-CZ" sz="2000" strike="noStrike">
                <a:latin typeface="Arial"/>
              </a:rPr>
              <a:t>csvukrs</a:t>
            </a:r>
            <a:endParaRPr/>
          </a:p>
        </p:txBody>
      </p:sp>
      <p:sp>
        <p:nvSpPr>
          <p:cNvPr id="140" name="TextShape 2"/>
          <p:cNvSpPr txBox="1"/>
          <p:nvPr/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algn="r">
              <a:lnSpc>
                <a:spcPct val="100000"/>
              </a:lnSpc>
            </a:pPr>
            <a:fld id="{C2964BB7-89B7-4F94-8396-7D2DCA6168B7}" type="slidenum">
              <a:rPr lang="cs-CZ" sz="1200" strike="noStrike">
                <a:solidFill>
                  <a:srgbClr val="000000"/>
                </a:solidFill>
                <a:latin typeface="+mn-lt"/>
                <a:ea typeface="+mn-ea"/>
              </a:rPr>
              <a:t>8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48304082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PlaceHolder 1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/>
          <a:lstStyle/>
          <a:p>
            <a:r>
              <a:rPr lang="cs-CZ" sz="2000" strike="noStrike">
                <a:latin typeface="Arial"/>
              </a:rPr>
              <a:t>csvukrs</a:t>
            </a:r>
            <a:endParaRPr/>
          </a:p>
        </p:txBody>
      </p:sp>
      <p:sp>
        <p:nvSpPr>
          <p:cNvPr id="140" name="TextShape 2"/>
          <p:cNvSpPr txBox="1"/>
          <p:nvPr/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algn="r">
              <a:lnSpc>
                <a:spcPct val="100000"/>
              </a:lnSpc>
            </a:pPr>
            <a:fld id="{C2964BB7-89B7-4F94-8396-7D2DCA6168B7}" type="slidenum">
              <a:rPr lang="cs-CZ" sz="1200" strike="noStrike">
                <a:solidFill>
                  <a:srgbClr val="000000"/>
                </a:solidFill>
                <a:latin typeface="+mn-lt"/>
                <a:ea typeface="+mn-ea"/>
              </a:rPr>
              <a:t>9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6916678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PlaceHolder 1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/>
          <a:lstStyle/>
          <a:p>
            <a:r>
              <a:rPr lang="cs-CZ" sz="2000" strike="noStrike">
                <a:latin typeface="Arial"/>
              </a:rPr>
              <a:t>csvukrs</a:t>
            </a:r>
            <a:endParaRPr/>
          </a:p>
        </p:txBody>
      </p:sp>
      <p:sp>
        <p:nvSpPr>
          <p:cNvPr id="140" name="TextShape 2"/>
          <p:cNvSpPr txBox="1"/>
          <p:nvPr/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algn="r">
              <a:lnSpc>
                <a:spcPct val="100000"/>
              </a:lnSpc>
            </a:pPr>
            <a:fld id="{C2964BB7-89B7-4F94-8396-7D2DCA6168B7}" type="slidenum">
              <a:rPr lang="cs-CZ" sz="1200" strike="noStrike">
                <a:solidFill>
                  <a:srgbClr val="000000"/>
                </a:solidFill>
                <a:latin typeface="+mn-lt"/>
                <a:ea typeface="+mn-ea"/>
              </a:rPr>
              <a:t>10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0032415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0" name="PlaceHolder 5"/>
          <p:cNvSpPr>
            <a:spLocks noGrp="1"/>
          </p:cNvSpPr>
          <p:nvPr>
            <p:ph type="body"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pic>
        <p:nvPicPr>
          <p:cNvPr id="34" name="Obrázek 33"/>
          <p:cNvPicPr/>
          <p:nvPr/>
        </p:nvPicPr>
        <p:blipFill>
          <a:blip r:embed="rId2"/>
          <a:stretch/>
        </p:blipFill>
        <p:spPr>
          <a:xfrm>
            <a:off x="2702160" y="1203480"/>
            <a:ext cx="3738600" cy="2982960"/>
          </a:xfrm>
          <a:prstGeom prst="rect">
            <a:avLst/>
          </a:prstGeom>
          <a:ln>
            <a:noFill/>
          </a:ln>
        </p:spPr>
      </p:pic>
      <p:pic>
        <p:nvPicPr>
          <p:cNvPr id="35" name="Obrázek 34"/>
          <p:cNvPicPr/>
          <p:nvPr/>
        </p:nvPicPr>
        <p:blipFill>
          <a:blip r:embed="rId2"/>
          <a:stretch/>
        </p:blipFill>
        <p:spPr>
          <a:xfrm>
            <a:off x="2702160" y="1203480"/>
            <a:ext cx="3738600" cy="298296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16.10.2024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9292180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44" name="PlaceHolder 2"/>
          <p:cNvSpPr>
            <a:spLocks noGrp="1"/>
          </p:cNvSpPr>
          <p:nvPr>
            <p:ph type="subTitle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46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48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49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subTitle"/>
          </p:nvPr>
        </p:nvSpPr>
        <p:spPr>
          <a:xfrm>
            <a:off x="251640" y="195480"/>
            <a:ext cx="4536000" cy="23526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53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54" name="PlaceHolder 3"/>
          <p:cNvSpPr>
            <a:spLocks noGrp="1"/>
          </p:cNvSpPr>
          <p:nvPr>
            <p:ph type="body"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55" name="PlaceHolder 4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57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58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59" name="PlaceHolder 4"/>
          <p:cNvSpPr>
            <a:spLocks noGrp="1"/>
          </p:cNvSpPr>
          <p:nvPr>
            <p:ph type="body"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61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62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63" name="PlaceHolder 4"/>
          <p:cNvSpPr>
            <a:spLocks noGrp="1"/>
          </p:cNvSpPr>
          <p:nvPr>
            <p:ph type="body"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65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66" name="PlaceHolder 3"/>
          <p:cNvSpPr>
            <a:spLocks noGrp="1"/>
          </p:cNvSpPr>
          <p:nvPr>
            <p:ph type="body"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68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69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70" name="PlaceHolder 4"/>
          <p:cNvSpPr>
            <a:spLocks noGrp="1"/>
          </p:cNvSpPr>
          <p:nvPr>
            <p:ph type="body"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71" name="PlaceHolder 5"/>
          <p:cNvSpPr>
            <a:spLocks noGrp="1"/>
          </p:cNvSpPr>
          <p:nvPr>
            <p:ph type="body"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73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74" name="PlaceHolder 3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pic>
        <p:nvPicPr>
          <p:cNvPr id="75" name="Obrázek 74"/>
          <p:cNvPicPr/>
          <p:nvPr/>
        </p:nvPicPr>
        <p:blipFill>
          <a:blip r:embed="rId2"/>
          <a:stretch/>
        </p:blipFill>
        <p:spPr>
          <a:xfrm>
            <a:off x="2702160" y="1203480"/>
            <a:ext cx="3738600" cy="2982960"/>
          </a:xfrm>
          <a:prstGeom prst="rect">
            <a:avLst/>
          </a:prstGeom>
          <a:ln>
            <a:noFill/>
          </a:ln>
        </p:spPr>
      </p:pic>
      <p:pic>
        <p:nvPicPr>
          <p:cNvPr id="76" name="Obrázek 75"/>
          <p:cNvPicPr/>
          <p:nvPr/>
        </p:nvPicPr>
        <p:blipFill>
          <a:blip r:embed="rId2"/>
          <a:stretch/>
        </p:blipFill>
        <p:spPr>
          <a:xfrm>
            <a:off x="2702160" y="1203480"/>
            <a:ext cx="3738600" cy="298296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16.10.2024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8704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8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251640" y="195480"/>
            <a:ext cx="4536000" cy="23526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4" name="PlaceHolder 4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slideLayout" Target="../slideLayouts/slideLayout26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slideLayout" Target="../slideLayouts/slideLayout25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Relationship Id="rId1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tIns="0" rIns="0" bIns="0" anchor="ctr"/>
          <a:lstStyle/>
          <a:p>
            <a:r>
              <a:rPr lang="cs-CZ">
                <a:latin typeface="Times New Roman"/>
              </a:rPr>
              <a:t>Klikněte pro úpravu formátu textu nadpisu</a:t>
            </a:r>
            <a:endParaRPr/>
          </a:p>
        </p:txBody>
      </p:sp>
      <p:sp>
        <p:nvSpPr>
          <p:cNvPr id="3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/>
          <a:lstStyle/>
          <a:p>
            <a:pPr>
              <a:buSzPct val="45000"/>
              <a:buFont typeface="StarSymbol"/>
              <a:buChar char=""/>
            </a:pPr>
            <a:r>
              <a:rPr lang="cs-CZ" sz="3200">
                <a:latin typeface="Times New Roman"/>
              </a:rPr>
              <a:t>Klikněte pro úpravu formátu textu osnovy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cs-CZ" sz="2400">
                <a:latin typeface="Times New Roman"/>
              </a:rPr>
              <a:t>Druhá úroveň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cs-CZ" sz="2000">
                <a:latin typeface="Times New Roman"/>
              </a:rPr>
              <a:t>Třetí úroveň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cs-CZ" sz="2000">
                <a:latin typeface="Times New Roman"/>
              </a:rPr>
              <a:t>Čtvrtá úroveň osnovy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cs-CZ" sz="2000">
                <a:latin typeface="Times New Roman"/>
              </a:rPr>
              <a:t>Pátá úroveň osnovy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cs-CZ" sz="2000">
                <a:latin typeface="Times New Roman"/>
              </a:rPr>
              <a:t>Šestá úroveň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cs-CZ" sz="2000">
                <a:latin typeface="Times New Roman"/>
              </a:rPr>
              <a:t>Sedmá úroveň</a:t>
            </a:r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74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" name="Obrázek 9"/>
          <p:cNvPicPr/>
          <p:nvPr/>
        </p:nvPicPr>
        <p:blipFill>
          <a:blip r:embed="rId15"/>
          <a:stretch/>
        </p:blipFill>
        <p:spPr>
          <a:xfrm>
            <a:off x="7956000" y="226800"/>
            <a:ext cx="955800" cy="745200"/>
          </a:xfrm>
          <a:prstGeom prst="rect">
            <a:avLst/>
          </a:prstGeom>
          <a:ln>
            <a:noFill/>
          </a:ln>
        </p:spPr>
      </p:pic>
      <p:sp>
        <p:nvSpPr>
          <p:cNvPr id="37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cs-CZ" sz="2400" strike="noStrike">
                <a:solidFill>
                  <a:srgbClr val="981E3A"/>
                </a:solidFill>
                <a:latin typeface="Times New Roman"/>
              </a:rPr>
              <a:t>Název listu</a:t>
            </a:r>
            <a:endParaRPr/>
          </a:p>
        </p:txBody>
      </p:sp>
      <p:sp>
        <p:nvSpPr>
          <p:cNvPr id="38" name="Line 2"/>
          <p:cNvSpPr/>
          <p:nvPr/>
        </p:nvSpPr>
        <p:spPr>
          <a:xfrm>
            <a:off x="251280" y="699480"/>
            <a:ext cx="7416720" cy="0"/>
          </a:xfrm>
          <a:prstGeom prst="line">
            <a:avLst/>
          </a:prstGeom>
          <a:ln>
            <a:solidFill>
              <a:srgbClr val="307871"/>
            </a:solidFill>
            <a:custDash>
              <a:ds d="100000" sp="100000"/>
            </a:custDash>
            <a:round/>
          </a:ln>
        </p:spPr>
      </p:sp>
      <p:sp>
        <p:nvSpPr>
          <p:cNvPr id="39" name="Line 3"/>
          <p:cNvSpPr/>
          <p:nvPr/>
        </p:nvSpPr>
        <p:spPr>
          <a:xfrm>
            <a:off x="251280" y="4731840"/>
            <a:ext cx="8660520" cy="0"/>
          </a:xfrm>
          <a:prstGeom prst="line">
            <a:avLst/>
          </a:prstGeom>
          <a:ln>
            <a:solidFill>
              <a:srgbClr val="307871"/>
            </a:solidFill>
            <a:custDash>
              <a:ds d="100000" sp="100000"/>
            </a:custDash>
            <a:round/>
          </a:ln>
        </p:spPr>
      </p:sp>
      <p:sp>
        <p:nvSpPr>
          <p:cNvPr id="40" name="PlaceHolder 4"/>
          <p:cNvSpPr>
            <a:spLocks noGrp="1"/>
          </p:cNvSpPr>
          <p:nvPr>
            <p:ph type="ftr"/>
          </p:nvPr>
        </p:nvSpPr>
        <p:spPr>
          <a:xfrm>
            <a:off x="236160" y="4731840"/>
            <a:ext cx="2895120" cy="273600"/>
          </a:xfrm>
          <a:prstGeom prst="rect">
            <a:avLst/>
          </a:prstGeom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cs-CZ" sz="800" strike="noStrike">
                <a:solidFill>
                  <a:srgbClr val="307871"/>
                </a:solidFill>
                <a:latin typeface="Times New Roman"/>
              </a:rPr>
              <a:t>Prostor pro doplňující informace, poznámky</a:t>
            </a:r>
            <a:endParaRPr/>
          </a:p>
        </p:txBody>
      </p:sp>
      <p:sp>
        <p:nvSpPr>
          <p:cNvPr id="41" name="PlaceHolder 5"/>
          <p:cNvSpPr>
            <a:spLocks noGrp="1"/>
          </p:cNvSpPr>
          <p:nvPr>
            <p:ph type="sldNum"/>
          </p:nvPr>
        </p:nvSpPr>
        <p:spPr>
          <a:xfrm>
            <a:off x="7812360" y="4731840"/>
            <a:ext cx="1079640" cy="273600"/>
          </a:xfrm>
          <a:prstGeom prst="rect">
            <a:avLst/>
          </a:prstGeom>
        </p:spPr>
        <p:txBody>
          <a:bodyPr lIns="90000" tIns="45000" rIns="90000" bIns="45000"/>
          <a:lstStyle/>
          <a:p>
            <a:pPr algn="r">
              <a:lnSpc>
                <a:spcPct val="100000"/>
              </a:lnSpc>
            </a:pPr>
            <a:fld id="{6C4C2A32-16EE-486A-9013-F09CF32FC1F4}" type="slidenum">
              <a:rPr lang="cs-CZ" strike="noStrike">
                <a:solidFill>
                  <a:srgbClr val="307871"/>
                </a:solidFill>
                <a:latin typeface="Times New Roman"/>
              </a:rPr>
              <a:t>‹#›</a:t>
            </a:fld>
            <a:endParaRPr/>
          </a:p>
        </p:txBody>
      </p:sp>
      <p:sp>
        <p:nvSpPr>
          <p:cNvPr id="42" name="PlaceHolder 6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/>
          <a:lstStyle/>
          <a:p>
            <a:pPr>
              <a:buSzPct val="45000"/>
              <a:buFont typeface="StarSymbol"/>
              <a:buChar char=""/>
            </a:pPr>
            <a:r>
              <a:rPr lang="cs-CZ" sz="3200">
                <a:latin typeface="Times New Roman"/>
              </a:rPr>
              <a:t>Klikněte pro úpravu formátu textu osnovy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cs-CZ" sz="2400">
                <a:latin typeface="Times New Roman"/>
              </a:rPr>
              <a:t>Druhá úroveň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cs-CZ" sz="2000">
                <a:latin typeface="Times New Roman"/>
              </a:rPr>
              <a:t>Třetí úroveň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cs-CZ" sz="2000">
                <a:latin typeface="Times New Roman"/>
              </a:rPr>
              <a:t>Čtvrtá úroveň osnovy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cs-CZ" sz="2000">
                <a:latin typeface="Times New Roman"/>
              </a:rPr>
              <a:t>Pátá úroveň osnovy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cs-CZ" sz="2000">
                <a:latin typeface="Times New Roman"/>
              </a:rPr>
              <a:t>Šestá úroveň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cs-CZ" sz="2000">
                <a:latin typeface="Times New Roman"/>
              </a:rPr>
              <a:t>Sedmá úroveň</a:t>
            </a:r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75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https://storage.googleapis.com/q-cms/cl3k24uhj00050ps62h9ncefn.jpeg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6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https://storage.googleapis.com/q-cms/cl3k5wq5p00000ps63t7ie57h.jpeg" TargetMode="Externa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4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https://storage.googleapis.com/q-cms/cl3k61w8e00010ps66fxmdsvj.jpeg" TargetMode="Externa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5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4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4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4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4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4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4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4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4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sp>
        <p:nvSpPr>
          <p:cNvPr id="6" name="Obdélník 5"/>
          <p:cNvSpPr/>
          <p:nvPr/>
        </p:nvSpPr>
        <p:spPr>
          <a:xfrm>
            <a:off x="336967" y="337003"/>
            <a:ext cx="3588569" cy="4547937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9" name="Nadpis 1"/>
          <p:cNvSpPr txBox="1">
            <a:spLocks/>
          </p:cNvSpPr>
          <p:nvPr/>
        </p:nvSpPr>
        <p:spPr>
          <a:xfrm>
            <a:off x="500105" y="540454"/>
            <a:ext cx="3222810" cy="2545646"/>
          </a:xfrm>
          <a:prstGeom prst="rect">
            <a:avLst/>
          </a:prstGeom>
        </p:spPr>
        <p:txBody>
          <a:bodyPr vert="horz" lIns="68580" tIns="34290" rIns="68580" bIns="34290" rtlCol="0" anchor="t">
            <a:normAutofit fontScale="47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3000" b="1" dirty="0"/>
          </a:p>
          <a:p>
            <a:pPr algn="l"/>
            <a:endParaRPr lang="cs-CZ" sz="3000" b="1" dirty="0"/>
          </a:p>
          <a:p>
            <a:pPr>
              <a:lnSpc>
                <a:spcPct val="100000"/>
              </a:lnSpc>
            </a:pPr>
            <a:endParaRPr lang="cs-CZ" sz="3200" b="1" dirty="0">
              <a:latin typeface="Times New Roman"/>
            </a:endParaRPr>
          </a:p>
          <a:p>
            <a:r>
              <a:rPr lang="cs-CZ" sz="4700" b="1" dirty="0">
                <a:solidFill>
                  <a:schemeClr val="bg1"/>
                </a:solidFill>
                <a:latin typeface="Times New Roman"/>
              </a:rPr>
              <a:t>CONTROLLING:
Osobnost controllera a jeho postavení v organizační struktuře podniku</a:t>
            </a:r>
          </a:p>
          <a:p>
            <a:pPr>
              <a:lnSpc>
                <a:spcPct val="100000"/>
              </a:lnSpc>
            </a:pPr>
            <a:endParaRPr lang="cs-CZ" sz="2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97632" y="2232670"/>
            <a:ext cx="3627756" cy="2163263"/>
          </a:xfrm>
          <a:prstGeom prst="rect">
            <a:avLst/>
          </a:prstGeom>
        </p:spPr>
        <p:txBody>
          <a:bodyPr vert="horz" lIns="68580" tIns="34290" rIns="68580" bIns="3429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8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8" name="Podnadpis 2"/>
          <p:cNvSpPr txBox="1">
            <a:spLocks/>
          </p:cNvSpPr>
          <p:nvPr/>
        </p:nvSpPr>
        <p:spPr>
          <a:xfrm>
            <a:off x="6518726" y="3314301"/>
            <a:ext cx="2016224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Tomáš Pražák, Ph.D.</a:t>
            </a:r>
          </a:p>
          <a:p>
            <a:pPr algn="r"/>
            <a:r>
              <a:rPr lang="cs-CZ" altLang="cs-CZ" sz="1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Přednášející </a:t>
            </a:r>
            <a:endParaRPr lang="en-GB" altLang="cs-CZ" sz="1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5641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TextShape 2"/>
          <p:cNvSpPr txBox="1"/>
          <p:nvPr/>
        </p:nvSpPr>
        <p:spPr>
          <a:xfrm>
            <a:off x="251640" y="123480"/>
            <a:ext cx="7488360" cy="5072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cs-CZ" sz="1400" strike="noStrike" dirty="0">
                <a:solidFill>
                  <a:srgbClr val="307871"/>
                </a:solidFill>
                <a:latin typeface="Times New Roman"/>
              </a:rPr>
              <a:t>CONTROLLING: Osobnost </a:t>
            </a:r>
            <a:r>
              <a:rPr lang="cs-CZ" sz="1400" strike="noStrike" dirty="0" err="1">
                <a:solidFill>
                  <a:srgbClr val="307871"/>
                </a:solidFill>
                <a:latin typeface="Times New Roman"/>
              </a:rPr>
              <a:t>controllera</a:t>
            </a:r>
            <a:r>
              <a:rPr lang="cs-CZ" sz="1400" strike="noStrike" dirty="0">
                <a:solidFill>
                  <a:srgbClr val="307871"/>
                </a:solidFill>
                <a:latin typeface="Times New Roman"/>
              </a:rPr>
              <a:t> a jeho postavení v organizační struktuře podniku</a:t>
            </a:r>
            <a:endParaRPr dirty="0"/>
          </a:p>
        </p:txBody>
      </p:sp>
      <p:sp>
        <p:nvSpPr>
          <p:cNvPr id="2" name="Obdélník 1"/>
          <p:cNvSpPr/>
          <p:nvPr/>
        </p:nvSpPr>
        <p:spPr>
          <a:xfrm>
            <a:off x="251640" y="749632"/>
            <a:ext cx="7397515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200" b="1" dirty="0">
                <a:latin typeface="+mj-lt"/>
              </a:rPr>
              <a:t>Finanční analýza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000" dirty="0">
                <a:latin typeface="+mj-lt"/>
              </a:rPr>
              <a:t>ohodnocení minulosti, současnosti a předpokládané budoucnosti finančního hospodaření podniku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000" dirty="0">
                <a:latin typeface="+mj-lt"/>
              </a:rPr>
              <a:t>s pomocí speciálních metodických prostředků provézt diagnózu finančního hospodaření podniku a podchytit všechny jeho složky (analýza rentability, analýza zadluženosti, analýza likvidity,…)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000" dirty="0">
                <a:latin typeface="+mj-lt"/>
              </a:rPr>
              <a:t>finanční poměrové ukazatele </a:t>
            </a:r>
          </a:p>
        </p:txBody>
      </p:sp>
    </p:spTree>
    <p:extLst>
      <p:ext uri="{BB962C8B-B14F-4D97-AF65-F5344CB8AC3E}">
        <p14:creationId xmlns:p14="http://schemas.microsoft.com/office/powerpoint/2010/main" val="630070414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5" name="Obdélník 4"/>
          <p:cNvSpPr/>
          <p:nvPr/>
        </p:nvSpPr>
        <p:spPr>
          <a:xfrm>
            <a:off x="251640" y="711517"/>
            <a:ext cx="7385902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600" b="1" dirty="0">
                <a:solidFill>
                  <a:srgbClr val="307871"/>
                </a:solidFill>
                <a:latin typeface="+mj-lt"/>
              </a:rPr>
              <a:t>Rozdíly mezi manažerským a finančním účetnictvím </a:t>
            </a:r>
          </a:p>
          <a:p>
            <a:r>
              <a:rPr lang="cs-CZ" sz="2200" b="1" dirty="0"/>
              <a:t>FÚ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/>
              <a:t>vychází ze Zákona o účetnictví </a:t>
            </a:r>
            <a:r>
              <a:rPr lang="cs-CZ" sz="2000" dirty="0">
                <a:sym typeface="Symbol" panose="05050102010706020507" pitchFamily="18" charset="2"/>
              </a:rPr>
              <a:t> </a:t>
            </a:r>
            <a:r>
              <a:rPr lang="cs-CZ" sz="2000" dirty="0"/>
              <a:t>poskytuje sjednocené, obecné a dále interpretovatelné informace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/>
              <a:t>pro firmy závazné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/>
              <a:t>drobné odchylky jen tam, kde to zákon umožňuje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/>
              <a:t>účetní data podniku pro externí uživatele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/>
              <a:t>účetní výkazy: 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cs-CZ" dirty="0"/>
              <a:t>Rozvaha (bilance) 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cs-CZ" dirty="0"/>
              <a:t>Výkaz zisku a ztráty 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cs-CZ" dirty="0"/>
              <a:t>Cash </a:t>
            </a:r>
            <a:r>
              <a:rPr lang="cs-CZ" dirty="0" err="1"/>
              <a:t>flow</a:t>
            </a:r>
            <a:r>
              <a:rPr lang="cs-CZ" dirty="0"/>
              <a:t> </a:t>
            </a:r>
          </a:p>
          <a:p>
            <a:endParaRPr lang="cs-CZ" sz="2200" b="1" dirty="0">
              <a:solidFill>
                <a:srgbClr val="30787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7307592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5" name="Obdélník 4"/>
          <p:cNvSpPr/>
          <p:nvPr/>
        </p:nvSpPr>
        <p:spPr>
          <a:xfrm>
            <a:off x="251640" y="725091"/>
            <a:ext cx="748836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200" b="1" dirty="0">
                <a:solidFill>
                  <a:srgbClr val="000000"/>
                </a:solidFill>
                <a:latin typeface="+mj-lt"/>
              </a:rPr>
              <a:t>MÚ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rgbClr val="000000"/>
                </a:solidFill>
                <a:latin typeface="+mj-lt"/>
              </a:rPr>
              <a:t>není řízeno legislativními normami a předpisy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rgbClr val="000000"/>
                </a:solidFill>
                <a:latin typeface="+mj-lt"/>
              </a:rPr>
              <a:t>obvykle upraveno nepovinnou vnitropodnikovou metodikou a vychází ze specifických potřeb řízení (nejen finančního a ekonomického) v dané společnosti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rgbClr val="000000"/>
                </a:solidFill>
                <a:latin typeface="+mj-lt"/>
              </a:rPr>
              <a:t>obsah a kvalitu určuje výrobní, technologická a organizační složitost dané společnosti a požadavky daného managementu na manažerské účetnictví</a:t>
            </a:r>
            <a:endParaRPr lang="cs-CZ" sz="2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87298090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TextShape 2"/>
          <p:cNvSpPr txBox="1"/>
          <p:nvPr/>
        </p:nvSpPr>
        <p:spPr>
          <a:xfrm>
            <a:off x="251640" y="123480"/>
            <a:ext cx="7488360" cy="5072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cs-CZ" sz="1400" strike="noStrike" dirty="0">
                <a:solidFill>
                  <a:srgbClr val="307871"/>
                </a:solidFill>
                <a:latin typeface="Times New Roman"/>
              </a:rPr>
              <a:t>CONTROLLING: Náklady</a:t>
            </a:r>
            <a:endParaRPr dirty="0"/>
          </a:p>
        </p:txBody>
      </p:sp>
      <p:sp>
        <p:nvSpPr>
          <p:cNvPr id="2" name="Obdélník 1"/>
          <p:cNvSpPr/>
          <p:nvPr/>
        </p:nvSpPr>
        <p:spPr>
          <a:xfrm>
            <a:off x="259879" y="852721"/>
            <a:ext cx="7488360" cy="30931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2" algn="just">
              <a:spcBef>
                <a:spcPts val="1200"/>
              </a:spcBef>
              <a:spcAft>
                <a:spcPts val="600"/>
              </a:spcAft>
            </a:pPr>
            <a:r>
              <a:rPr lang="cs-CZ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Manažerské pojetí nákladů</a:t>
            </a:r>
          </a:p>
          <a:p>
            <a:pPr marL="285750" indent="-28575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oproti účetnímu pojetí nákladů pracuje s </a:t>
            </a:r>
            <a:r>
              <a:rPr lang="cs-CZ" spc="15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ekonomickými (skutečnými, relevantními) náklady</a:t>
            </a: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 které navíc nákladům zahrnují i tzv. </a:t>
            </a:r>
            <a:r>
              <a:rPr lang="cs-CZ" spc="15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oportunitní (alternativní) náklady (náklady obětované (ušlé) příležitosti</a:t>
            </a: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) – ušlý výnos, který je ztracen, když není výrobní zdroj použit na nejlepší variantu</a:t>
            </a:r>
          </a:p>
          <a:p>
            <a:pPr marL="285750" indent="-28575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definujeme </a:t>
            </a:r>
            <a:r>
              <a:rPr lang="cs-CZ" spc="15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ekonomický zisk - </a:t>
            </a: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rozdíl mezi celkovým výnosem a ekonomickými náklady</a:t>
            </a:r>
          </a:p>
          <a:p>
            <a:pPr marL="285750" indent="-28575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POZOR! Nulový ekonomický zisk neznamená, že účetně vykazuje zdanitelný základ v hodnotě 0!</a:t>
            </a:r>
          </a:p>
        </p:txBody>
      </p:sp>
    </p:spTree>
    <p:extLst>
      <p:ext uri="{BB962C8B-B14F-4D97-AF65-F5344CB8AC3E}">
        <p14:creationId xmlns:p14="http://schemas.microsoft.com/office/powerpoint/2010/main" val="2880194503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TextShape 2"/>
          <p:cNvSpPr txBox="1"/>
          <p:nvPr/>
        </p:nvSpPr>
        <p:spPr>
          <a:xfrm>
            <a:off x="251640" y="123480"/>
            <a:ext cx="7488360" cy="5072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cs-CZ" sz="1400" strike="noStrike" dirty="0">
                <a:solidFill>
                  <a:srgbClr val="307871"/>
                </a:solidFill>
                <a:latin typeface="Times New Roman"/>
              </a:rPr>
              <a:t>CONTROLLING: Náklady</a:t>
            </a:r>
            <a:endParaRPr dirty="0"/>
          </a:p>
        </p:txBody>
      </p:sp>
      <p:sp>
        <p:nvSpPr>
          <p:cNvPr id="2" name="Obdélník 1"/>
          <p:cNvSpPr/>
          <p:nvPr/>
        </p:nvSpPr>
        <p:spPr>
          <a:xfrm>
            <a:off x="536839" y="737364"/>
            <a:ext cx="7392481" cy="32507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cs-CZ" b="1" u="sng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Příklad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endParaRPr lang="cs-CZ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Libor Holub je v současnosti zaměstnán jako řidič kamionu a jeho roční hrubá mzda činila 300 000Kč. Když začne podnikat, nemůže již jezdit s kamionem. Bude-li podnikat, bude potřebovat stodolu, kterou dosud pronajímal za 10 000 Kč ročně. Předpokládá, že za rok utrží 540 000 Kč, přičemž spotřebuje materiál a energie za 122 000 Kč, odpisy zařízení budou činit 40 000 Kč, další náklady budou 60 000 Kč. Zjistěte, zda se panu Holubovi podnikání vyplatí.</a:t>
            </a:r>
            <a:endParaRPr lang="cs-CZ" sz="16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cs-CZ" sz="16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0361270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TextShape 2"/>
          <p:cNvSpPr txBox="1"/>
          <p:nvPr/>
        </p:nvSpPr>
        <p:spPr>
          <a:xfrm>
            <a:off x="251640" y="123480"/>
            <a:ext cx="7488360" cy="5072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cs-CZ" sz="1400" strike="noStrike" dirty="0">
                <a:solidFill>
                  <a:srgbClr val="307871"/>
                </a:solidFill>
                <a:latin typeface="Times New Roman"/>
              </a:rPr>
              <a:t>CONTROLLING: Osobnost </a:t>
            </a:r>
            <a:r>
              <a:rPr lang="cs-CZ" sz="1400" strike="noStrike" dirty="0" err="1">
                <a:solidFill>
                  <a:srgbClr val="307871"/>
                </a:solidFill>
                <a:latin typeface="Times New Roman"/>
              </a:rPr>
              <a:t>controllera</a:t>
            </a:r>
            <a:r>
              <a:rPr lang="cs-CZ" sz="1400" strike="noStrike" dirty="0">
                <a:solidFill>
                  <a:srgbClr val="307871"/>
                </a:solidFill>
                <a:latin typeface="Times New Roman"/>
              </a:rPr>
              <a:t> a jeho postavení v organizační struktuře podniku</a:t>
            </a:r>
            <a:endParaRPr dirty="0"/>
          </a:p>
        </p:txBody>
      </p:sp>
      <p:sp>
        <p:nvSpPr>
          <p:cNvPr id="2" name="Obdélník 1"/>
          <p:cNvSpPr/>
          <p:nvPr/>
        </p:nvSpPr>
        <p:spPr>
          <a:xfrm>
            <a:off x="312675" y="750754"/>
            <a:ext cx="7366289" cy="30726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600" b="1" dirty="0">
                <a:solidFill>
                  <a:srgbClr val="307871"/>
                </a:solidFill>
                <a:latin typeface="+mj-lt"/>
              </a:rPr>
              <a:t>Investiční controlling </a:t>
            </a:r>
          </a:p>
          <a:p>
            <a:pPr marL="342900" indent="-3429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plánování a stanovování reálných cílů, hodnocení výsledků v porovnání s cíli, analyzování odchylek, reportování významných výstupů z oblasti řízení investic</a:t>
            </a:r>
          </a:p>
          <a:p>
            <a:pPr marL="342900" indent="-3429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každá investiční činnost probíhá ve třech fázích: </a:t>
            </a:r>
          </a:p>
          <a:p>
            <a:pPr marL="800100" lvl="1" indent="-342900">
              <a:spcAft>
                <a:spcPts val="740"/>
              </a:spcAft>
              <a:buFont typeface="Courier New" panose="02070309020205020404" pitchFamily="49" charset="0"/>
              <a:buChar char="o"/>
            </a:pPr>
            <a:r>
              <a:rPr lang="cs-CZ" b="1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Příprava investice </a:t>
            </a:r>
          </a:p>
          <a:p>
            <a:pPr marL="800100" lvl="1" indent="-342900">
              <a:spcAft>
                <a:spcPts val="740"/>
              </a:spcAft>
              <a:buFont typeface="Courier New" panose="02070309020205020404" pitchFamily="49" charset="0"/>
              <a:buChar char="o"/>
            </a:pPr>
            <a:r>
              <a:rPr lang="cs-CZ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Realizace 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cs-CZ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Provoz </a:t>
            </a:r>
          </a:p>
          <a:p>
            <a:pPr marL="342900" indent="-3429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0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výpočet návratnosti investic</a:t>
            </a:r>
            <a:endParaRPr lang="cs-CZ" sz="2000" dirty="0">
              <a:solidFill>
                <a:srgbClr val="000000"/>
              </a:solidFill>
              <a:effectLst/>
              <a:latin typeface="+mj-lt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4342465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TextShape 2"/>
          <p:cNvSpPr txBox="1"/>
          <p:nvPr/>
        </p:nvSpPr>
        <p:spPr>
          <a:xfrm>
            <a:off x="251640" y="123480"/>
            <a:ext cx="7488360" cy="5072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cs-CZ" sz="1400" strike="noStrike" dirty="0">
                <a:solidFill>
                  <a:srgbClr val="307871"/>
                </a:solidFill>
                <a:latin typeface="Times New Roman"/>
              </a:rPr>
              <a:t>CONTROLLING: Osobnost </a:t>
            </a:r>
            <a:r>
              <a:rPr lang="cs-CZ" sz="1400" strike="noStrike" dirty="0" err="1">
                <a:solidFill>
                  <a:srgbClr val="307871"/>
                </a:solidFill>
                <a:latin typeface="Times New Roman"/>
              </a:rPr>
              <a:t>controllera</a:t>
            </a:r>
            <a:r>
              <a:rPr lang="cs-CZ" sz="1400" strike="noStrike" dirty="0">
                <a:solidFill>
                  <a:srgbClr val="307871"/>
                </a:solidFill>
                <a:latin typeface="Times New Roman"/>
              </a:rPr>
              <a:t> a jeho postavení v organizační struktuře podniku</a:t>
            </a:r>
            <a:endParaRPr dirty="0"/>
          </a:p>
        </p:txBody>
      </p:sp>
      <p:sp>
        <p:nvSpPr>
          <p:cNvPr id="2" name="Obdélník 1"/>
          <p:cNvSpPr/>
          <p:nvPr/>
        </p:nvSpPr>
        <p:spPr>
          <a:xfrm>
            <a:off x="315251" y="871809"/>
            <a:ext cx="7488360" cy="29546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cs-CZ" sz="2600" b="1" dirty="0">
                <a:solidFill>
                  <a:srgbClr val="307871"/>
                </a:solidFill>
                <a:latin typeface="+mj-lt"/>
              </a:rPr>
              <a:t>Controlling nákupu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řízení zásob – analýza ABC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definování zodpovědnosti (za materiál, zboží, polotovary, hotové výrobky)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vyhodnocování odchylek v nákupu dle zodpovědností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volba strategických dodavatelů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hodnocení dodavatelů a jejich bonita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rgbClr val="000000"/>
                </a:solidFill>
                <a:latin typeface="+mj-lt"/>
                <a:ea typeface="Calibri" panose="020F0502020204030204" pitchFamily="34" charset="0"/>
              </a:rPr>
              <a:t>optimalizace stavu zásob, plynulý tok kvalitního materiálu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rgbClr val="000000"/>
                </a:solidFill>
                <a:latin typeface="+mj-lt"/>
                <a:ea typeface="Calibri" panose="020F0502020204030204" pitchFamily="34" charset="0"/>
              </a:rPr>
              <a:t>tlak na vysokou kvalitu a nízké nákupní ceny </a:t>
            </a:r>
          </a:p>
        </p:txBody>
      </p:sp>
    </p:spTree>
    <p:extLst>
      <p:ext uri="{BB962C8B-B14F-4D97-AF65-F5344CB8AC3E}">
        <p14:creationId xmlns:p14="http://schemas.microsoft.com/office/powerpoint/2010/main" val="1985012808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sp>
        <p:nvSpPr>
          <p:cNvPr id="2" name="Obdélník 1">
            <a:extLst>
              <a:ext uri="{FF2B5EF4-FFF2-40B4-BE49-F238E27FC236}">
                <a16:creationId xmlns:a16="http://schemas.microsoft.com/office/drawing/2014/main" id="{43676231-E019-4258-AF0D-6C86E97C4327}"/>
              </a:ext>
            </a:extLst>
          </p:cNvPr>
          <p:cNvSpPr/>
          <p:nvPr/>
        </p:nvSpPr>
        <p:spPr>
          <a:xfrm>
            <a:off x="558220" y="337003"/>
            <a:ext cx="7322400" cy="356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>
              <a:lnSpc>
                <a:spcPct val="115000"/>
              </a:lnSpc>
            </a:pPr>
            <a:r>
              <a:rPr lang="cs-CZ" sz="2200" b="1" dirty="0">
                <a:solidFill>
                  <a:srgbClr val="FF0000"/>
                </a:solidFill>
                <a:latin typeface="+mj-lt"/>
                <a:cs typeface="Times New Roman" panose="02020603050405020304" pitchFamily="18" charset="0"/>
              </a:rPr>
              <a:t>Řízení zásob</a:t>
            </a:r>
          </a:p>
          <a:p>
            <a:pPr marL="342900" indent="-34290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nalézt a zajistit takovou výši zásob jednotlivých položek materiálu určeného ke spotřebě, aby byl zajištěn plynulý průběh výrobního procesu při optimální vázanosti kapitálu, spotřebě dodatečné práce a přijatelném stupni rizika</a:t>
            </a:r>
          </a:p>
          <a:p>
            <a:pPr marL="342900" indent="-34290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soubor činností, které vedou k optimálnímu sladění struktury a výše zásob s tím, co je za současných podmínek v podniku logisticky a finančně žádoucí</a:t>
            </a:r>
          </a:p>
        </p:txBody>
      </p:sp>
    </p:spTree>
    <p:extLst>
      <p:ext uri="{BB962C8B-B14F-4D97-AF65-F5344CB8AC3E}">
        <p14:creationId xmlns:p14="http://schemas.microsoft.com/office/powerpoint/2010/main" val="247232525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sp>
        <p:nvSpPr>
          <p:cNvPr id="2" name="Obdélník 1">
            <a:extLst>
              <a:ext uri="{FF2B5EF4-FFF2-40B4-BE49-F238E27FC236}">
                <a16:creationId xmlns:a16="http://schemas.microsoft.com/office/drawing/2014/main" id="{6464649A-A410-425F-843B-EAED96B553DD}"/>
              </a:ext>
            </a:extLst>
          </p:cNvPr>
          <p:cNvSpPr/>
          <p:nvPr/>
        </p:nvSpPr>
        <p:spPr>
          <a:xfrm>
            <a:off x="583200" y="666393"/>
            <a:ext cx="7236000" cy="14102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Důvody pro snižování zásob:</a:t>
            </a:r>
          </a:p>
          <a:p>
            <a:pPr marL="742950" lvl="1" indent="-285750" algn="just">
              <a:lnSpc>
                <a:spcPct val="115000"/>
              </a:lnSpc>
              <a:buFont typeface="Courier New" panose="02070309020205020404" pitchFamily="49" charset="0"/>
              <a:buChar char="o"/>
              <a:tabLst>
                <a:tab pos="228600" algn="l"/>
                <a:tab pos="449580" algn="l"/>
              </a:tabLst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vázanost finančních prostředků</a:t>
            </a:r>
          </a:p>
          <a:p>
            <a:pPr marL="742950" lvl="1" indent="-285750" algn="just">
              <a:lnSpc>
                <a:spcPct val="115000"/>
              </a:lnSpc>
              <a:buFont typeface="Courier New" panose="02070309020205020404" pitchFamily="49" charset="0"/>
              <a:buChar char="o"/>
              <a:tabLst>
                <a:tab pos="228600" algn="l"/>
                <a:tab pos="449580" algn="l"/>
              </a:tabLst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náklady na skladování </a:t>
            </a:r>
          </a:p>
          <a:p>
            <a:pPr marL="742950" lvl="1" indent="-285750" algn="just">
              <a:lnSpc>
                <a:spcPct val="115000"/>
              </a:lnSpc>
              <a:buFont typeface="Courier New" panose="02070309020205020404" pitchFamily="49" charset="0"/>
              <a:buChar char="o"/>
              <a:tabLst>
                <a:tab pos="228600" algn="l"/>
                <a:tab pos="449580" algn="l"/>
              </a:tabLst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riziko, že zásoby nebude možno později použít</a:t>
            </a:r>
            <a:endParaRPr lang="cs-CZ" sz="22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621329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sp>
        <p:nvSpPr>
          <p:cNvPr id="2" name="Obdélník 1">
            <a:extLst>
              <a:ext uri="{FF2B5EF4-FFF2-40B4-BE49-F238E27FC236}">
                <a16:creationId xmlns:a16="http://schemas.microsoft.com/office/drawing/2014/main" id="{6464649A-A410-425F-843B-EAED96B553DD}"/>
              </a:ext>
            </a:extLst>
          </p:cNvPr>
          <p:cNvSpPr/>
          <p:nvPr/>
        </p:nvSpPr>
        <p:spPr>
          <a:xfrm>
            <a:off x="525600" y="527392"/>
            <a:ext cx="7236000" cy="20473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Důvody pro zvyšování stavu zásob:</a:t>
            </a:r>
          </a:p>
          <a:p>
            <a:pPr marL="742950" lvl="1" indent="-285750" algn="just">
              <a:lnSpc>
                <a:spcPct val="115000"/>
              </a:lnSpc>
              <a:buFont typeface="Courier New" panose="02070309020205020404" pitchFamily="49" charset="0"/>
              <a:buChar char="o"/>
              <a:tabLst>
                <a:tab pos="228600" algn="l"/>
                <a:tab pos="449580" algn="l"/>
              </a:tabLst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zabezpečení plynulosti výroby</a:t>
            </a:r>
          </a:p>
          <a:p>
            <a:pPr marL="742950" lvl="1" indent="-285750" algn="just">
              <a:lnSpc>
                <a:spcPct val="115000"/>
              </a:lnSpc>
              <a:buFont typeface="Courier New" panose="02070309020205020404" pitchFamily="49" charset="0"/>
              <a:buChar char="o"/>
              <a:tabLst>
                <a:tab pos="228600" algn="l"/>
                <a:tab pos="449580" algn="l"/>
              </a:tabLst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realizace úspor z rozsahu</a:t>
            </a:r>
          </a:p>
          <a:p>
            <a:pPr marL="742950" lvl="1" indent="-285750" algn="just">
              <a:lnSpc>
                <a:spcPct val="115000"/>
              </a:lnSpc>
              <a:buFont typeface="Courier New" panose="02070309020205020404" pitchFamily="49" charset="0"/>
              <a:buChar char="o"/>
              <a:tabLst>
                <a:tab pos="228600" algn="l"/>
                <a:tab pos="449580" algn="l"/>
              </a:tabLst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specializaci výroby - expedice do sběrných skladů</a:t>
            </a:r>
          </a:p>
          <a:p>
            <a:pPr marL="742950" lvl="1" indent="-285750" algn="just">
              <a:lnSpc>
                <a:spcPct val="115000"/>
              </a:lnSpc>
              <a:buFont typeface="Courier New" panose="02070309020205020404" pitchFamily="49" charset="0"/>
              <a:buChar char="o"/>
              <a:tabLst>
                <a:tab pos="228600" algn="l"/>
                <a:tab pos="449580" algn="l"/>
              </a:tabLst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ochrana před nepředvídatelnými výkyvy v poptávce a v době cyklu objednávky</a:t>
            </a:r>
          </a:p>
        </p:txBody>
      </p:sp>
    </p:spTree>
    <p:extLst>
      <p:ext uri="{BB962C8B-B14F-4D97-AF65-F5344CB8AC3E}">
        <p14:creationId xmlns:p14="http://schemas.microsoft.com/office/powerpoint/2010/main" val="38392196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76814" y="527392"/>
            <a:ext cx="7165201" cy="26007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500"/>
              </a:spcBef>
              <a:spcAft>
                <a:spcPts val="1000"/>
              </a:spcAft>
            </a:pPr>
            <a:r>
              <a:rPr lang="cs-CZ" sz="2600" b="1" cap="all" dirty="0">
                <a:solidFill>
                  <a:srgbClr val="307871"/>
                </a:solidFill>
                <a:latin typeface="+mj-lt"/>
                <a:cs typeface="Calibri" panose="020F0502020204030204" pitchFamily="34" charset="0"/>
              </a:rPr>
              <a:t>Principy controllingu</a:t>
            </a:r>
          </a:p>
          <a:p>
            <a:pPr marL="342900" lvl="0" indent="-342900">
              <a:spcBef>
                <a:spcPts val="500"/>
              </a:spcBef>
              <a:spcAft>
                <a:spcPts val="1000"/>
              </a:spcAft>
              <a:buFont typeface="Symbol" panose="05050102010706020507" pitchFamily="18" charset="2"/>
              <a:buChar char=""/>
            </a:pPr>
            <a:r>
              <a:rPr lang="cs-CZ" sz="2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porovnání skutečných a plánovaných hodnot s následnou analýzou vzniklých odchylek</a:t>
            </a:r>
          </a:p>
          <a:p>
            <a:pPr marL="342900" lvl="0" indent="-342900">
              <a:spcBef>
                <a:spcPts val="500"/>
              </a:spcBef>
              <a:spcAft>
                <a:spcPts val="1000"/>
              </a:spcAft>
              <a:buFont typeface="Symbol" panose="05050102010706020507" pitchFamily="18" charset="2"/>
              <a:buChar char=""/>
            </a:pPr>
            <a:r>
              <a:rPr lang="cs-CZ" sz="2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respektování všech vzájemných vazeb mezi podnikovými subsystémy</a:t>
            </a:r>
          </a:p>
        </p:txBody>
      </p:sp>
    </p:spTree>
    <p:extLst>
      <p:ext uri="{BB962C8B-B14F-4D97-AF65-F5344CB8AC3E}">
        <p14:creationId xmlns:p14="http://schemas.microsoft.com/office/powerpoint/2010/main" val="353802874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sp>
        <p:nvSpPr>
          <p:cNvPr id="3" name="Obdélník 2">
            <a:extLst>
              <a:ext uri="{FF2B5EF4-FFF2-40B4-BE49-F238E27FC236}">
                <a16:creationId xmlns:a16="http://schemas.microsoft.com/office/drawing/2014/main" id="{343AC0B7-5636-41B1-A8AC-623C49678C63}"/>
              </a:ext>
            </a:extLst>
          </p:cNvPr>
          <p:cNvSpPr/>
          <p:nvPr/>
        </p:nvSpPr>
        <p:spPr>
          <a:xfrm>
            <a:off x="362349" y="450568"/>
            <a:ext cx="7610400" cy="30029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2" indent="-342900" fontAlgn="base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cs typeface="Times New Roman" panose="02020603050405020304" pitchFamily="18" charset="0"/>
              </a:rPr>
              <a:t>Metody uplatňované při řízení zásob</a:t>
            </a:r>
          </a:p>
          <a:p>
            <a:pPr marL="8001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cs typeface="Times New Roman" panose="02020603050405020304" pitchFamily="18" charset="0"/>
              </a:rPr>
              <a:t>ABC analýza – diferenciace zásob:</a:t>
            </a:r>
            <a:endParaRPr lang="cs-CZ" sz="22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200150" lvl="2" indent="-285750" algn="just">
              <a:lnSpc>
                <a:spcPct val="115000"/>
              </a:lnSpc>
              <a:buFont typeface="Wingdings" panose="05000000000000000000" pitchFamily="2" charset="2"/>
              <a:buChar char="q"/>
            </a:pPr>
            <a:r>
              <a:rPr lang="cs-CZ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skupina A</a:t>
            </a: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: 5-15 % druhů, které představují 60-80% podíl na celkové hodnotě spotřeby</a:t>
            </a:r>
          </a:p>
          <a:p>
            <a:pPr marL="1200150" lvl="2" indent="-285750" algn="just">
              <a:lnSpc>
                <a:spcPct val="115000"/>
              </a:lnSpc>
              <a:buFont typeface="Wingdings" panose="05000000000000000000" pitchFamily="2" charset="2"/>
              <a:buChar char="q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skupina </a:t>
            </a:r>
            <a:r>
              <a:rPr lang="cs-CZ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B</a:t>
            </a: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: 15-25 % druhů, které představují podíl 15-25% na celkové hodnotě spotřebě</a:t>
            </a:r>
          </a:p>
          <a:p>
            <a:pPr marL="1200150" lvl="2" indent="-285750" algn="just">
              <a:lnSpc>
                <a:spcPct val="115000"/>
              </a:lnSpc>
              <a:buFont typeface="Wingdings" panose="05000000000000000000" pitchFamily="2" charset="2"/>
              <a:buChar char="q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skupina </a:t>
            </a:r>
            <a:r>
              <a:rPr lang="cs-CZ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C</a:t>
            </a: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: 60-80 % druhů, které představují 5-15% podíl na celkové hodnotě spotřeby</a:t>
            </a:r>
          </a:p>
          <a:p>
            <a:pPr marL="742950" lvl="1" indent="-28575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endParaRPr lang="cs-CZ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Obdélník 1">
            <a:extLst>
              <a:ext uri="{FF2B5EF4-FFF2-40B4-BE49-F238E27FC236}">
                <a16:creationId xmlns:a16="http://schemas.microsoft.com/office/drawing/2014/main" id="{0E320D14-96D0-0046-B5FB-F54EFECCD90A}"/>
              </a:ext>
            </a:extLst>
          </p:cNvPr>
          <p:cNvSpPr/>
          <p:nvPr/>
        </p:nvSpPr>
        <p:spPr>
          <a:xfrm>
            <a:off x="500513" y="3203427"/>
            <a:ext cx="7940843" cy="19620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63588" lvl="2" indent="-449263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Just in </a:t>
            </a:r>
            <a:r>
              <a:rPr lang="cs-CZ" dirty="0" err="1">
                <a:ea typeface="Calibri" panose="020F0502020204030204" pitchFamily="34" charset="0"/>
                <a:cs typeface="Times New Roman" panose="02020603050405020304" pitchFamily="18" charset="0"/>
              </a:rPr>
              <a:t>Time</a:t>
            </a: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1200150" lvl="2" indent="-285750" algn="just">
              <a:lnSpc>
                <a:spcPct val="115000"/>
              </a:lnSpc>
              <a:buFont typeface="Wingdings" panose="05000000000000000000" pitchFamily="2" charset="2"/>
              <a:buChar char="q"/>
            </a:pPr>
            <a:r>
              <a:rPr lang="cs-CZ" dirty="0"/>
              <a:t>plánování i výroba na objednávku</a:t>
            </a:r>
          </a:p>
          <a:p>
            <a:pPr marL="1200150" lvl="2" indent="-285750" algn="just">
              <a:lnSpc>
                <a:spcPct val="115000"/>
              </a:lnSpc>
              <a:buFont typeface="Wingdings" panose="05000000000000000000" pitchFamily="2" charset="2"/>
              <a:buChar char="q"/>
            </a:pPr>
            <a:r>
              <a:rPr lang="cs-CZ" dirty="0"/>
              <a:t>vyrábění v malých sériích, dodávání malých množství v co možná nejpozději možném okamžiku</a:t>
            </a:r>
          </a:p>
          <a:p>
            <a:pPr marL="1200150" lvl="2" indent="-285750" algn="just">
              <a:lnSpc>
                <a:spcPct val="115000"/>
              </a:lnSpc>
              <a:buFont typeface="Wingdings" panose="05000000000000000000" pitchFamily="2" charset="2"/>
              <a:buChar char="q"/>
            </a:pPr>
            <a:r>
              <a:rPr lang="cs-CZ" dirty="0"/>
              <a:t>velmi časté dodávky, klidně i několikrát v průběhu dne.</a:t>
            </a:r>
            <a:endParaRPr lang="cs-CZ" dirty="0">
              <a:solidFill>
                <a:prstClr val="black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0815508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sp>
        <p:nvSpPr>
          <p:cNvPr id="3" name="Obdélník 2">
            <a:extLst>
              <a:ext uri="{FF2B5EF4-FFF2-40B4-BE49-F238E27FC236}">
                <a16:creationId xmlns:a16="http://schemas.microsoft.com/office/drawing/2014/main" id="{343AC0B7-5636-41B1-A8AC-623C49678C63}"/>
              </a:ext>
            </a:extLst>
          </p:cNvPr>
          <p:cNvSpPr/>
          <p:nvPr/>
        </p:nvSpPr>
        <p:spPr>
          <a:xfrm>
            <a:off x="362349" y="450568"/>
            <a:ext cx="7610400" cy="7730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2" fontAlgn="base">
              <a:lnSpc>
                <a:spcPct val="115000"/>
              </a:lnSpc>
            </a:pPr>
            <a:r>
              <a:rPr lang="cs-CZ" sz="2200" dirty="0">
                <a:latin typeface="+mj-lt"/>
                <a:cs typeface="Times New Roman" panose="02020603050405020304" pitchFamily="18" charset="0"/>
              </a:rPr>
              <a:t>ABC analýza</a:t>
            </a:r>
          </a:p>
          <a:p>
            <a:pPr marL="742950" lvl="1" indent="-28575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endParaRPr lang="cs-CZ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2906FFC4-C5D4-5E4E-8BEB-FE747D602F72}"/>
              </a:ext>
            </a:extLst>
          </p:cNvPr>
          <p:cNvSpPr/>
          <p:nvPr/>
        </p:nvSpPr>
        <p:spPr>
          <a:xfrm>
            <a:off x="950304" y="1127412"/>
            <a:ext cx="7298546" cy="34600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lnSpc>
                <a:spcPts val="2430"/>
              </a:lnSpc>
              <a:spcAft>
                <a:spcPts val="0"/>
              </a:spcAft>
              <a:buSzPts val="1000"/>
              <a:buFont typeface="Symbol" pitchFamily="2" charset="2"/>
              <a:buChar char=""/>
              <a:tabLst>
                <a:tab pos="457200" algn="l"/>
              </a:tabLst>
            </a:pPr>
            <a:r>
              <a:rPr lang="cs-CZ" kern="1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Skupina A = pro podnikání životně důležité produkty, které jsou specifické nízkým počtem na skladě, nicméně klíčovým podílem na celkovém příjmu;</a:t>
            </a:r>
          </a:p>
          <a:p>
            <a:pPr marL="342900" lvl="0" indent="-342900">
              <a:lnSpc>
                <a:spcPts val="2430"/>
              </a:lnSpc>
              <a:spcAft>
                <a:spcPts val="0"/>
              </a:spcAft>
              <a:buSzPts val="1000"/>
              <a:buFont typeface="Symbol" pitchFamily="2" charset="2"/>
              <a:buChar char=""/>
              <a:tabLst>
                <a:tab pos="457200" algn="l"/>
              </a:tabLst>
            </a:pPr>
            <a:endParaRPr lang="cs-CZ" sz="1600" kern="1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ts val="2430"/>
              </a:lnSpc>
              <a:spcAft>
                <a:spcPts val="0"/>
              </a:spcAft>
              <a:buSzPts val="1000"/>
              <a:buFont typeface="Symbol" pitchFamily="2" charset="2"/>
              <a:buChar char=""/>
              <a:tabLst>
                <a:tab pos="457200" algn="l"/>
              </a:tabLst>
            </a:pPr>
            <a:r>
              <a:rPr lang="cs-CZ" kern="1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Skupina B = doplňkové produkty, které jsou ve srovnání s produkty ze skupiny A na skladě ve větším zastoupení, nicméně se podílí na menších příjmech;</a:t>
            </a:r>
          </a:p>
          <a:p>
            <a:pPr marL="342900" lvl="0" indent="-342900">
              <a:lnSpc>
                <a:spcPts val="2430"/>
              </a:lnSpc>
              <a:spcAft>
                <a:spcPts val="0"/>
              </a:spcAft>
              <a:buSzPts val="1000"/>
              <a:buFont typeface="Symbol" pitchFamily="2" charset="2"/>
              <a:buChar char=""/>
              <a:tabLst>
                <a:tab pos="457200" algn="l"/>
              </a:tabLst>
            </a:pPr>
            <a:endParaRPr lang="cs-CZ" sz="1600" kern="1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ts val="2430"/>
              </a:lnSpc>
              <a:spcAft>
                <a:spcPts val="0"/>
              </a:spcAft>
              <a:buSzPts val="1000"/>
              <a:buFont typeface="Symbol" pitchFamily="2" charset="2"/>
              <a:buChar char=""/>
              <a:tabLst>
                <a:tab pos="457200" algn="l"/>
              </a:tabLst>
            </a:pPr>
            <a:r>
              <a:rPr lang="cs-CZ" kern="1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Skupina C = tzv. dlouhodobé ležáky, které jsou charakteristické vysokými nároky na skladování, ale nepatrným poptáváním koncovými zákazníky.</a:t>
            </a:r>
            <a:endParaRPr lang="cs-CZ" sz="1600" kern="1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428094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BDE8305B-25D8-A44E-BC6C-55C80CB45D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72665" y="1318661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B2277838-7949-D442-91A3-AEF17497EB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43397" y="561806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2049" name="Obrázek 5" descr="Obsah obrázku text, snímek obrazovky, číslo, menu&#10;&#10;Popis byl vytvořen automaticky">
            <a:extLst>
              <a:ext uri="{FF2B5EF4-FFF2-40B4-BE49-F238E27FC236}">
                <a16:creationId xmlns:a16="http://schemas.microsoft.com/office/drawing/2014/main" id="{77CA0967-C3C6-3B49-8969-CCE7E358969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5763" y="146615"/>
            <a:ext cx="6139179" cy="48815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7483177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B89BF046-99EC-0447-82D6-BC1C146E27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87655" y="202131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4097" name="Obrázek 4" descr="Obsah obrázku text, snímek obrazovky, číslo, Písmo&#10;&#10;Popis byl vytvořen automaticky">
            <a:extLst>
              <a:ext uri="{FF2B5EF4-FFF2-40B4-BE49-F238E27FC236}">
                <a16:creationId xmlns:a16="http://schemas.microsoft.com/office/drawing/2014/main" id="{658F52B0-E74F-AE4B-8D32-4E3BDF38CC8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7655" y="202131"/>
            <a:ext cx="5765800" cy="4254500"/>
          </a:xfrm>
          <a:prstGeom prst="rect">
            <a:avLst/>
          </a:prstGeom>
          <a:noFill/>
          <a:ln>
            <a:solidFill>
              <a:schemeClr val="accent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4963466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B14C7B8B-BB43-A049-94D3-650CDCA9DE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4399" y="413885"/>
            <a:ext cx="10303695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5121" name="Obrázek 2" descr="Obsah obrázku text, snímek obrazovky, číslo, Písmo&#10;&#10;Popis byl vytvořen automaticky">
            <a:extLst>
              <a:ext uri="{FF2B5EF4-FFF2-40B4-BE49-F238E27FC236}">
                <a16:creationId xmlns:a16="http://schemas.microsoft.com/office/drawing/2014/main" id="{EDC1827E-AD9C-1C4D-9D7E-CF8FBF2A0E4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413886"/>
            <a:ext cx="6497052" cy="38781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2517898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TextShape 2"/>
          <p:cNvSpPr txBox="1"/>
          <p:nvPr/>
        </p:nvSpPr>
        <p:spPr>
          <a:xfrm>
            <a:off x="251640" y="123480"/>
            <a:ext cx="7488360" cy="5072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cs-CZ" sz="1400" strike="noStrike" dirty="0">
                <a:solidFill>
                  <a:srgbClr val="307871"/>
                </a:solidFill>
                <a:latin typeface="Times New Roman"/>
              </a:rPr>
              <a:t>CONTROLLING: Osobnost </a:t>
            </a:r>
            <a:r>
              <a:rPr lang="cs-CZ" sz="1400" strike="noStrike" dirty="0" err="1">
                <a:solidFill>
                  <a:srgbClr val="307871"/>
                </a:solidFill>
                <a:latin typeface="Times New Roman"/>
              </a:rPr>
              <a:t>controllera</a:t>
            </a:r>
            <a:r>
              <a:rPr lang="cs-CZ" sz="1400" strike="noStrike" dirty="0">
                <a:solidFill>
                  <a:srgbClr val="307871"/>
                </a:solidFill>
                <a:latin typeface="Times New Roman"/>
              </a:rPr>
              <a:t> a jeho postavení v organizační struktuře podniku</a:t>
            </a:r>
            <a:endParaRPr dirty="0"/>
          </a:p>
        </p:txBody>
      </p:sp>
      <p:sp>
        <p:nvSpPr>
          <p:cNvPr id="2" name="Obdélník 1"/>
          <p:cNvSpPr/>
          <p:nvPr/>
        </p:nvSpPr>
        <p:spPr>
          <a:xfrm>
            <a:off x="355007" y="825644"/>
            <a:ext cx="7488360" cy="23391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600" b="1" dirty="0">
                <a:solidFill>
                  <a:srgbClr val="307871"/>
                </a:solidFill>
                <a:latin typeface="+mj-lt"/>
              </a:rPr>
              <a:t>Controlling prodeje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orientace na rentabilní segmenty, vyhodnocování produktu, odběratele, regionu,…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rgbClr val="000000"/>
                </a:solidFill>
                <a:latin typeface="+mj-lt"/>
                <a:ea typeface="Calibri" panose="020F0502020204030204" pitchFamily="34" charset="0"/>
              </a:rPr>
              <a:t>tlak na efektivitu vynakládání přímých nákladů souvisejících s realizací produktu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rgbClr val="000000"/>
                </a:solidFill>
                <a:latin typeface="+mj-lt"/>
                <a:ea typeface="Calibri" panose="020F0502020204030204" pitchFamily="34" charset="0"/>
              </a:rPr>
              <a:t>relevantní informace pro strategické rozhodování v prodeji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rgbClr val="000000"/>
                </a:solidFill>
                <a:latin typeface="+mj-lt"/>
                <a:ea typeface="Calibri" panose="020F0502020204030204" pitchFamily="34" charset="0"/>
              </a:rPr>
              <a:t>cílené směřování marketingových nákladů </a:t>
            </a:r>
          </a:p>
        </p:txBody>
      </p:sp>
    </p:spTree>
    <p:extLst>
      <p:ext uri="{BB962C8B-B14F-4D97-AF65-F5344CB8AC3E}">
        <p14:creationId xmlns:p14="http://schemas.microsoft.com/office/powerpoint/2010/main" val="3625768831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TextShape 2"/>
          <p:cNvSpPr txBox="1"/>
          <p:nvPr/>
        </p:nvSpPr>
        <p:spPr>
          <a:xfrm>
            <a:off x="251640" y="123480"/>
            <a:ext cx="7488360" cy="5072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cs-CZ" sz="1400" strike="noStrike" dirty="0">
                <a:solidFill>
                  <a:srgbClr val="307871"/>
                </a:solidFill>
                <a:latin typeface="Times New Roman"/>
              </a:rPr>
              <a:t>CONTROLLING: Osobnost </a:t>
            </a:r>
            <a:r>
              <a:rPr lang="cs-CZ" sz="1400" strike="noStrike" dirty="0" err="1">
                <a:solidFill>
                  <a:srgbClr val="307871"/>
                </a:solidFill>
                <a:latin typeface="Times New Roman"/>
              </a:rPr>
              <a:t>controllera</a:t>
            </a:r>
            <a:r>
              <a:rPr lang="cs-CZ" sz="1400" strike="noStrike" dirty="0">
                <a:solidFill>
                  <a:srgbClr val="307871"/>
                </a:solidFill>
                <a:latin typeface="Times New Roman"/>
              </a:rPr>
              <a:t> a jeho postavení v organizační struktuře podniku</a:t>
            </a:r>
            <a:endParaRPr dirty="0"/>
          </a:p>
        </p:txBody>
      </p:sp>
      <p:sp>
        <p:nvSpPr>
          <p:cNvPr id="2" name="Obdélník 1"/>
          <p:cNvSpPr/>
          <p:nvPr/>
        </p:nvSpPr>
        <p:spPr>
          <a:xfrm>
            <a:off x="293001" y="740477"/>
            <a:ext cx="7405638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600" b="1" dirty="0">
                <a:solidFill>
                  <a:srgbClr val="307871"/>
                </a:solidFill>
                <a:latin typeface="+mj-lt"/>
              </a:rPr>
              <a:t>Výrobní controlling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2000" b="1" dirty="0">
                <a:solidFill>
                  <a:srgbClr val="000000"/>
                </a:solidFill>
                <a:latin typeface="+mj-lt"/>
              </a:rPr>
              <a:t>tlak na efektivitu jednicových nákladů </a:t>
            </a:r>
            <a:endParaRPr lang="pl-PL" sz="2000" dirty="0">
              <a:solidFill>
                <a:srgbClr val="000000"/>
              </a:solidFill>
              <a:latin typeface="+mj-lt"/>
            </a:endParaRPr>
          </a:p>
          <a:p>
            <a:pPr lvl="1"/>
            <a:r>
              <a:rPr lang="cs-CZ" dirty="0">
                <a:solidFill>
                  <a:srgbClr val="000000"/>
                </a:solidFill>
                <a:latin typeface="+mj-lt"/>
              </a:rPr>
              <a:t>o Vyhodnocování odchylek ve spotřebě jednicových nákladů dle místa vzniku a dle zodpovědností</a:t>
            </a:r>
          </a:p>
          <a:p>
            <a:pPr lvl="1"/>
            <a:r>
              <a:rPr lang="cs-CZ" dirty="0">
                <a:solidFill>
                  <a:srgbClr val="000000"/>
                </a:solidFill>
                <a:latin typeface="+mj-lt"/>
              </a:rPr>
              <a:t>o Motivace zainteresovaných skupin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b="1" dirty="0">
                <a:solidFill>
                  <a:srgbClr val="000000"/>
                </a:solidFill>
                <a:latin typeface="+mj-lt"/>
              </a:rPr>
              <a:t>relevantní informace pro strategické rozhodování ve výrobě </a:t>
            </a:r>
            <a:endParaRPr lang="cs-CZ" sz="2000" dirty="0">
              <a:solidFill>
                <a:srgbClr val="000000"/>
              </a:solidFill>
              <a:latin typeface="+mj-lt"/>
            </a:endParaRPr>
          </a:p>
          <a:p>
            <a:pPr lvl="1"/>
            <a:r>
              <a:rPr lang="cs-CZ" dirty="0">
                <a:solidFill>
                  <a:srgbClr val="000000"/>
                </a:solidFill>
                <a:latin typeface="+mj-lt"/>
              </a:rPr>
              <a:t>o Zvyšování efektivnosti výroby prostřednictvím optimalizace kapacit</a:t>
            </a:r>
          </a:p>
        </p:txBody>
      </p:sp>
    </p:spTree>
    <p:extLst>
      <p:ext uri="{BB962C8B-B14F-4D97-AF65-F5344CB8AC3E}">
        <p14:creationId xmlns:p14="http://schemas.microsoft.com/office/powerpoint/2010/main" val="2784022240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TextShape 2"/>
          <p:cNvSpPr txBox="1"/>
          <p:nvPr/>
        </p:nvSpPr>
        <p:spPr>
          <a:xfrm>
            <a:off x="251640" y="123480"/>
            <a:ext cx="7488360" cy="5072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cs-CZ" sz="1400" strike="noStrike" dirty="0">
                <a:solidFill>
                  <a:srgbClr val="307871"/>
                </a:solidFill>
                <a:latin typeface="Times New Roman"/>
              </a:rPr>
              <a:t>CONTROLLING: Osobnost </a:t>
            </a:r>
            <a:r>
              <a:rPr lang="cs-CZ" sz="1400" strike="noStrike" dirty="0" err="1">
                <a:solidFill>
                  <a:srgbClr val="307871"/>
                </a:solidFill>
                <a:latin typeface="Times New Roman"/>
              </a:rPr>
              <a:t>controllera</a:t>
            </a:r>
            <a:r>
              <a:rPr lang="cs-CZ" sz="1400" strike="noStrike" dirty="0">
                <a:solidFill>
                  <a:srgbClr val="307871"/>
                </a:solidFill>
                <a:latin typeface="Times New Roman"/>
              </a:rPr>
              <a:t> a jeho postavení v organizační struktuře podniku</a:t>
            </a:r>
            <a:endParaRPr dirty="0"/>
          </a:p>
        </p:txBody>
      </p:sp>
      <p:sp>
        <p:nvSpPr>
          <p:cNvPr id="2" name="Obdélník 1"/>
          <p:cNvSpPr/>
          <p:nvPr/>
        </p:nvSpPr>
        <p:spPr>
          <a:xfrm>
            <a:off x="190775" y="891668"/>
            <a:ext cx="7459924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b="1" dirty="0">
                <a:solidFill>
                  <a:srgbClr val="000000"/>
                </a:solidFill>
              </a:rPr>
              <a:t>optimalizace výrobních kapacit </a:t>
            </a:r>
            <a:endParaRPr lang="cs-CZ" sz="2000" dirty="0">
              <a:solidFill>
                <a:srgbClr val="000000"/>
              </a:solidFill>
            </a:endParaRPr>
          </a:p>
          <a:p>
            <a:pPr lvl="1"/>
            <a:r>
              <a:rPr lang="cs-CZ" dirty="0">
                <a:solidFill>
                  <a:srgbClr val="000000"/>
                </a:solidFill>
              </a:rPr>
              <a:t>o plánování a vyhodnocování výrobních (strojních a pracovních) kapacit</a:t>
            </a:r>
          </a:p>
          <a:p>
            <a:pPr lvl="1"/>
            <a:r>
              <a:rPr lang="cs-CZ" dirty="0">
                <a:solidFill>
                  <a:srgbClr val="000000"/>
                </a:solidFill>
              </a:rPr>
              <a:t>o plánování a vyhodnocování využití strojních a pracovních kapacit</a:t>
            </a:r>
          </a:p>
          <a:p>
            <a:pPr lvl="1"/>
            <a:r>
              <a:rPr lang="cs-CZ" dirty="0">
                <a:solidFill>
                  <a:srgbClr val="000000"/>
                </a:solidFill>
              </a:rPr>
              <a:t>o plánování a vyhodnocování jednotlivých druhů prostojů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2000" b="1" dirty="0">
                <a:solidFill>
                  <a:srgbClr val="000000"/>
                </a:solidFill>
              </a:rPr>
              <a:t>tlak na minimalizaci výrobních ztrát </a:t>
            </a:r>
            <a:endParaRPr lang="pl-PL" sz="2000" dirty="0">
              <a:solidFill>
                <a:srgbClr val="000000"/>
              </a:solidFill>
            </a:endParaRPr>
          </a:p>
          <a:p>
            <a:pPr lvl="1"/>
            <a:r>
              <a:rPr lang="cs-CZ" dirty="0">
                <a:solidFill>
                  <a:srgbClr val="000000"/>
                </a:solidFill>
              </a:rPr>
              <a:t>o sledování zmetkovitosti v naturálních jednotkách a vyčíslení ztrát v Kč, zajištění odpovědnosti </a:t>
            </a:r>
          </a:p>
          <a:p>
            <a:pPr lvl="1"/>
            <a:r>
              <a:rPr lang="cs-CZ" dirty="0">
                <a:solidFill>
                  <a:srgbClr val="000000"/>
                </a:solidFill>
              </a:rPr>
              <a:t>o sledování rozdílů mezi plánovanou a skutečnou měrnou spotřebou jednicových vstupů (nákladů) </a:t>
            </a:r>
          </a:p>
          <a:p>
            <a:pPr lvl="1"/>
            <a:endParaRPr lang="cs-CZ" dirty="0">
              <a:solidFill>
                <a:srgbClr val="000000"/>
              </a:solidFill>
            </a:endParaRPr>
          </a:p>
          <a:p>
            <a:pPr marL="0" lvl="1"/>
            <a:r>
              <a:rPr lang="cs-CZ" dirty="0">
                <a:solidFill>
                  <a:srgbClr val="000000"/>
                </a:solidFill>
              </a:rPr>
              <a:t>Některé části výrobního controllingu mohou být součástí nákladového controllingu (jednicové náklady – cena, měrná spotřeba – zmetkovitost). </a:t>
            </a:r>
            <a:endParaRPr lang="cs-CZ" dirty="0"/>
          </a:p>
          <a:p>
            <a:pPr lvl="1"/>
            <a:endParaRPr lang="cs-CZ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1704856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TextShape 2"/>
          <p:cNvSpPr txBox="1"/>
          <p:nvPr/>
        </p:nvSpPr>
        <p:spPr>
          <a:xfrm>
            <a:off x="251640" y="123480"/>
            <a:ext cx="7488360" cy="5072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cs-CZ" sz="1400" strike="noStrike" dirty="0">
                <a:solidFill>
                  <a:srgbClr val="307871"/>
                </a:solidFill>
                <a:latin typeface="Times New Roman"/>
              </a:rPr>
              <a:t>CONTROLLING: Osobnost </a:t>
            </a:r>
            <a:r>
              <a:rPr lang="cs-CZ" sz="1400" strike="noStrike" dirty="0" err="1">
                <a:solidFill>
                  <a:srgbClr val="307871"/>
                </a:solidFill>
                <a:latin typeface="Times New Roman"/>
              </a:rPr>
              <a:t>controllera</a:t>
            </a:r>
            <a:r>
              <a:rPr lang="cs-CZ" sz="1400" strike="noStrike" dirty="0">
                <a:solidFill>
                  <a:srgbClr val="307871"/>
                </a:solidFill>
                <a:latin typeface="Times New Roman"/>
              </a:rPr>
              <a:t> a jeho postavení v organizační struktuře podniku</a:t>
            </a:r>
            <a:endParaRPr dirty="0"/>
          </a:p>
        </p:txBody>
      </p:sp>
      <p:sp>
        <p:nvSpPr>
          <p:cNvPr id="5" name="Obdélník 4"/>
          <p:cNvSpPr/>
          <p:nvPr/>
        </p:nvSpPr>
        <p:spPr>
          <a:xfrm>
            <a:off x="251640" y="788552"/>
            <a:ext cx="7381612" cy="33547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cs-CZ" sz="2600" b="1" dirty="0">
                <a:solidFill>
                  <a:srgbClr val="307871"/>
                </a:solidFill>
                <a:latin typeface="+mj-lt"/>
              </a:rPr>
              <a:t>Organizační začlenění controllingu</a:t>
            </a:r>
          </a:p>
          <a:p>
            <a:pPr marL="342900" indent="-3429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rgbClr val="000000"/>
                </a:solidFill>
                <a:latin typeface="+mj-lt"/>
                <a:ea typeface="Calibri" panose="020F0502020204030204" pitchFamily="34" charset="0"/>
              </a:rPr>
              <a:t>samostatný útvar vs. převzetí funkce controllingu jinými, již existujícími místy a útvary: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cs-CZ" dirty="0">
                <a:solidFill>
                  <a:srgbClr val="000000"/>
                </a:solidFill>
                <a:latin typeface="+mj-lt"/>
                <a:ea typeface="Calibri" panose="020F0502020204030204" pitchFamily="34" charset="0"/>
              </a:rPr>
              <a:t>MSP:</a:t>
            </a:r>
          </a:p>
          <a:p>
            <a:pPr marL="1257300" lvl="2" indent="-342900">
              <a:buFont typeface="Wingdings" panose="05000000000000000000" pitchFamily="2" charset="2"/>
              <a:buChar char="v"/>
            </a:pPr>
            <a:r>
              <a:rPr lang="cs-CZ" sz="1600" dirty="0"/>
              <a:t>jednodušší komunikace – koordinační funkce </a:t>
            </a:r>
            <a:r>
              <a:rPr lang="cs-CZ" sz="1600" dirty="0" err="1"/>
              <a:t>controllera</a:t>
            </a:r>
            <a:r>
              <a:rPr lang="cs-CZ" sz="1600" dirty="0"/>
              <a:t> snadnější a s menší náplní</a:t>
            </a:r>
          </a:p>
          <a:p>
            <a:pPr marL="1257300" lvl="2" indent="-342900">
              <a:buFont typeface="Wingdings" panose="05000000000000000000" pitchFamily="2" charset="2"/>
              <a:buChar char="v"/>
            </a:pPr>
            <a:r>
              <a:rPr lang="cs-CZ" sz="1600" dirty="0"/>
              <a:t>nižší nárok na plánování a kontrolu</a:t>
            </a:r>
          </a:p>
          <a:p>
            <a:pPr marL="1257300" lvl="2" indent="-342900">
              <a:buFont typeface="Wingdings" panose="05000000000000000000" pitchFamily="2" charset="2"/>
              <a:buChar char="v"/>
            </a:pPr>
            <a:r>
              <a:rPr lang="cs-CZ" sz="1600" dirty="0" err="1"/>
              <a:t>controller</a:t>
            </a:r>
            <a:r>
              <a:rPr lang="cs-CZ" sz="1600" dirty="0"/>
              <a:t> s požadovanou kvalifikaci požaduje odpovídající mzdové ohodnocení – problém</a:t>
            </a:r>
          </a:p>
          <a:p>
            <a:pPr marL="1257300" lvl="2" indent="-342900">
              <a:buFont typeface="Wingdings" panose="05000000000000000000" pitchFamily="2" charset="2"/>
              <a:buChar char="v"/>
            </a:pPr>
            <a:r>
              <a:rPr lang="cs-CZ" sz="1600" dirty="0">
                <a:solidFill>
                  <a:srgbClr val="000000"/>
                </a:solidFill>
                <a:latin typeface="+mj-lt"/>
                <a:ea typeface="Calibri" panose="020F0502020204030204" pitchFamily="34" charset="0"/>
              </a:rPr>
              <a:t>přerozdělení controllingových úloh na management – přetíženost manažerů</a:t>
            </a:r>
          </a:p>
          <a:p>
            <a:pPr marL="1257300" lvl="2" indent="-342900">
              <a:buFont typeface="Wingdings" panose="05000000000000000000" pitchFamily="2" charset="2"/>
              <a:buChar char="v"/>
            </a:pPr>
            <a:r>
              <a:rPr lang="cs-CZ" sz="1600" dirty="0">
                <a:solidFill>
                  <a:srgbClr val="000000"/>
                </a:solidFill>
                <a:latin typeface="+mj-lt"/>
                <a:ea typeface="Calibri" panose="020F0502020204030204" pitchFamily="34" charset="0"/>
              </a:rPr>
              <a:t>nelze být manažerem na „vedlejší úvazek“</a:t>
            </a:r>
          </a:p>
        </p:txBody>
      </p:sp>
    </p:spTree>
    <p:extLst>
      <p:ext uri="{BB962C8B-B14F-4D97-AF65-F5344CB8AC3E}">
        <p14:creationId xmlns:p14="http://schemas.microsoft.com/office/powerpoint/2010/main" val="1422371565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TextShape 2"/>
          <p:cNvSpPr txBox="1"/>
          <p:nvPr/>
        </p:nvSpPr>
        <p:spPr>
          <a:xfrm>
            <a:off x="251640" y="123480"/>
            <a:ext cx="7488360" cy="5072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cs-CZ" sz="1400" strike="noStrike" dirty="0">
                <a:solidFill>
                  <a:srgbClr val="307871"/>
                </a:solidFill>
                <a:latin typeface="Times New Roman"/>
              </a:rPr>
              <a:t>CONTROLLING: Osobnost </a:t>
            </a:r>
            <a:r>
              <a:rPr lang="cs-CZ" sz="1400" strike="noStrike" dirty="0" err="1">
                <a:solidFill>
                  <a:srgbClr val="307871"/>
                </a:solidFill>
                <a:latin typeface="Times New Roman"/>
              </a:rPr>
              <a:t>controllera</a:t>
            </a:r>
            <a:r>
              <a:rPr lang="cs-CZ" sz="1400" strike="noStrike" dirty="0">
                <a:solidFill>
                  <a:srgbClr val="307871"/>
                </a:solidFill>
                <a:latin typeface="Times New Roman"/>
              </a:rPr>
              <a:t> a jeho postavení v organizační struktuře podniku</a:t>
            </a:r>
            <a:endParaRPr dirty="0"/>
          </a:p>
        </p:txBody>
      </p:sp>
      <p:sp>
        <p:nvSpPr>
          <p:cNvPr id="5" name="Obdélník 4"/>
          <p:cNvSpPr/>
          <p:nvPr/>
        </p:nvSpPr>
        <p:spPr>
          <a:xfrm>
            <a:off x="251640" y="788552"/>
            <a:ext cx="7381612" cy="1846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cs-CZ" dirty="0">
                <a:solidFill>
                  <a:srgbClr val="000000"/>
                </a:solidFill>
                <a:latin typeface="+mj-lt"/>
                <a:ea typeface="Calibri" panose="020F0502020204030204" pitchFamily="34" charset="0"/>
              </a:rPr>
              <a:t>střední a větší organizace:</a:t>
            </a:r>
          </a:p>
          <a:p>
            <a:pPr marL="1257300" lvl="2" indent="-342900">
              <a:buFont typeface="Wingdings" panose="05000000000000000000" pitchFamily="2" charset="2"/>
              <a:buChar char="v"/>
            </a:pPr>
            <a:r>
              <a:rPr lang="cs-CZ" sz="1600" dirty="0"/>
              <a:t>nositel procesu controllingu – všichni vedoucí pracovníci v podniku - management přebírá funkce a zodpovědnost controllingu</a:t>
            </a:r>
          </a:p>
          <a:p>
            <a:pPr marL="1257300" lvl="2" indent="-342900"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cs-CZ" sz="1600" dirty="0" err="1"/>
              <a:t>controller</a:t>
            </a:r>
            <a:r>
              <a:rPr lang="cs-CZ" sz="1600" dirty="0"/>
              <a:t> řídí controlling – stará se o rámcové podmínky, dodává nástroje a poskytuje poradenství o jejich použití</a:t>
            </a:r>
          </a:p>
          <a:p>
            <a:pPr marL="1257300" lvl="2" indent="-342900"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cs-CZ" sz="1600" dirty="0" err="1"/>
              <a:t>controlleři</a:t>
            </a:r>
            <a:r>
              <a:rPr lang="cs-CZ" sz="1600" dirty="0"/>
              <a:t> a manažeři se v controllingu doplňují</a:t>
            </a:r>
          </a:p>
        </p:txBody>
      </p:sp>
    </p:spTree>
    <p:extLst>
      <p:ext uri="{BB962C8B-B14F-4D97-AF65-F5344CB8AC3E}">
        <p14:creationId xmlns:p14="http://schemas.microsoft.com/office/powerpoint/2010/main" val="1460700251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76814" y="527392"/>
            <a:ext cx="7397515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cs-CZ" sz="2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analýza všech hlavních i vedlejších procesů uvnitř podniku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cs-CZ" sz="2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schopnost rozkrýt všechna slabá místa a navržení opatření a nástrojů na jejich odstranění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endParaRPr lang="cs-CZ" sz="28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0"/>
            <a:r>
              <a:rPr lang="cs-CZ" sz="2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Pro zajištění funkčnosti controllingu nutno vybudovat nákladový a kalkulační systém (druhý účetní okruh).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endParaRPr lang="cs-CZ" sz="28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946152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TextShape 2"/>
          <p:cNvSpPr txBox="1"/>
          <p:nvPr/>
        </p:nvSpPr>
        <p:spPr>
          <a:xfrm>
            <a:off x="251640" y="123480"/>
            <a:ext cx="7488360" cy="5072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cs-CZ" sz="1400" strike="noStrike" dirty="0">
                <a:solidFill>
                  <a:srgbClr val="307871"/>
                </a:solidFill>
                <a:latin typeface="Times New Roman"/>
              </a:rPr>
              <a:t>CONTROLLING: Osobnost </a:t>
            </a:r>
            <a:r>
              <a:rPr lang="cs-CZ" sz="1400" strike="noStrike" dirty="0" err="1">
                <a:solidFill>
                  <a:srgbClr val="307871"/>
                </a:solidFill>
                <a:latin typeface="Times New Roman"/>
              </a:rPr>
              <a:t>controllera</a:t>
            </a:r>
            <a:r>
              <a:rPr lang="cs-CZ" sz="1400" strike="noStrike" dirty="0">
                <a:solidFill>
                  <a:srgbClr val="307871"/>
                </a:solidFill>
                <a:latin typeface="Times New Roman"/>
              </a:rPr>
              <a:t> a jeho postavení v organizační struktuře podniku</a:t>
            </a:r>
            <a:endParaRPr dirty="0"/>
          </a:p>
        </p:txBody>
      </p:sp>
      <p:sp>
        <p:nvSpPr>
          <p:cNvPr id="5" name="Obdélník 4"/>
          <p:cNvSpPr/>
          <p:nvPr/>
        </p:nvSpPr>
        <p:spPr>
          <a:xfrm>
            <a:off x="251640" y="788552"/>
            <a:ext cx="7381612" cy="27084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cs-CZ" sz="2200" b="1" dirty="0">
                <a:solidFill>
                  <a:srgbClr val="000000"/>
                </a:solidFill>
                <a:latin typeface="+mj-lt"/>
                <a:ea typeface="Calibri" panose="020F0502020204030204" pitchFamily="34" charset="0"/>
              </a:rPr>
              <a:t>Kritéria pro zavedení controllingu v podniku</a:t>
            </a:r>
          </a:p>
          <a:p>
            <a:pPr marL="342900" indent="-342900">
              <a:lnSpc>
                <a:spcPct val="90000"/>
              </a:lnSpc>
              <a:buClr>
                <a:schemeClr val="tx1"/>
              </a:buClr>
              <a:buFont typeface="Arial" panose="020B0604020202020204" pitchFamily="34" charset="0"/>
              <a:buChar char="•"/>
              <a:defRPr/>
            </a:pPr>
            <a:r>
              <a:rPr lang="cs-CZ" sz="2000" dirty="0">
                <a:solidFill>
                  <a:srgbClr val="000000"/>
                </a:solidFill>
                <a:latin typeface="+mj-lt"/>
                <a:ea typeface="Calibri" panose="020F0502020204030204" pitchFamily="34" charset="0"/>
              </a:rPr>
              <a:t>je rozhodnuto na úrovni vrcholového vedení společnosti, že budou zřízeny vlastní útvary controllingu</a:t>
            </a:r>
          </a:p>
          <a:p>
            <a:pPr marL="342900" indent="-342900">
              <a:lnSpc>
                <a:spcPct val="90000"/>
              </a:lnSpc>
              <a:buClr>
                <a:schemeClr val="tx1"/>
              </a:buClr>
              <a:buFont typeface="Arial" panose="020B0604020202020204" pitchFamily="34" charset="0"/>
              <a:buChar char="•"/>
              <a:defRPr/>
            </a:pPr>
            <a:r>
              <a:rPr lang="cs-CZ" sz="2000" dirty="0">
                <a:solidFill>
                  <a:srgbClr val="000000"/>
                </a:solidFill>
                <a:latin typeface="+mj-lt"/>
                <a:ea typeface="Calibri" panose="020F0502020204030204" pitchFamily="34" charset="0"/>
              </a:rPr>
              <a:t>jak management ve vrcholovém vedení, tak další významné posty ve společnosti mají povědomí o důležitosti controllingu a jeho neustálém rozvoji</a:t>
            </a:r>
          </a:p>
          <a:p>
            <a:pPr marL="342900" indent="-342900">
              <a:lnSpc>
                <a:spcPct val="90000"/>
              </a:lnSpc>
              <a:buClr>
                <a:schemeClr val="tx1"/>
              </a:buClr>
              <a:buFont typeface="Arial" panose="020B0604020202020204" pitchFamily="34" charset="0"/>
              <a:buChar char="•"/>
              <a:defRPr/>
            </a:pPr>
            <a:r>
              <a:rPr lang="cs-CZ" sz="2000" dirty="0">
                <a:solidFill>
                  <a:srgbClr val="000000"/>
                </a:solidFill>
                <a:latin typeface="+mj-lt"/>
                <a:ea typeface="Calibri" panose="020F0502020204030204" pitchFamily="34" charset="0"/>
              </a:rPr>
              <a:t>podnik se řadí svou velikostí  mezi organizace, která vyžaduje zřízení více pracovních míst s náplní </a:t>
            </a:r>
            <a:r>
              <a:rPr lang="cs-CZ" sz="2000" dirty="0" err="1">
                <a:solidFill>
                  <a:srgbClr val="000000"/>
                </a:solidFill>
                <a:latin typeface="+mj-lt"/>
                <a:ea typeface="Calibri" panose="020F0502020204030204" pitchFamily="34" charset="0"/>
              </a:rPr>
              <a:t>controllera</a:t>
            </a:r>
            <a:endParaRPr lang="cs-CZ" sz="2000" dirty="0">
              <a:solidFill>
                <a:srgbClr val="000000"/>
              </a:solidFill>
              <a:latin typeface="+mj-lt"/>
              <a:ea typeface="Calibri" panose="020F0502020204030204" pitchFamily="34" charset="0"/>
            </a:endParaRPr>
          </a:p>
          <a:p>
            <a:pPr marL="342900" indent="-342900"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cs-CZ" sz="2200" b="1" dirty="0">
              <a:solidFill>
                <a:srgbClr val="000000"/>
              </a:solidFill>
              <a:latin typeface="+mj-lt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7082212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TextShape 2"/>
          <p:cNvSpPr txBox="1"/>
          <p:nvPr/>
        </p:nvSpPr>
        <p:spPr>
          <a:xfrm>
            <a:off x="251640" y="123480"/>
            <a:ext cx="7488360" cy="5072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cs-CZ" sz="1400" strike="noStrike" dirty="0">
                <a:solidFill>
                  <a:srgbClr val="307871"/>
                </a:solidFill>
                <a:latin typeface="Times New Roman"/>
              </a:rPr>
              <a:t>CONTROLLING: Osobnost </a:t>
            </a:r>
            <a:r>
              <a:rPr lang="cs-CZ" sz="1400" strike="noStrike" dirty="0" err="1">
                <a:solidFill>
                  <a:srgbClr val="307871"/>
                </a:solidFill>
                <a:latin typeface="Times New Roman"/>
              </a:rPr>
              <a:t>controllera</a:t>
            </a:r>
            <a:r>
              <a:rPr lang="cs-CZ" sz="1400" strike="noStrike" dirty="0">
                <a:solidFill>
                  <a:srgbClr val="307871"/>
                </a:solidFill>
                <a:latin typeface="Times New Roman"/>
              </a:rPr>
              <a:t> a jeho postavení v organizační struktuře podniku</a:t>
            </a:r>
            <a:endParaRPr dirty="0"/>
          </a:p>
        </p:txBody>
      </p:sp>
      <p:sp>
        <p:nvSpPr>
          <p:cNvPr id="5" name="Obdélník 4"/>
          <p:cNvSpPr/>
          <p:nvPr/>
        </p:nvSpPr>
        <p:spPr>
          <a:xfrm>
            <a:off x="251640" y="788552"/>
            <a:ext cx="7381612" cy="38472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cs-CZ" sz="2200" b="1" dirty="0">
                <a:solidFill>
                  <a:srgbClr val="000000"/>
                </a:solidFill>
                <a:latin typeface="+mj-lt"/>
                <a:ea typeface="Calibri" panose="020F0502020204030204" pitchFamily="34" charset="0"/>
              </a:rPr>
              <a:t>Postup zavedení controllingu v podniku</a:t>
            </a:r>
          </a:p>
          <a:p>
            <a:pPr marL="342900" indent="-342900">
              <a:buClr>
                <a:schemeClr val="tx1"/>
              </a:buClr>
              <a:buFont typeface="Arial" panose="020B0604020202020204" pitchFamily="34" charset="0"/>
              <a:buChar char="•"/>
              <a:tabLst>
                <a:tab pos="542925" algn="l"/>
              </a:tabLst>
              <a:defRPr/>
            </a:pPr>
            <a:r>
              <a:rPr lang="cs-CZ" sz="2000" dirty="0">
                <a:solidFill>
                  <a:srgbClr val="000000"/>
                </a:solidFill>
                <a:latin typeface="+mj-lt"/>
                <a:ea typeface="Calibri" panose="020F0502020204030204" pitchFamily="34" charset="0"/>
              </a:rPr>
              <a:t>v celém podniku  se zavedou pouze některé jeho vybrané funkce (např. podnikové plánování a tvorba rozpočtu)</a:t>
            </a:r>
          </a:p>
          <a:p>
            <a:pPr marL="342900" indent="-342900">
              <a:buClr>
                <a:schemeClr val="tx1"/>
              </a:buClr>
              <a:buFont typeface="Arial" panose="020B0604020202020204" pitchFamily="34" charset="0"/>
              <a:buChar char="•"/>
              <a:tabLst>
                <a:tab pos="542925" algn="l"/>
              </a:tabLst>
              <a:defRPr/>
            </a:pPr>
            <a:r>
              <a:rPr lang="cs-CZ" sz="2000" dirty="0">
                <a:solidFill>
                  <a:srgbClr val="000000"/>
                </a:solidFill>
                <a:latin typeface="+mj-lt"/>
                <a:ea typeface="Calibri" panose="020F0502020204030204" pitchFamily="34" charset="0"/>
              </a:rPr>
              <a:t>ve vybraném organizačním útvaru (provoz, závod, divize) se implementuje formou tzv. pilotního systému controlling v plném rozsahu</a:t>
            </a:r>
          </a:p>
          <a:p>
            <a:pPr marL="342900" indent="-342900">
              <a:buClr>
                <a:schemeClr val="tx1"/>
              </a:buClr>
              <a:buFont typeface="Arial" panose="020B0604020202020204" pitchFamily="34" charset="0"/>
              <a:buChar char="•"/>
              <a:tabLst>
                <a:tab pos="542925" algn="l"/>
              </a:tabLst>
              <a:defRPr/>
            </a:pPr>
            <a:r>
              <a:rPr lang="cs-CZ" sz="2000" dirty="0">
                <a:solidFill>
                  <a:srgbClr val="000000"/>
                </a:solidFill>
                <a:latin typeface="+mj-lt"/>
                <a:ea typeface="Calibri" panose="020F0502020204030204" pitchFamily="34" charset="0"/>
              </a:rPr>
              <a:t>při výběru organizační jednotky určené k ověření pilotního systému nutno vzít v úvahu jak odborné hledisko dané organizační jednotky, tak míru připravenosti a ochotu zainteresovaných pracovníků aktivně spolupracovat na takovém pilotním projektu</a:t>
            </a:r>
          </a:p>
          <a:p>
            <a:pPr marL="342900" indent="-342900"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cs-CZ" sz="2200" b="1" dirty="0">
              <a:solidFill>
                <a:srgbClr val="000000"/>
              </a:solidFill>
              <a:latin typeface="+mj-lt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1539190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TextShape 2"/>
          <p:cNvSpPr txBox="1"/>
          <p:nvPr/>
        </p:nvSpPr>
        <p:spPr>
          <a:xfrm>
            <a:off x="251640" y="123480"/>
            <a:ext cx="7488360" cy="5072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cs-CZ" sz="1400" strike="noStrike" dirty="0">
                <a:solidFill>
                  <a:srgbClr val="307871"/>
                </a:solidFill>
                <a:latin typeface="Times New Roman"/>
              </a:rPr>
              <a:t>CONTROLLING: Osobnost </a:t>
            </a:r>
            <a:r>
              <a:rPr lang="cs-CZ" sz="1400" strike="noStrike" dirty="0" err="1">
                <a:solidFill>
                  <a:srgbClr val="307871"/>
                </a:solidFill>
                <a:latin typeface="Times New Roman"/>
              </a:rPr>
              <a:t>controllera</a:t>
            </a:r>
            <a:r>
              <a:rPr lang="cs-CZ" sz="1400" strike="noStrike" dirty="0">
                <a:solidFill>
                  <a:srgbClr val="307871"/>
                </a:solidFill>
                <a:latin typeface="Times New Roman"/>
              </a:rPr>
              <a:t> a jeho postavení v organizační struktuře podniku</a:t>
            </a:r>
            <a:endParaRPr dirty="0"/>
          </a:p>
        </p:txBody>
      </p:sp>
      <p:sp>
        <p:nvSpPr>
          <p:cNvPr id="5" name="Obdélník 4"/>
          <p:cNvSpPr/>
          <p:nvPr/>
        </p:nvSpPr>
        <p:spPr>
          <a:xfrm>
            <a:off x="251640" y="788552"/>
            <a:ext cx="7381612" cy="401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30000"/>
              </a:spcBef>
              <a:spcAft>
                <a:spcPct val="30000"/>
              </a:spcAft>
              <a:defRPr/>
            </a:pPr>
            <a:r>
              <a:rPr lang="cs-CZ" sz="2200" b="1" dirty="0">
                <a:solidFill>
                  <a:srgbClr val="000000"/>
                </a:solidFill>
                <a:latin typeface="+mj-lt"/>
                <a:ea typeface="Calibri" panose="020F0502020204030204" pitchFamily="34" charset="0"/>
              </a:rPr>
              <a:t>Faktory proti fungování controllingu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cs-CZ" sz="2000" dirty="0"/>
              <a:t>obava podnikového vedení z omezení mocenského vlivu na řízení podniku 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cs-CZ" sz="2000" dirty="0"/>
              <a:t>již dříve fungující organizační útvary, jako je finanční útvar, útvar účetnictví, které doposud poskytovaly údaje pro vedení firmy, se cítí ohroženy novou konkurenční organizační jednotkou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cs-CZ" sz="2000" dirty="0"/>
              <a:t>obava pracovníků na úseku prodeje – jejich činnost bude podrobena rozsáhlejší a hlubší kontrole prostřednictvím nových ukazatelů a výkonnostních měřítek </a:t>
            </a:r>
          </a:p>
          <a:p>
            <a:pPr>
              <a:defRPr/>
            </a:pPr>
            <a:endParaRPr lang="cs-CZ" sz="2400" dirty="0"/>
          </a:p>
          <a:p>
            <a:pPr marL="342900" indent="-342900"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cs-CZ" sz="2200" b="1" dirty="0">
              <a:solidFill>
                <a:srgbClr val="000000"/>
              </a:solidFill>
              <a:latin typeface="+mj-lt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6299701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TextShape 2"/>
          <p:cNvSpPr txBox="1"/>
          <p:nvPr/>
        </p:nvSpPr>
        <p:spPr>
          <a:xfrm>
            <a:off x="251640" y="123480"/>
            <a:ext cx="7488360" cy="5072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cs-CZ" sz="1400" strike="noStrike" dirty="0">
                <a:solidFill>
                  <a:srgbClr val="307871"/>
                </a:solidFill>
                <a:latin typeface="Times New Roman"/>
              </a:rPr>
              <a:t>CONTROLLING: Osobnost </a:t>
            </a:r>
            <a:r>
              <a:rPr lang="cs-CZ" sz="1400" strike="noStrike" dirty="0" err="1">
                <a:solidFill>
                  <a:srgbClr val="307871"/>
                </a:solidFill>
                <a:latin typeface="Times New Roman"/>
              </a:rPr>
              <a:t>controllera</a:t>
            </a:r>
            <a:r>
              <a:rPr lang="cs-CZ" sz="1400" strike="noStrike" dirty="0">
                <a:solidFill>
                  <a:srgbClr val="307871"/>
                </a:solidFill>
                <a:latin typeface="Times New Roman"/>
              </a:rPr>
              <a:t> a jeho postavení v organizační struktuře podniku</a:t>
            </a:r>
            <a:endParaRPr dirty="0"/>
          </a:p>
        </p:txBody>
      </p:sp>
      <p:sp>
        <p:nvSpPr>
          <p:cNvPr id="5" name="Obdélník 4"/>
          <p:cNvSpPr/>
          <p:nvPr/>
        </p:nvSpPr>
        <p:spPr>
          <a:xfrm>
            <a:off x="251640" y="788552"/>
            <a:ext cx="7381612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cs-CZ" sz="2000" dirty="0"/>
              <a:t>obava na výrobním úseku – dobré výkonnostní a kvalitativní výsledky se budou posuzovat podle vynaložených nákladů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cs-CZ" sz="2000" dirty="0"/>
              <a:t>hledisko nákladovosti osloví ve své podstatě všechny pracovníky firmy – automaticky jistá negativní reakce</a:t>
            </a:r>
          </a:p>
          <a:p>
            <a:pPr>
              <a:defRPr/>
            </a:pPr>
            <a:endParaRPr lang="cs-CZ" sz="2400" dirty="0"/>
          </a:p>
          <a:p>
            <a:pPr marL="342900" indent="-342900"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cs-CZ" sz="2200" b="1" dirty="0">
              <a:solidFill>
                <a:srgbClr val="000000"/>
              </a:solidFill>
              <a:latin typeface="+mj-lt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731694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sp>
        <p:nvSpPr>
          <p:cNvPr id="3" name="Nadpis 1">
            <a:extLst>
              <a:ext uri="{FF2B5EF4-FFF2-40B4-BE49-F238E27FC236}">
                <a16:creationId xmlns:a16="http://schemas.microsoft.com/office/drawing/2014/main" id="{4DAFC80B-DFDB-DDAA-326F-376F450C6BD5}"/>
              </a:ext>
            </a:extLst>
          </p:cNvPr>
          <p:cNvSpPr txBox="1">
            <a:spLocks/>
          </p:cNvSpPr>
          <p:nvPr/>
        </p:nvSpPr>
        <p:spPr>
          <a:xfrm>
            <a:off x="-89492" y="1056367"/>
            <a:ext cx="8144308" cy="165618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4000" b="1" i="1" dirty="0">
                <a:solidFill>
                  <a:srgbClr val="307871"/>
                </a:solidFill>
              </a:rPr>
              <a:t> </a:t>
            </a:r>
            <a:r>
              <a:rPr lang="pl-PL" sz="4000" b="1" i="1" dirty="0">
                <a:solidFill>
                  <a:srgbClr val="307871"/>
                </a:solidFill>
              </a:rPr>
              <a:t>Děkuji za pozornost</a:t>
            </a:r>
            <a:br>
              <a:rPr lang="cs-CZ" sz="4000" b="1" i="1" dirty="0">
                <a:solidFill>
                  <a:srgbClr val="307871"/>
                </a:solidFill>
              </a:rPr>
            </a:br>
            <a:br>
              <a:rPr lang="cs-CZ" sz="4000" b="1" i="1" dirty="0">
                <a:solidFill>
                  <a:srgbClr val="307871"/>
                </a:solidFill>
              </a:rPr>
            </a:br>
            <a:r>
              <a:rPr lang="cs-CZ" sz="4000" b="1" i="1" dirty="0">
                <a:solidFill>
                  <a:srgbClr val="307871"/>
                </a:solidFill>
                <a:sym typeface="Wingdings" panose="05000000000000000000" pitchFamily="2" charset="2"/>
              </a:rPr>
              <a:t></a:t>
            </a:r>
            <a:br>
              <a:rPr lang="cs-CZ" sz="4000" b="1" i="1" dirty="0">
                <a:solidFill>
                  <a:srgbClr val="307871"/>
                </a:solidFill>
              </a:rPr>
            </a:br>
            <a:endParaRPr lang="cs-CZ" sz="4000" b="1" i="1" dirty="0">
              <a:solidFill>
                <a:srgbClr val="30787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79448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TextShape 2"/>
          <p:cNvSpPr txBox="1"/>
          <p:nvPr/>
        </p:nvSpPr>
        <p:spPr>
          <a:xfrm>
            <a:off x="251640" y="123480"/>
            <a:ext cx="7488360" cy="5072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cs-CZ" sz="1400" strike="noStrike" dirty="0">
                <a:solidFill>
                  <a:srgbClr val="307871"/>
                </a:solidFill>
                <a:latin typeface="Times New Roman"/>
              </a:rPr>
              <a:t>CONTROLLING: Osobnost </a:t>
            </a:r>
            <a:r>
              <a:rPr lang="cs-CZ" sz="1400" strike="noStrike" dirty="0" err="1">
                <a:solidFill>
                  <a:srgbClr val="307871"/>
                </a:solidFill>
                <a:latin typeface="Times New Roman"/>
              </a:rPr>
              <a:t>controllera</a:t>
            </a:r>
            <a:r>
              <a:rPr lang="cs-CZ" sz="1400" strike="noStrike" dirty="0">
                <a:solidFill>
                  <a:srgbClr val="307871"/>
                </a:solidFill>
                <a:latin typeface="Times New Roman"/>
              </a:rPr>
              <a:t> a jeho postavení v organizační struktuře podniku</a:t>
            </a:r>
            <a:endParaRPr dirty="0"/>
          </a:p>
        </p:txBody>
      </p:sp>
      <p:sp>
        <p:nvSpPr>
          <p:cNvPr id="5" name="Obdélník 4"/>
          <p:cNvSpPr/>
          <p:nvPr/>
        </p:nvSpPr>
        <p:spPr>
          <a:xfrm>
            <a:off x="251640" y="1030058"/>
            <a:ext cx="7381612" cy="330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30000"/>
              </a:spcBef>
              <a:spcAft>
                <a:spcPct val="30000"/>
              </a:spcAft>
              <a:defRPr/>
            </a:pPr>
            <a:r>
              <a:rPr lang="cs-CZ" sz="2200" b="1" dirty="0">
                <a:solidFill>
                  <a:srgbClr val="000000"/>
                </a:solidFill>
                <a:latin typeface="+mj-lt"/>
                <a:ea typeface="Calibri" panose="020F0502020204030204" pitchFamily="34" charset="0"/>
              </a:rPr>
              <a:t>Vnitřní struktura controllingového útvaru</a:t>
            </a:r>
          </a:p>
          <a:p>
            <a:pPr marL="342900" indent="-342900">
              <a:buFont typeface="Arial" panose="020B0604020202020204" pitchFamily="34" charset="0"/>
              <a:buChar char="•"/>
              <a:tabLst>
                <a:tab pos="542925" algn="l"/>
              </a:tabLst>
              <a:defRPr/>
            </a:pPr>
            <a:r>
              <a:rPr lang="cs-CZ" sz="2000" dirty="0"/>
              <a:t>specializace </a:t>
            </a:r>
            <a:r>
              <a:rPr lang="cs-CZ" sz="2000" dirty="0" err="1"/>
              <a:t>controllerů</a:t>
            </a:r>
            <a:r>
              <a:rPr lang="cs-CZ" sz="2000" dirty="0"/>
              <a:t>:</a:t>
            </a:r>
          </a:p>
          <a:p>
            <a:pPr marL="800100" lvl="1" indent="-342900">
              <a:buClr>
                <a:schemeClr val="tx1"/>
              </a:buClr>
              <a:buFont typeface="Courier New" panose="02070309020205020404" pitchFamily="49" charset="0"/>
              <a:buChar char="o"/>
              <a:tabLst>
                <a:tab pos="542925" algn="l"/>
              </a:tabLst>
              <a:defRPr/>
            </a:pPr>
            <a:r>
              <a:rPr lang="cs-CZ" dirty="0"/>
              <a:t>podle funkce:</a:t>
            </a:r>
          </a:p>
          <a:p>
            <a:pPr marL="1257300" lvl="2" indent="-342900">
              <a:buClr>
                <a:schemeClr val="tx1"/>
              </a:buClr>
              <a:buFont typeface="Courier New" panose="02070309020205020404" pitchFamily="49" charset="0"/>
              <a:buChar char="o"/>
              <a:tabLst>
                <a:tab pos="542925" algn="l"/>
              </a:tabLst>
              <a:defRPr/>
            </a:pPr>
            <a:r>
              <a:rPr lang="cs-CZ" sz="1600" dirty="0"/>
              <a:t>controller prodeje</a:t>
            </a:r>
          </a:p>
          <a:p>
            <a:pPr marL="1257300" lvl="2" indent="-342900">
              <a:buClr>
                <a:schemeClr val="tx1"/>
              </a:buClr>
              <a:buFont typeface="Courier New" panose="02070309020205020404" pitchFamily="49" charset="0"/>
              <a:buChar char="o"/>
              <a:tabLst>
                <a:tab pos="542925" algn="l"/>
              </a:tabLst>
              <a:defRPr/>
            </a:pPr>
            <a:r>
              <a:rPr lang="cs-CZ" sz="1600" dirty="0" err="1"/>
              <a:t>controller</a:t>
            </a:r>
            <a:r>
              <a:rPr lang="cs-CZ" sz="1600" dirty="0"/>
              <a:t> pro investiční činnost</a:t>
            </a:r>
          </a:p>
          <a:p>
            <a:pPr marL="1257300" lvl="2" indent="-342900">
              <a:buClr>
                <a:schemeClr val="tx1"/>
              </a:buClr>
              <a:buFont typeface="Courier New" panose="02070309020205020404" pitchFamily="49" charset="0"/>
              <a:buChar char="o"/>
              <a:tabLst>
                <a:tab pos="542925" algn="l"/>
              </a:tabLst>
              <a:defRPr/>
            </a:pPr>
            <a:r>
              <a:rPr lang="cs-CZ" sz="1600" dirty="0" err="1"/>
              <a:t>controller</a:t>
            </a:r>
            <a:r>
              <a:rPr lang="cs-CZ" sz="1600" dirty="0"/>
              <a:t> nákladového hospodářství</a:t>
            </a:r>
          </a:p>
          <a:p>
            <a:pPr marL="1257300" lvl="2" indent="-342900">
              <a:buClr>
                <a:schemeClr val="tx1"/>
              </a:buClr>
              <a:buFont typeface="Courier New" panose="02070309020205020404" pitchFamily="49" charset="0"/>
              <a:buChar char="o"/>
              <a:tabLst>
                <a:tab pos="542925" algn="l"/>
              </a:tabLst>
              <a:defRPr/>
            </a:pPr>
            <a:r>
              <a:rPr lang="cs-CZ" sz="1600" dirty="0" err="1"/>
              <a:t>controller</a:t>
            </a:r>
            <a:r>
              <a:rPr lang="cs-CZ" sz="1600" dirty="0"/>
              <a:t> materiálového hospodářství</a:t>
            </a:r>
          </a:p>
          <a:p>
            <a:pPr marL="1257300" lvl="2" indent="-342900">
              <a:buClr>
                <a:schemeClr val="tx1"/>
              </a:buClr>
              <a:buFont typeface="Courier New" panose="02070309020205020404" pitchFamily="49" charset="0"/>
              <a:buChar char="o"/>
              <a:tabLst>
                <a:tab pos="542925" algn="l"/>
              </a:tabLst>
              <a:defRPr/>
            </a:pPr>
            <a:r>
              <a:rPr lang="cs-CZ" sz="1600" dirty="0"/>
              <a:t>personální </a:t>
            </a:r>
            <a:r>
              <a:rPr lang="cs-CZ" sz="1600" dirty="0" err="1"/>
              <a:t>controller</a:t>
            </a:r>
            <a:endParaRPr lang="cs-CZ" sz="1600" dirty="0"/>
          </a:p>
          <a:p>
            <a:pPr marL="1257300" lvl="2" indent="-342900">
              <a:buClr>
                <a:schemeClr val="tx1"/>
              </a:buClr>
              <a:buFont typeface="Courier New" panose="02070309020205020404" pitchFamily="49" charset="0"/>
              <a:buChar char="o"/>
              <a:tabLst>
                <a:tab pos="542925" algn="l"/>
              </a:tabLst>
              <a:defRPr/>
            </a:pPr>
            <a:r>
              <a:rPr lang="cs-CZ" sz="1600" dirty="0"/>
              <a:t>projektový </a:t>
            </a:r>
            <a:r>
              <a:rPr lang="cs-CZ" sz="1600" dirty="0" err="1"/>
              <a:t>controller</a:t>
            </a:r>
            <a:r>
              <a:rPr lang="cs-CZ" sz="1600" dirty="0"/>
              <a:t> atd.</a:t>
            </a:r>
          </a:p>
          <a:p>
            <a:pPr>
              <a:defRPr/>
            </a:pPr>
            <a:endParaRPr lang="cs-CZ" sz="2400" dirty="0"/>
          </a:p>
          <a:p>
            <a:pPr marL="342900" indent="-342900"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cs-CZ" sz="2200" b="1" dirty="0">
              <a:solidFill>
                <a:srgbClr val="000000"/>
              </a:solidFill>
              <a:latin typeface="+mj-lt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6957398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TextShape 2"/>
          <p:cNvSpPr txBox="1"/>
          <p:nvPr/>
        </p:nvSpPr>
        <p:spPr>
          <a:xfrm>
            <a:off x="251640" y="123480"/>
            <a:ext cx="7488360" cy="5072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cs-CZ" sz="1400" strike="noStrike" dirty="0">
                <a:solidFill>
                  <a:srgbClr val="307871"/>
                </a:solidFill>
                <a:latin typeface="Times New Roman"/>
              </a:rPr>
              <a:t>CONTROLLING: Osobnost </a:t>
            </a:r>
            <a:r>
              <a:rPr lang="cs-CZ" sz="1400" strike="noStrike" dirty="0" err="1">
                <a:solidFill>
                  <a:srgbClr val="307871"/>
                </a:solidFill>
                <a:latin typeface="Times New Roman"/>
              </a:rPr>
              <a:t>controllera</a:t>
            </a:r>
            <a:r>
              <a:rPr lang="cs-CZ" sz="1400" strike="noStrike" dirty="0">
                <a:solidFill>
                  <a:srgbClr val="307871"/>
                </a:solidFill>
                <a:latin typeface="Times New Roman"/>
              </a:rPr>
              <a:t> a jeho postavení v organizační struktuře podniku</a:t>
            </a:r>
            <a:endParaRPr dirty="0"/>
          </a:p>
        </p:txBody>
      </p:sp>
      <p:sp>
        <p:nvSpPr>
          <p:cNvPr id="5" name="Obdélník 4"/>
          <p:cNvSpPr/>
          <p:nvPr/>
        </p:nvSpPr>
        <p:spPr>
          <a:xfrm>
            <a:off x="251640" y="966219"/>
            <a:ext cx="7381612" cy="28931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  <a:tabLst>
                <a:tab pos="542925" algn="l"/>
              </a:tabLst>
              <a:defRPr/>
            </a:pPr>
            <a:r>
              <a:rPr lang="cs-CZ" sz="2000" dirty="0"/>
              <a:t>specializace controllerů:</a:t>
            </a:r>
          </a:p>
          <a:p>
            <a:pPr marL="800100" lvl="1" indent="-342900">
              <a:buClr>
                <a:schemeClr val="tx1"/>
              </a:buClr>
              <a:buFont typeface="Courier New" panose="02070309020205020404" pitchFamily="49" charset="0"/>
              <a:buChar char="o"/>
              <a:tabLst>
                <a:tab pos="542925" algn="l"/>
              </a:tabLst>
              <a:defRPr/>
            </a:pPr>
            <a:r>
              <a:rPr lang="cs-CZ" dirty="0"/>
              <a:t>podle činnosti:</a:t>
            </a:r>
          </a:p>
          <a:p>
            <a:pPr marL="1257300" lvl="2" indent="-342900">
              <a:buClr>
                <a:schemeClr val="tx1"/>
              </a:buClr>
              <a:buFont typeface="Wingdings" panose="05000000000000000000" pitchFamily="2" charset="2"/>
              <a:buChar char="v"/>
              <a:tabLst>
                <a:tab pos="542925" algn="l"/>
              </a:tabLst>
              <a:defRPr/>
            </a:pPr>
            <a:r>
              <a:rPr lang="cs-CZ" sz="1600" dirty="0" err="1"/>
              <a:t>controller</a:t>
            </a:r>
            <a:r>
              <a:rPr lang="cs-CZ" sz="1600" dirty="0"/>
              <a:t> pro podnikové plánování a tvorba rozpočtů</a:t>
            </a:r>
          </a:p>
          <a:p>
            <a:pPr marL="1257300" lvl="2" indent="-342900">
              <a:buClr>
                <a:schemeClr val="tx1"/>
              </a:buClr>
              <a:buFont typeface="Wingdings" panose="05000000000000000000" pitchFamily="2" charset="2"/>
              <a:buChar char="v"/>
              <a:tabLst>
                <a:tab pos="542925" algn="l"/>
              </a:tabLst>
              <a:defRPr/>
            </a:pPr>
            <a:r>
              <a:rPr lang="cs-CZ" sz="1600" dirty="0" err="1"/>
              <a:t>controller</a:t>
            </a:r>
            <a:r>
              <a:rPr lang="cs-CZ" sz="1600" dirty="0"/>
              <a:t> pro reporting</a:t>
            </a:r>
          </a:p>
          <a:p>
            <a:pPr marL="1257300" lvl="2" indent="-342900">
              <a:buClr>
                <a:schemeClr val="tx1"/>
              </a:buClr>
              <a:buFont typeface="Wingdings" panose="05000000000000000000" pitchFamily="2" charset="2"/>
              <a:buChar char="v"/>
              <a:tabLst>
                <a:tab pos="542925" algn="l"/>
              </a:tabLst>
              <a:defRPr/>
            </a:pPr>
            <a:r>
              <a:rPr lang="cs-CZ" sz="1600" dirty="0" err="1"/>
              <a:t>controller</a:t>
            </a:r>
            <a:r>
              <a:rPr lang="cs-CZ" sz="1600" dirty="0"/>
              <a:t> pro analýzu a hodnocení investičních programů</a:t>
            </a:r>
          </a:p>
          <a:p>
            <a:pPr marL="800100" lvl="1" indent="-342900">
              <a:buClr>
                <a:schemeClr val="tx1"/>
              </a:buClr>
              <a:buFont typeface="Courier New" panose="02070309020205020404" pitchFamily="49" charset="0"/>
              <a:buChar char="o"/>
              <a:tabLst>
                <a:tab pos="542925" algn="l"/>
              </a:tabLst>
              <a:defRPr/>
            </a:pPr>
            <a:r>
              <a:rPr lang="cs-CZ" dirty="0"/>
              <a:t>podle adresáta:</a:t>
            </a:r>
          </a:p>
          <a:p>
            <a:pPr marL="1257300" lvl="2" indent="-342900">
              <a:buClr>
                <a:schemeClr val="tx1"/>
              </a:buClr>
              <a:buFont typeface="Courier New" panose="02070309020205020404" pitchFamily="49" charset="0"/>
              <a:buChar char="o"/>
              <a:tabLst>
                <a:tab pos="542925" algn="l"/>
              </a:tabLst>
              <a:defRPr/>
            </a:pPr>
            <a:r>
              <a:rPr lang="cs-CZ" sz="1600" dirty="0"/>
              <a:t>divizní </a:t>
            </a:r>
            <a:r>
              <a:rPr lang="cs-CZ" sz="1600" dirty="0" err="1"/>
              <a:t>controller</a:t>
            </a:r>
            <a:endParaRPr lang="cs-CZ" sz="1600" dirty="0"/>
          </a:p>
          <a:p>
            <a:pPr marL="1257300" lvl="2" indent="-342900">
              <a:buClr>
                <a:schemeClr val="tx1"/>
              </a:buClr>
              <a:buFont typeface="Courier New" panose="02070309020205020404" pitchFamily="49" charset="0"/>
              <a:buChar char="o"/>
              <a:tabLst>
                <a:tab pos="542925" algn="l"/>
              </a:tabLst>
              <a:defRPr/>
            </a:pPr>
            <a:r>
              <a:rPr lang="cs-CZ" sz="1600" dirty="0"/>
              <a:t>regionální </a:t>
            </a:r>
            <a:r>
              <a:rPr lang="cs-CZ" sz="1600" dirty="0" err="1"/>
              <a:t>controller</a:t>
            </a:r>
            <a:endParaRPr lang="cs-CZ" sz="1600" dirty="0"/>
          </a:p>
          <a:p>
            <a:pPr>
              <a:defRPr/>
            </a:pPr>
            <a:endParaRPr lang="cs-CZ" sz="2400" dirty="0"/>
          </a:p>
          <a:p>
            <a:pPr marL="342900" indent="-342900"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cs-CZ" sz="2200" b="1" dirty="0">
              <a:solidFill>
                <a:srgbClr val="000000"/>
              </a:solidFill>
              <a:latin typeface="+mj-lt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8577787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TextShape 2"/>
          <p:cNvSpPr txBox="1"/>
          <p:nvPr/>
        </p:nvSpPr>
        <p:spPr>
          <a:xfrm>
            <a:off x="251640" y="123480"/>
            <a:ext cx="7488360" cy="5072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cs-CZ" sz="1400" strike="noStrike" dirty="0">
                <a:solidFill>
                  <a:srgbClr val="307871"/>
                </a:solidFill>
                <a:latin typeface="Times New Roman"/>
              </a:rPr>
              <a:t>CONTROLLING: Osobnost </a:t>
            </a:r>
            <a:r>
              <a:rPr lang="cs-CZ" sz="1400" strike="noStrike" dirty="0" err="1">
                <a:solidFill>
                  <a:srgbClr val="307871"/>
                </a:solidFill>
                <a:latin typeface="Times New Roman"/>
              </a:rPr>
              <a:t>controllera</a:t>
            </a:r>
            <a:r>
              <a:rPr lang="cs-CZ" sz="1400" strike="noStrike" dirty="0">
                <a:solidFill>
                  <a:srgbClr val="307871"/>
                </a:solidFill>
                <a:latin typeface="Times New Roman"/>
              </a:rPr>
              <a:t> a jeho postavení v organizační struktuře podniku</a:t>
            </a:r>
            <a:endParaRPr dirty="0"/>
          </a:p>
        </p:txBody>
      </p:sp>
      <p:sp>
        <p:nvSpPr>
          <p:cNvPr id="2" name="Obdélník 1"/>
          <p:cNvSpPr/>
          <p:nvPr/>
        </p:nvSpPr>
        <p:spPr>
          <a:xfrm>
            <a:off x="251640" y="865398"/>
            <a:ext cx="7418795" cy="36317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600" b="1" dirty="0">
                <a:solidFill>
                  <a:srgbClr val="307871"/>
                </a:solidFill>
                <a:latin typeface="+mj-lt"/>
              </a:rPr>
              <a:t>Nákladový controlling (NC)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rgbClr val="000000"/>
                </a:solidFill>
                <a:latin typeface="+mj-lt"/>
              </a:rPr>
              <a:t>vytvoření </a:t>
            </a:r>
            <a:r>
              <a:rPr lang="cs-CZ" sz="2000" b="1" dirty="0">
                <a:solidFill>
                  <a:srgbClr val="000000"/>
                </a:solidFill>
                <a:latin typeface="+mj-lt"/>
              </a:rPr>
              <a:t>systému plánování nákladů a vnitropodnikových výnosů se záměrem splnění definovaných cílů v budoucnosti: 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cs-CZ" sz="1600" b="1" dirty="0">
                <a:solidFill>
                  <a:srgbClr val="000000"/>
                </a:solidFill>
                <a:latin typeface="+mj-lt"/>
              </a:rPr>
              <a:t>vyhodnotit dosaženou skutečnost s plánem (odchylky)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cs-CZ" sz="1600" dirty="0">
                <a:solidFill>
                  <a:srgbClr val="000000"/>
                </a:solidFill>
                <a:latin typeface="+mj-lt"/>
              </a:rPr>
              <a:t>nabízet řešení vedoucí k eliminaci odchylek skutečnosti od plánu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cs-CZ" sz="1600" dirty="0">
                <a:solidFill>
                  <a:srgbClr val="000000"/>
                </a:solidFill>
                <a:latin typeface="+mj-lt"/>
              </a:rPr>
              <a:t>východisko pro sestavení </a:t>
            </a:r>
            <a:r>
              <a:rPr lang="cs-CZ" sz="1600" b="1" dirty="0">
                <a:solidFill>
                  <a:srgbClr val="000000"/>
                </a:solidFill>
                <a:latin typeface="+mj-lt"/>
              </a:rPr>
              <a:t>plánu Cash-</a:t>
            </a:r>
            <a:r>
              <a:rPr lang="cs-CZ" sz="1600" b="1" dirty="0" err="1">
                <a:solidFill>
                  <a:srgbClr val="000000"/>
                </a:solidFill>
                <a:latin typeface="+mj-lt"/>
              </a:rPr>
              <a:t>Flow</a:t>
            </a:r>
            <a:r>
              <a:rPr lang="cs-CZ" sz="1600" b="1" dirty="0">
                <a:solidFill>
                  <a:srgbClr val="000000"/>
                </a:solidFill>
                <a:latin typeface="+mj-lt"/>
              </a:rPr>
              <a:t>,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cs-CZ" sz="1600" dirty="0">
                <a:solidFill>
                  <a:srgbClr val="000000"/>
                </a:solidFill>
                <a:latin typeface="+mj-lt"/>
              </a:rPr>
              <a:t>má včas předpovídat přechodný přebytek nebo nedostatek volných finančních prostředků.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cs-CZ" sz="1600" dirty="0">
                <a:solidFill>
                  <a:srgbClr val="000000"/>
                </a:solidFill>
                <a:latin typeface="+mj-lt"/>
              </a:rPr>
              <a:t>ve vazbě na odchylky skutečnosti od plánu nejen včas na tyto odchylky upozornit, musí je i přehledně a srozumitelně prezentovat a na základě nich pak musí příslušní manažeři zahájit činnosti vedoucí k eliminaci důsledků těchto odchylek</a:t>
            </a:r>
            <a:endParaRPr lang="cs-CZ" sz="16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07060193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TextShape 2"/>
          <p:cNvSpPr txBox="1"/>
          <p:nvPr/>
        </p:nvSpPr>
        <p:spPr>
          <a:xfrm>
            <a:off x="251640" y="123480"/>
            <a:ext cx="7488360" cy="5072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cs-CZ" sz="1400" strike="noStrike" dirty="0">
                <a:solidFill>
                  <a:srgbClr val="307871"/>
                </a:solidFill>
                <a:latin typeface="Times New Roman"/>
              </a:rPr>
              <a:t>CONTROLLING: Osobnost </a:t>
            </a:r>
            <a:r>
              <a:rPr lang="cs-CZ" sz="1400" strike="noStrike" dirty="0" err="1">
                <a:solidFill>
                  <a:srgbClr val="307871"/>
                </a:solidFill>
                <a:latin typeface="Times New Roman"/>
              </a:rPr>
              <a:t>controllera</a:t>
            </a:r>
            <a:r>
              <a:rPr lang="cs-CZ" sz="1400" strike="noStrike" dirty="0">
                <a:solidFill>
                  <a:srgbClr val="307871"/>
                </a:solidFill>
                <a:latin typeface="Times New Roman"/>
              </a:rPr>
              <a:t> a jeho postavení v organizační struktuře podniku</a:t>
            </a:r>
            <a:endParaRPr dirty="0"/>
          </a:p>
        </p:txBody>
      </p:sp>
      <p:sp>
        <p:nvSpPr>
          <p:cNvPr id="2" name="Obdélník 1"/>
          <p:cNvSpPr/>
          <p:nvPr/>
        </p:nvSpPr>
        <p:spPr>
          <a:xfrm>
            <a:off x="328352" y="1001032"/>
            <a:ext cx="7334936" cy="28931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200" b="1" dirty="0">
                <a:solidFill>
                  <a:srgbClr val="000000"/>
                </a:solidFill>
                <a:latin typeface="+mj-lt"/>
              </a:rPr>
              <a:t>Hlavní náplň NC: </a:t>
            </a:r>
            <a:endParaRPr lang="cs-CZ" sz="2200" dirty="0">
              <a:solidFill>
                <a:srgbClr val="000000"/>
              </a:solidFill>
              <a:latin typeface="+mj-lt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rgbClr val="000000"/>
                </a:solidFill>
                <a:latin typeface="+mj-lt"/>
              </a:rPr>
              <a:t>Sestavování rozpočtu nákladů a výnosů a jeho vyhodnocování pomocí odchylek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rgbClr val="000000"/>
                </a:solidFill>
                <a:latin typeface="+mj-lt"/>
              </a:rPr>
              <a:t>Výpočet plánových, výsledných a cenových kalkulací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rgbClr val="000000"/>
                </a:solidFill>
                <a:latin typeface="+mj-lt"/>
              </a:rPr>
              <a:t>Reporting </a:t>
            </a:r>
          </a:p>
          <a:p>
            <a:endParaRPr lang="cs-CZ" sz="2000" dirty="0">
              <a:solidFill>
                <a:srgbClr val="000000"/>
              </a:solidFill>
              <a:latin typeface="+mj-lt"/>
            </a:endParaRPr>
          </a:p>
          <a:p>
            <a:r>
              <a:rPr lang="cs-CZ" sz="2000" dirty="0">
                <a:solidFill>
                  <a:srgbClr val="000000"/>
                </a:solidFill>
                <a:latin typeface="+mj-lt"/>
              </a:rPr>
              <a:t>Zavedení NC je jednou z prvních částí celkového modelu controllingu jako úspěšného ekonomického řízení – až pak controlling finanční, investiční, apod.</a:t>
            </a:r>
            <a:endParaRPr lang="cs-CZ" sz="2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520956122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TextShape 2"/>
          <p:cNvSpPr txBox="1"/>
          <p:nvPr/>
        </p:nvSpPr>
        <p:spPr>
          <a:xfrm>
            <a:off x="251640" y="123480"/>
            <a:ext cx="7488360" cy="5072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cs-CZ" sz="1400" strike="noStrike" dirty="0">
                <a:solidFill>
                  <a:srgbClr val="307871"/>
                </a:solidFill>
                <a:latin typeface="Times New Roman"/>
              </a:rPr>
              <a:t>CONTROLLING: Osobnost </a:t>
            </a:r>
            <a:r>
              <a:rPr lang="cs-CZ" sz="1400" strike="noStrike" dirty="0" err="1">
                <a:solidFill>
                  <a:srgbClr val="307871"/>
                </a:solidFill>
                <a:latin typeface="Times New Roman"/>
              </a:rPr>
              <a:t>controllera</a:t>
            </a:r>
            <a:r>
              <a:rPr lang="cs-CZ" sz="1400" strike="noStrike" dirty="0">
                <a:solidFill>
                  <a:srgbClr val="307871"/>
                </a:solidFill>
                <a:latin typeface="Times New Roman"/>
              </a:rPr>
              <a:t> a jeho postavení v organizační struktuře podniku</a:t>
            </a:r>
            <a:endParaRPr dirty="0"/>
          </a:p>
        </p:txBody>
      </p:sp>
      <p:sp>
        <p:nvSpPr>
          <p:cNvPr id="2" name="Obdélník 1"/>
          <p:cNvSpPr/>
          <p:nvPr/>
        </p:nvSpPr>
        <p:spPr>
          <a:xfrm>
            <a:off x="251640" y="749632"/>
            <a:ext cx="7397515" cy="26468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cs-CZ" sz="2600" b="1" dirty="0">
                <a:solidFill>
                  <a:srgbClr val="307871"/>
                </a:solidFill>
                <a:latin typeface="+mj-lt"/>
              </a:rPr>
              <a:t>Finanční controlling </a:t>
            </a:r>
          </a:p>
          <a:p>
            <a:pPr marL="342900" indent="-3429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rgbClr val="000000"/>
                </a:solidFill>
                <a:latin typeface="+mj-lt"/>
                <a:ea typeface="Calibri" panose="020F0502020204030204" pitchFamily="34" charset="0"/>
              </a:rPr>
              <a:t>řízení finanční a kapitálové struktury podniku a řízení jeho peněžních toků</a:t>
            </a:r>
          </a:p>
          <a:p>
            <a:pPr marL="342900" indent="-3429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cílem je zajišťování finanční rovnováhy podniku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/>
              <a:t>v elementární rovině: 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cs-CZ" dirty="0"/>
              <a:t>získávání finančních zdrojů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cs-CZ" dirty="0"/>
              <a:t>správa finančních zdrojů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cs-CZ" dirty="0"/>
              <a:t>užití finančních zdrojů</a:t>
            </a:r>
          </a:p>
        </p:txBody>
      </p:sp>
    </p:spTree>
    <p:extLst>
      <p:ext uri="{BB962C8B-B14F-4D97-AF65-F5344CB8AC3E}">
        <p14:creationId xmlns:p14="http://schemas.microsoft.com/office/powerpoint/2010/main" val="4151681089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TextShape 2"/>
          <p:cNvSpPr txBox="1"/>
          <p:nvPr/>
        </p:nvSpPr>
        <p:spPr>
          <a:xfrm>
            <a:off x="251640" y="123480"/>
            <a:ext cx="7488360" cy="5072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cs-CZ" sz="1400" strike="noStrike" dirty="0">
                <a:solidFill>
                  <a:srgbClr val="307871"/>
                </a:solidFill>
                <a:latin typeface="Times New Roman"/>
              </a:rPr>
              <a:t>CONTROLLING: Osobnost </a:t>
            </a:r>
            <a:r>
              <a:rPr lang="cs-CZ" sz="1400" strike="noStrike" dirty="0" err="1">
                <a:solidFill>
                  <a:srgbClr val="307871"/>
                </a:solidFill>
                <a:latin typeface="Times New Roman"/>
              </a:rPr>
              <a:t>controllera</a:t>
            </a:r>
            <a:r>
              <a:rPr lang="cs-CZ" sz="1400" strike="noStrike" dirty="0">
                <a:solidFill>
                  <a:srgbClr val="307871"/>
                </a:solidFill>
                <a:latin typeface="Times New Roman"/>
              </a:rPr>
              <a:t> a jeho postavení v organizační struktuře podniku</a:t>
            </a:r>
            <a:endParaRPr dirty="0"/>
          </a:p>
        </p:txBody>
      </p:sp>
      <p:sp>
        <p:nvSpPr>
          <p:cNvPr id="3" name="Obdélník 2"/>
          <p:cNvSpPr/>
          <p:nvPr/>
        </p:nvSpPr>
        <p:spPr>
          <a:xfrm>
            <a:off x="251640" y="927731"/>
            <a:ext cx="6548814" cy="21852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rgbClr val="000000"/>
                </a:solidFill>
                <a:ea typeface="Calibri" panose="020F0502020204030204" pitchFamily="34" charset="0"/>
              </a:rPr>
              <a:t>hlavním nástrojem je finanční analýza: 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cs-CZ" dirty="0"/>
              <a:t>finanční účetnictví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cs-CZ" dirty="0"/>
              <a:t>manažerské účetnictví 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cs-CZ" dirty="0"/>
              <a:t>ekonomické statistiky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cs-CZ" dirty="0"/>
              <a:t>další zdroje peněžního a kapitálového trhu </a:t>
            </a:r>
          </a:p>
          <a:p>
            <a:pPr marL="342900" indent="-342900"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cs-CZ" sz="2200" dirty="0">
              <a:solidFill>
                <a:srgbClr val="000000"/>
              </a:solidFill>
              <a:ea typeface="Calibri" panose="020F0502020204030204" pitchFamily="34" charset="0"/>
            </a:endParaRPr>
          </a:p>
          <a:p>
            <a:pPr>
              <a:spcAft>
                <a:spcPts val="0"/>
              </a:spcAft>
            </a:pPr>
            <a:r>
              <a:rPr lang="cs-CZ" sz="2200" dirty="0">
                <a:solidFill>
                  <a:srgbClr val="000000"/>
                </a:solidFill>
                <a:ea typeface="Calibri" panose="020F0502020204030204" pitchFamily="34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766052139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783</TotalTime>
  <Words>1752</Words>
  <Application>Microsoft Macintosh PowerPoint</Application>
  <PresentationFormat>Předvádění na obrazovce (16:9)</PresentationFormat>
  <Paragraphs>238</Paragraphs>
  <Slides>34</Slides>
  <Notes>24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34</vt:i4>
      </vt:variant>
    </vt:vector>
  </HeadingPairs>
  <TitlesOfParts>
    <vt:vector size="43" baseType="lpstr">
      <vt:lpstr>Arial</vt:lpstr>
      <vt:lpstr>Calibri</vt:lpstr>
      <vt:lpstr>Courier New</vt:lpstr>
      <vt:lpstr>StarSymbol</vt:lpstr>
      <vt:lpstr>Symbol</vt:lpstr>
      <vt:lpstr>Times New Roman</vt:lpstr>
      <vt:lpstr>Wingdings</vt:lpstr>
      <vt:lpstr>Office Theme</vt:lpstr>
      <vt:lpstr>Office Theme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Tomáš Pražák</cp:lastModifiedBy>
  <cp:revision>225</cp:revision>
  <dcterms:created xsi:type="dcterms:W3CDTF">2016-07-06T15:42:34Z</dcterms:created>
  <dcterms:modified xsi:type="dcterms:W3CDTF">2024-10-16T14:16:42Z</dcterms:modified>
  <dc:language>cs-CZ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12.0000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28</vt:i4>
  </property>
  <property fmtid="{D5CDD505-2E9C-101B-9397-08002B2CF9AE}" pid="8" name="PresentationFormat">
    <vt:lpwstr>Předvádění na obrazovce (16:9)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29</vt:i4>
  </property>
</Properties>
</file>