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33" r:id="rId3"/>
    <p:sldId id="257" r:id="rId4"/>
    <p:sldId id="359" r:id="rId5"/>
    <p:sldId id="277" r:id="rId6"/>
    <p:sldId id="265" r:id="rId7"/>
    <p:sldId id="360" r:id="rId8"/>
    <p:sldId id="310" r:id="rId9"/>
    <p:sldId id="264" r:id="rId10"/>
    <p:sldId id="317" r:id="rId11"/>
    <p:sldId id="318" r:id="rId12"/>
    <p:sldId id="319" r:id="rId13"/>
    <p:sldId id="320" r:id="rId14"/>
    <p:sldId id="334" r:id="rId15"/>
    <p:sldId id="266" r:id="rId16"/>
    <p:sldId id="309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97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73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88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089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47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11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37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předmětu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403648" y="3219822"/>
            <a:ext cx="4248472" cy="136815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cs-CZ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a podmínky splnění předmětu</a:t>
            </a:r>
          </a:p>
          <a:p>
            <a:pPr marL="0" indent="0" algn="r">
              <a:buNone/>
            </a:pPr>
            <a:endParaRPr lang="cs-CZ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termínu společenská odpovědnost podnikání</a:t>
            </a:r>
          </a:p>
          <a:p>
            <a:pPr marL="0" indent="0" algn="r">
              <a:buNone/>
            </a:pPr>
            <a:endParaRPr lang="cs-CZ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konceptu společenské odpovědnosti organizací</a:t>
            </a:r>
          </a:p>
          <a:p>
            <a:pPr marL="0" indent="0" algn="r">
              <a:buNone/>
            </a:pPr>
            <a:endParaRPr lang="cs-CZ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ČR v roce 2013 vznikla -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Asociace společenské odpovědnosti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která svým velmi aktivním přístupem spoluutváří růst pojetí a aplikovatelnosti CSR v ČR ve spolupráci s dalšími organizacemi včetně podpory vlády reprezentované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Radou kvality ČR.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555526"/>
            <a:ext cx="388805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Vybrané definice CSR</a:t>
            </a:r>
          </a:p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Nexen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(2009) definuje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jako závazek chovat se eticky a přispívat k hospodářskému rozvoji a zároveň zlepšovat kvalitu života našich zaměstnanců a jejich rodin, stejně tak jako místní komunity jako celku.“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Kotler a Lee (2004) definují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jako závazek pro zlepšení blahobytu společnosti skrze diskreční obchodní praktiky a přínosy z podnikových zdrojů.“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komise v tzv. Zelené knize (2001) -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znamená dobrovolné integrování sociálních a ekologických hledisek do firemních operací a interakcí s firemními stakeholders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Společenská odpovědnost organizací (podnikání) (SOP)</a:t>
            </a:r>
          </a:p>
          <a:p>
            <a:pPr algn="l"/>
            <a:endParaRPr lang="pl-PL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312368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Samotný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akronym CSR 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zahrnuje (mohou být zaměněny) termíny jako jsou např. </a:t>
            </a:r>
            <a:r>
              <a:rPr lang="cs-CZ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společenská odpovědnost, corporate </a:t>
            </a:r>
            <a:r>
              <a:rPr lang="cs-CZ" sz="1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</a:t>
            </a:r>
            <a:r>
              <a:rPr lang="cs-CZ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podnikání ve společnosti, sociální společnost, udržitelnost, trvalý rozvoj, společnost s přidanou hodnotou, strategická filantropie, firemní etika, corporate governance apod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Existují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zřejmé rozdíly 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zmiňovanými termíny.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555526"/>
            <a:ext cx="388805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Vybrané definice CSR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Business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Forum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(IBLF)  CSR znamená: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Otevřené a transparentní podnikání založené na etických hodnotách a respektu k zaměstnancům, komunitám a životnímu prostředí. Přináší dlouhodobé hodnoty vlastníkům i celé společnosti“.</a:t>
            </a:r>
          </a:p>
          <a:p>
            <a:pPr marL="0" indent="0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CSR od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Světové obchodní rady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udržitelný rozvoj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(WBCSD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zahrnuje tyto tři různé možnosti výkladu písmene „S“ ve zkratce CSR: 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„CSR je závazek podnikání přispívat k trvale udržitelnému rozvoji (sustainability), k práci se zaměstnanci, jejich rodinami, místní komunitou (stakeholders) a společnosti obecně (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za účelem zlepšení kvality života“.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Společenská odpovědnost organizací (podnikání) (SOP)</a:t>
            </a:r>
          </a:p>
          <a:p>
            <a:pPr algn="l"/>
            <a:endParaRPr lang="pl-PL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312368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pilíře – ekonomický, sociální a environmentální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Pilíře korespondují s charakteristikami, tzv. triple-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-line (3P): 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zisk (ekonomická oblast), </a:t>
            </a:r>
          </a:p>
          <a:p>
            <a:pPr>
              <a:buFont typeface="+mj-lt"/>
              <a:buAutoNum type="arabicPeriod"/>
            </a:pP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lidé (sociální oblast), 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planeta (environmentální oblast).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555526"/>
            <a:ext cx="388805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Sumarizace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základní skutečnosti společenské odpovědnosti firem: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dobrovolný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 (přijetí konceptu CSR je výhradně dobrovolné, nad rámec legislativy),</a:t>
            </a:r>
          </a:p>
          <a:p>
            <a:pPr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šíře konceptu je „částečně“ ohraničena oblastí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sociální, environmentální a ekonomickou, </a:t>
            </a:r>
          </a:p>
          <a:p>
            <a:pPr>
              <a:buAutoNum type="arabicPeriod"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koncept může mít důsledky ve zlepšování životních, pracovních a environmentálních podmínek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 zainteresovaných skupin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konceptu společenské odpovědnosti organizací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2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6469158" y="1851669"/>
            <a:ext cx="2448272" cy="235174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stupně jsou řazeny vzestupně podle stupně vývoje podniku ve společensky odpovědném podnikatelském chování a jednání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6478" y="3962875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Carroll (1999)</a:t>
            </a: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/>
              <a:t>Stupně společenské odpovědnosti organizace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591"/>
            <a:ext cx="6660232" cy="27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5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PROČ CSR?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A637906-DEB5-4824-B503-FCCA37F70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966" y="813942"/>
            <a:ext cx="4608512" cy="3807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60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2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 a podmínky splnění předmětu NPCSR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termínu společenská odpovědnost podnikání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konceptu společenské odpovědnosti organizací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/>
              <a:t>Obsahové zaměření přednášky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očekáváte od předmětu Společenská odpovědnost organizací?</a:t>
            </a:r>
          </a:p>
          <a:p>
            <a:pPr marL="0" indent="0">
              <a:buNone/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cs-CZ" sz="5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cs-CZ" sz="5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</a:t>
            </a:r>
            <a:endParaRPr lang="cs-CZ" sz="5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3440B8-986C-434F-8A49-455D86F7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4164" y="96167"/>
            <a:ext cx="374333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7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Budoucnost naší planety?</a:t>
            </a:r>
            <a:endParaRPr lang="en-US" sz="2700" kern="0" dirty="0">
              <a:solidFill>
                <a:srgbClr val="00206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878309"/>
            <a:ext cx="2290138" cy="35854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5846D6-765F-41AF-86C6-7695AF32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77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B6680-9AEA-486E-94ED-07ED0DED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-934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5F0E716-6375-43C2-A348-B22ED605D1B6}"/>
              </a:ext>
            </a:extLst>
          </p:cNvPr>
          <p:cNvSpPr txBox="1">
            <a:spLocks/>
          </p:cNvSpPr>
          <p:nvPr/>
        </p:nvSpPr>
        <p:spPr>
          <a:xfrm>
            <a:off x="157076" y="4557865"/>
            <a:ext cx="2354580" cy="2255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In a </a:t>
            </a:r>
            <a:r>
              <a:rPr lang="cs-CZ" altLang="cs-CZ" sz="10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thousand</a:t>
            </a:r>
            <a:r>
              <a:rPr lang="cs-CZ" altLang="cs-CZ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0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years</a:t>
            </a:r>
            <a:r>
              <a:rPr lang="cs-CZ" altLang="cs-CZ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(deepai.org</a:t>
            </a:r>
            <a:r>
              <a:rPr lang="cs-CZ" altLang="cs-CZ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altLang="cs-CZ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E1550E-CE1D-489C-A7F0-EE11EB950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1" y="1591236"/>
            <a:ext cx="2912247" cy="291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AED21C47-CBAD-4F85-A29C-3BD6B8455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1" y="90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3FC6BBF-CCA3-4631-A1C5-5E7FE5E67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2044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ECC21B0-DF28-428A-A831-E6BFA7A93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903020"/>
            <a:ext cx="3059832" cy="305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6E2D89B-338D-4192-8ED7-A006294BF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522" y="1121385"/>
            <a:ext cx="3159646" cy="315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D54230BE-4667-4844-BB14-1F17A9B17788}"/>
              </a:ext>
            </a:extLst>
          </p:cNvPr>
          <p:cNvSpPr txBox="1">
            <a:spLocks/>
          </p:cNvSpPr>
          <p:nvPr/>
        </p:nvSpPr>
        <p:spPr>
          <a:xfrm>
            <a:off x="2973804" y="4350919"/>
            <a:ext cx="2354580" cy="2255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In a </a:t>
            </a:r>
            <a:r>
              <a:rPr lang="cs-CZ" altLang="cs-CZ" sz="10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thousand</a:t>
            </a:r>
            <a:r>
              <a:rPr lang="cs-CZ" altLang="cs-CZ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0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years</a:t>
            </a:r>
            <a:r>
              <a:rPr lang="cs-CZ" altLang="cs-CZ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(</a:t>
            </a:r>
            <a:r>
              <a:rPr lang="cs-CZ" altLang="cs-CZ" sz="10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Copilot</a:t>
            </a:r>
            <a:r>
              <a:rPr lang="cs-CZ" altLang="cs-CZ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altLang="cs-CZ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F16D8289-0D66-4C66-9DE6-81CD4605AC05}"/>
              </a:ext>
            </a:extLst>
          </p:cNvPr>
          <p:cNvSpPr/>
          <p:nvPr/>
        </p:nvSpPr>
        <p:spPr>
          <a:xfrm>
            <a:off x="6259464" y="4003578"/>
            <a:ext cx="244602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altLang="cs-CZ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In 10 000 </a:t>
            </a:r>
            <a:r>
              <a:rPr lang="cs-CZ" altLang="cs-CZ" sz="10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years</a:t>
            </a:r>
            <a:r>
              <a:rPr lang="cs-CZ" altLang="cs-CZ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(</a:t>
            </a:r>
            <a:r>
              <a:rPr lang="cs-CZ" altLang="cs-CZ" sz="10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Copilot</a:t>
            </a:r>
            <a:r>
              <a:rPr lang="cs-CZ" altLang="cs-CZ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altLang="cs-CZ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AU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504F329-C505-4EBF-8C28-6DD6FD26E038}"/>
              </a:ext>
            </a:extLst>
          </p:cNvPr>
          <p:cNvSpPr/>
          <p:nvPr/>
        </p:nvSpPr>
        <p:spPr>
          <a:xfrm>
            <a:off x="296652" y="862469"/>
            <a:ext cx="55091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AI </a:t>
            </a:r>
            <a:r>
              <a:rPr 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promt</a:t>
            </a:r>
            <a:r>
              <a:rPr 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„</a:t>
            </a:r>
            <a:r>
              <a:rPr lang="cs-CZ" sz="1500" i="1" dirty="0">
                <a:solidFill>
                  <a:srgbClr val="002060"/>
                </a:solidFill>
                <a:cs typeface="Times New Roman" panose="02020603050405020304" pitchFamily="18" charset="0"/>
              </a:rPr>
              <a:t>Design a </a:t>
            </a:r>
            <a:r>
              <a:rPr lang="cs-CZ" sz="15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picture</a:t>
            </a:r>
            <a:r>
              <a:rPr lang="cs-CZ" sz="1500" i="1" dirty="0">
                <a:solidFill>
                  <a:srgbClr val="002060"/>
                </a:solidFill>
                <a:cs typeface="Times New Roman" panose="02020603050405020304" pitchFamily="18" charset="0"/>
              </a:rPr>
              <a:t> of the </a:t>
            </a:r>
            <a:r>
              <a:rPr lang="cs-CZ" sz="15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earth</a:t>
            </a:r>
            <a:r>
              <a:rPr lang="cs-CZ" sz="1500" i="1" dirty="0">
                <a:solidFill>
                  <a:srgbClr val="002060"/>
                </a:solidFill>
                <a:cs typeface="Times New Roman" panose="02020603050405020304" pitchFamily="18" charset="0"/>
              </a:rPr>
              <a:t> in a </a:t>
            </a:r>
            <a:r>
              <a:rPr lang="cs-CZ" sz="15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thousand</a:t>
            </a:r>
            <a:r>
              <a:rPr lang="cs-CZ" sz="1500" i="1" dirty="0">
                <a:solidFill>
                  <a:srgbClr val="002060"/>
                </a:solidFill>
                <a:cs typeface="Times New Roman" panose="02020603050405020304" pitchFamily="18" charset="0"/>
              </a:rPr>
              <a:t>/10 000 </a:t>
            </a:r>
            <a:r>
              <a:rPr lang="cs-CZ" sz="15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years</a:t>
            </a:r>
            <a:r>
              <a:rPr 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“.</a:t>
            </a:r>
          </a:p>
          <a:p>
            <a:endParaRPr lang="cs-CZ" sz="15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992039"/>
            <a:ext cx="8280920" cy="20162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Podmínky pro splnění předmětu: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Vypracovat semestrální práci, odevzdání semestrální práce prostřednictvím IS </a:t>
            </a: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(odevzdávárna) 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20.12.2024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případové studie, odevzdání prostřednictvím IS </a:t>
            </a: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(odevzdávárna) 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20.12.2024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zkouška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(termíny ve zkouškovém období).</a:t>
            </a: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Celková známka je složena z hodnocení semestrální práce, případové studie a výsledku závěrečné zkoušky.</a:t>
            </a: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předmětu je vysvětlit základní pojmy, význam a principy společenské odpovědnosti organizací a poskytnout přehled o vývoji konceptu, aktuálním mezinárodním i tuzemským přístupem včetně vymezení vhodných nástrojů a metod pro hodnocení výkonnosti s důrazem na moderní trendy v oblasti společenské odpovědnosti organizací.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896544" cy="507703"/>
          </a:xfrm>
        </p:spPr>
        <p:txBody>
          <a:bodyPr/>
          <a:lstStyle/>
          <a:p>
            <a:r>
              <a:rPr lang="cs-CZ"/>
              <a:t>Cíl a podmínky splnění předmětu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115334"/>
            <a:ext cx="8280920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jednotlivých požadavků (max. 60 bodů):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 		20 bodů		         HODNOCENÍ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 		4 body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Zkouška 		36 bodů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/>
              <a:t>Hodnocení v předmětu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62415"/>
              </p:ext>
            </p:extLst>
          </p:nvPr>
        </p:nvGraphicFramePr>
        <p:xfrm>
          <a:off x="5220072" y="1975783"/>
          <a:ext cx="1512168" cy="2344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86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Známka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6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60-56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6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55-51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6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50-46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6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45-41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86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40-36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86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35-0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7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02037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 </a:t>
            </a:r>
          </a:p>
          <a:p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Vyhodnotit </a:t>
            </a:r>
            <a:r>
              <a:rPr lang="cs-CZ" alt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úroveň konceptu CSR ve vybrané organizaci </a:t>
            </a: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(zaměřit se na jednotlivé pilíře konceptu – ekonomický, sociální a environmentální). Identifikovat nedostatečně vyvinuté oblasti a formulovat doporučení pro zlepšení současného stavu. Seminární práci uploadovat (odevzdávárna) do IS </a:t>
            </a:r>
            <a:r>
              <a:rPr 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20.12.2024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 - 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</a:t>
            </a:r>
            <a:r>
              <a:rPr lang="cs-CZ" alt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greenwashingu</a:t>
            </a: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Představte subjekt, který prokazatelně využívá greenwashing. Uveďte jak daný subjekt greenwashing (green marketing) apod. využívá, jak tvoří falešný dojem, že je ekologicky zodpovědný.</a:t>
            </a:r>
          </a:p>
          <a:p>
            <a:pPr>
              <a:buAutoNum type="arabicPeriod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konkrétní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greenwashingu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Uveďte konkrétní příklady jak firma využívá greenwashing. Např. formou proklamací, formou falešných certifikací, formou výrobků (nebo obalů, štítků…). Uveďte konkrétní souvislosti, nedostatek transparentnosti, nesoulad mezi marketingem a skutečností, přílišné zdůrazňování dílčích ekologických kroků apod. Jak firma buduje „zelenou“ reputaci aniž by skutečně podnikala kroky k ochraně životního prostředí…</a:t>
            </a:r>
          </a:p>
          <a:p>
            <a:pPr>
              <a:buAutoNum type="arabicPeriod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Shrňte hlavní poznatky a vyvoďte závěry. Co byste doporučili zákazníkům např. legislativní opatření, závazné certifikace, ověřené audity, požadované transparentní informace apod. Jak se zákazník může bránit a být obezřetný a nevěřit slepě všem „zeleným“ tvrzením?</a:t>
            </a:r>
          </a:p>
          <a:p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řípadovou studii je nutné uploadovat </a:t>
            </a:r>
            <a:r>
              <a:rPr lang="cs-CZ" alt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(odevzdávárna)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IS v termínu do </a:t>
            </a:r>
            <a:r>
              <a:rPr lang="cs-C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20.12.2024</a:t>
            </a:r>
          </a:p>
          <a:p>
            <a:pPr lvl="1"/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/>
              <a:t>Semestrální práce a případová studie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1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636638"/>
            <a:ext cx="8496944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Základní: 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ADÁMEK, P. Společenská odpovědnost organizací. Karviná: SU OPF, 2021.  ISBN 978-80-7510-473-1.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KUNZ., V. Společenská odpovědnost firem. Praha: Grada Publishing, 2012. ISBN 978-80-247-3983-0.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ZADRAŽILOVÁ, D. a kol. Společenská odpovědnost podniků. C. H. Beck, 2010. ISBN 978-80-7400-192-5.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Doporučená: 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KAŠPAROVÁ, K. a V. KUNZ. Moderní přístupy ke společenské odpovědnosti firem a CSR reportování. Praha: Grada Publishing, 2013. ISBN 978-80-247-4480-3.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KULDOVÁ, L. Nový pohled na společenskou odpovědnost firem - Strategická CSR. NAVA, 2012. ISBN 978-80-7211-408-5.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ADÁMEK, P. Percepce společenské odpovědnosti podnikání v České republice. Karviná: SU OPF, 2013. ISBN 978-80-7248-894-0.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PAVLÍK, M. a M. BĚLČÍK a kol. Společenská odpovědnost organizace. Praha: Grada Publishing, 2010. ISBN 978-80-247-3157-5.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BLOWFIELD, M. a MURRAY, A. Corporate Responsibility. Oxford University </a:t>
            </a:r>
            <a:r>
              <a:rPr lang="cs-CZ" alt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2014. ISBN 978-0-19-967832-7.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CHANDLER, D. a W. B. WERTHER. Strategic Corporate Responsibility. SAGE, 2014. ISBN 978-1-4522-1779-6.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/>
              <a:t>Literatura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Společenská odpovědnost se stává součástí prostředí, které je reprezentováno podnikatelskou i neziskovou sférou a stále více zainteresovaných stran se zaměřuje na aspekty sociální, environmentální a ekonomické.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972651"/>
            <a:ext cx="388805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Koncept je předmětem zájmu řady mezinárodních  a nadnárodních organizací nevládního a vládního charakteru (OECD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ISO 26000, UN Global Compact, ILO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atd.)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Současným odrazem vývoje společnosti je především znázornění v globální míře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neudržitelnosti současných přístupů lidských činností v omezeném prostředí planety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neodpovědné chování jednotlivců, organizací vůči ŽP, přečerpání přírodních zdrojů, produkce odpadů, znečištění apod.).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Společenská odpovědnost organizací (podnikání) (SOP)</a:t>
            </a:r>
          </a:p>
          <a:p>
            <a:pPr algn="l"/>
            <a:endParaRPr lang="pl-PL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13234</TotalTime>
  <Words>1298</Words>
  <Application>Microsoft Office PowerPoint</Application>
  <PresentationFormat>Předvádění na obrazovce (16:9)</PresentationFormat>
  <Paragraphs>151</Paragraphs>
  <Slides>16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Enriqueta</vt:lpstr>
      <vt:lpstr>Times New Roman</vt:lpstr>
      <vt:lpstr>Wingdings</vt:lpstr>
      <vt:lpstr>SLU</vt:lpstr>
      <vt:lpstr>Organizace předmětu </vt:lpstr>
      <vt:lpstr>Obsahové zaměření přednášky</vt:lpstr>
      <vt:lpstr>Prezentace aplikace PowerPoint</vt:lpstr>
      <vt:lpstr>Prezentace aplikace PowerPoint</vt:lpstr>
      <vt:lpstr>Cíl a podmínky splnění předmětu</vt:lpstr>
      <vt:lpstr>Hodnocení v předmětu</vt:lpstr>
      <vt:lpstr>Semestrální práce a případová studie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  <vt:lpstr>Stupně společenské odpovědnosti organizace</vt:lpstr>
      <vt:lpstr>PROČ CSR?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166</cp:revision>
  <dcterms:created xsi:type="dcterms:W3CDTF">2016-07-06T15:42:34Z</dcterms:created>
  <dcterms:modified xsi:type="dcterms:W3CDTF">2024-09-24T08:10:11Z</dcterms:modified>
</cp:coreProperties>
</file>