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9" r:id="rId3"/>
    <p:sldId id="433" r:id="rId4"/>
    <p:sldId id="434" r:id="rId5"/>
    <p:sldId id="435" r:id="rId6"/>
    <p:sldId id="436" r:id="rId7"/>
    <p:sldId id="437" r:id="rId8"/>
    <p:sldId id="457" r:id="rId9"/>
    <p:sldId id="438" r:id="rId10"/>
    <p:sldId id="439" r:id="rId11"/>
    <p:sldId id="440" r:id="rId12"/>
    <p:sldId id="441" r:id="rId13"/>
    <p:sldId id="442" r:id="rId14"/>
  </p:sldIdLst>
  <p:sldSz cx="9144000" cy="5143500" type="screen16x9"/>
  <p:notesSz cx="6669088" cy="9928225"/>
  <p:custDataLst>
    <p:tags r:id="rId17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921BF-C6BF-48E5-880D-8C1C765D347F}" type="datetimeFigureOut">
              <a:rPr lang="cs-CZ" smtClean="0"/>
              <a:t>30.09.2024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31258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2E227-07F0-45F4-9470-8511112D66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34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ED17F730-D01C-4174-AAA8-CEDA7F21C822}" type="datetime1">
              <a:rPr lang="cs-CZ" smtClean="0"/>
              <a:t>30.09.2024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s.slu.cz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11. Základy </a:t>
            </a:r>
            <a:r>
              <a:rPr lang="cs-CZ" sz="2000" b="1" i="1" dirty="0" err="1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i="1" dirty="0" err="1">
                <a:latin typeface="Times New Roman" pitchFamily="18" charset="0"/>
                <a:cs typeface="Times New Roman" pitchFamily="18" charset="0"/>
              </a:rPr>
              <a:t>Scorecard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12. Opakování</a:t>
            </a:r>
          </a:p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cs-CZ" sz="2000" b="1" i="1">
                <a:latin typeface="Times New Roman" pitchFamily="18" charset="0"/>
                <a:cs typeface="Times New Roman" pitchFamily="18" charset="0"/>
              </a:rPr>
              <a:t>Zkouškový test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439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145966" y="432392"/>
            <a:ext cx="175272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Literatura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40395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STELMACH, K., PAWLICZEK, A. (2013).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Manažerská ekonomika.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Karviná: SU OPF, (ISBN 978-80-7248-986).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STELMACH, K., RYLKOVÁ, Ž. (2017).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Manažerská ekonomika v příkladech.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Karviná: SU OPF, (ISBN 978-80-7510-273-7)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(2011)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Manažerská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Praha: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Publishing, ISBN 978-80-247-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3494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KISLINGEROVÁ 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2015.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Podniková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přepracované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doplněné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vydání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Praha: C. H. Beck.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7400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274-8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(i starší vydání 2005…)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SYNEK, M. a KOL. (2009).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Manažerské výpočty a ekonomická analýza.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Praha, C. H. Beck, ISBN 978-80-7400-154-3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28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145966" y="432392"/>
            <a:ext cx="175272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Literatura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KAPLAN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S. (2009)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5. vydání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Management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80-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72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61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177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POPESKO B. (2009)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Moderní metody řízení nákladů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Praha: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Publishing, 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978-80-247-2974-9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ESCHENBACH, R. a KOL (2004).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Controlling.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Praha, ASPI,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816 s. ISBN 80-7357-035-1.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Horváth, P. (2004)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Nová koncepce controllingu,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1. české vydání.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Praha: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Profess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Consulting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ISBN 80-7259-002-2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KRÁL, B. (2010)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Manažerské účetnictví,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3. dopl. a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altual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vyd.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Praha: Management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ISBN 978-80-7261-217-8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084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1598" y="432392"/>
            <a:ext cx="300146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Informační systém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21929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Další informace k výuce budou poskytovány průběžně v informačním systému OPF.</a:t>
            </a:r>
          </a:p>
          <a:p>
            <a:endParaRPr lang="cs-CZ" b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altLang="cs-CZ" dirty="0">
                <a:solidFill>
                  <a:srgbClr val="000000"/>
                </a:solidFill>
              </a:rPr>
              <a:t>Podklady ke studiu(prezentace, skripta v informačním systému OPF)</a:t>
            </a:r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endParaRPr lang="cs-CZ" altLang="cs-CZ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altLang="cs-CZ" dirty="0">
                <a:solidFill>
                  <a:srgbClr val="000000"/>
                </a:solidFill>
              </a:rPr>
              <a:t>Informační systém: </a:t>
            </a:r>
            <a:r>
              <a:rPr lang="cs-CZ" b="1" dirty="0">
                <a:hlinkClick r:id="rId2"/>
              </a:rPr>
              <a:t>https://is.slu.cz/</a:t>
            </a:r>
            <a:endParaRPr lang="cs-CZ" b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b="1" dirty="0"/>
              <a:t>			</a:t>
            </a:r>
            <a:r>
              <a:rPr lang="cs-CZ" b="1" i="1" dirty="0"/>
              <a:t>Studijní materiály – </a:t>
            </a:r>
            <a:r>
              <a:rPr lang="cs-CZ" sz="2800" b="1" i="1" dirty="0">
                <a:solidFill>
                  <a:schemeClr val="accent6">
                    <a:lumMod val="75000"/>
                  </a:schemeClr>
                </a:solidFill>
              </a:rPr>
              <a:t>Interaktivní osnova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39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Manažerská ekonomika</a:t>
            </a:r>
          </a:p>
          <a:p>
            <a:pPr>
              <a:defRPr/>
            </a:pP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32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Ph.D.</a:t>
            </a: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Přednáška č. 1</a:t>
            </a: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4744" y="432392"/>
            <a:ext cx="5175135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Organizační pokyny a informace</a:t>
            </a:r>
            <a:endParaRPr lang="en-GB" sz="28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347614"/>
            <a:ext cx="8796083" cy="24699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vyučující:</a:t>
            </a:r>
            <a:r>
              <a:rPr lang="cs-CZ" sz="2400" b="1" dirty="0"/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, Ph.D.</a:t>
            </a:r>
          </a:p>
          <a:p>
            <a:pPr>
              <a:buNone/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kancelář: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B 303</a:t>
            </a:r>
          </a:p>
          <a:p>
            <a:pPr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e-mail:	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rylkova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opf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cz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Konzultační hodiny: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i="1">
                <a:latin typeface="Times New Roman" pitchFamily="18" charset="0"/>
                <a:cs typeface="Times New Roman" pitchFamily="18" charset="0"/>
              </a:rPr>
              <a:t>úterý  08:00 – 09:00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hodin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7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4744" y="432392"/>
            <a:ext cx="5175135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Organizační pokyny a informace</a:t>
            </a:r>
            <a:endParaRPr lang="en-GB" sz="28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347614"/>
            <a:ext cx="8796083" cy="3770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Přednášky a semináře jsou konané dle rozvrhu.</a:t>
            </a:r>
            <a:endParaRPr lang="cs-CZ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97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11753" y="432392"/>
            <a:ext cx="5821145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Podmínky ukončení studia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3639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</a:t>
            </a:r>
          </a:p>
          <a:p>
            <a:pPr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max. 40 bodů	</a:t>
            </a:r>
            <a:endParaRPr lang="cs-CZ" sz="20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	</a:t>
            </a: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endParaRPr lang="cs-CZ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Seminární práce                   max.   10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endParaRPr lang="cs-CZ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Výsledné hodnocení:	A	50 – 47 bodů	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B	46 – 42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C	41 – 37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D	36 – 33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E	32 – 29 bodů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  <p:sp>
        <p:nvSpPr>
          <p:cNvPr id="8" name="Pravá složená závorka 7"/>
          <p:cNvSpPr/>
          <p:nvPr/>
        </p:nvSpPr>
        <p:spPr>
          <a:xfrm>
            <a:off x="2627784" y="1472157"/>
            <a:ext cx="216024" cy="1026113"/>
          </a:xfrm>
          <a:prstGeom prst="rightBrace">
            <a:avLst>
              <a:gd name="adj1" fmla="val 47607"/>
              <a:gd name="adj2" fmla="val 50595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972545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11753" y="432392"/>
            <a:ext cx="5821145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Podmínky ukončení studia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5006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Zkouškový test (struktura):</a:t>
            </a: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 (počítání příkladů) – celkem 30 bodů</a:t>
            </a:r>
            <a:endParaRPr lang="cs-CZ" sz="20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(teorie typu </a:t>
            </a:r>
            <a:r>
              <a:rPr lang="cs-CZ" sz="20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nebo krátké doplnění textu) – celkem 10 bodů</a:t>
            </a: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endParaRPr lang="cs-CZ" sz="2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Zaslání seminární práce 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 Odevzdávárny IS nejpozději </a:t>
            </a:r>
            <a:r>
              <a:rPr lang="cs-CZ" sz="200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 13. 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12. 2024.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45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8940" y="432392"/>
            <a:ext cx="412677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46614" y="1842975"/>
            <a:ext cx="8796083" cy="12593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</a:pP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K čemu je studium a znalost</a:t>
            </a:r>
          </a:p>
          <a:p>
            <a:pPr algn="ctr">
              <a:spcBef>
                <a:spcPts val="750"/>
              </a:spcBef>
              <a:spcAft>
                <a:spcPts val="750"/>
              </a:spcAft>
            </a:pP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manažerské ekonomiky dobré?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866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428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Základní informace</a:t>
            </a:r>
          </a:p>
          <a:p>
            <a:pPr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Opakování pojmů z podnikové ekonomiky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Využití poptávkové funkce a provozní páka</a:t>
            </a: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Ekonomická podstata příspěvku na úhradu, kalkulace úplných a neúplných nákladů</a:t>
            </a: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Nákladový controlling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20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3262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Nákladová střediska, výrobní činnost podniku a výroba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Hospodářský výsledek jako závislost na tržbách, analýza cenové elasticity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Produktivita, produktivita práce, ekonomie rozsahu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Manažerské rozbory, zásobovací činnost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Kapitál podniku, finanční páka, efekt finanční páky</a:t>
            </a:r>
            <a:endParaRPr lang="en-US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8082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90616c0-1777-4f30-b1c0-e3f012c7af77"/>
</p:tagLst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2987</TotalTime>
  <Words>678</Words>
  <Application>Microsoft Office PowerPoint</Application>
  <PresentationFormat>Předvádění na obrazovce (16:9)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SLU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Žaneta Rylková</cp:lastModifiedBy>
  <cp:revision>169</cp:revision>
  <cp:lastPrinted>2021-09-14T05:41:09Z</cp:lastPrinted>
  <dcterms:created xsi:type="dcterms:W3CDTF">2016-07-06T15:42:34Z</dcterms:created>
  <dcterms:modified xsi:type="dcterms:W3CDTF">2024-09-30T05:19:36Z</dcterms:modified>
</cp:coreProperties>
</file>