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59" r:id="rId3"/>
    <p:sldId id="323" r:id="rId4"/>
    <p:sldId id="288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3" r:id="rId24"/>
    <p:sldId id="316" r:id="rId25"/>
    <p:sldId id="319" r:id="rId26"/>
    <p:sldId id="320" r:id="rId27"/>
    <p:sldId id="321" r:id="rId28"/>
    <p:sldId id="281" r:id="rId29"/>
    <p:sldId id="324" r:id="rId3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02.09.2021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02.09.2021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MANAŽERSKÁ EKONOMIKA</a:t>
            </a: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Žaneta </a:t>
            </a:r>
            <a:r>
              <a:rPr lang="cs-CZ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Rylková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6072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Rozhodující </a:t>
            </a: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výnosovou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položkou výrobních podniků jsou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tržby za prodej výrobků a poskytovaných služeb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 obchodních organizací se za výnosovou položku může považovat obchodní rozpětí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(rozdíl mezi prodejní a nakupovanou cenou prodávaného zboží).</a:t>
            </a:r>
          </a:p>
          <a:p>
            <a:pPr marL="180975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Tržby za prodej vlastních výrobků (služeb) jsou výslednicí součinu objemu prodejů výrobků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(Q)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a cen za jednotlivé druhy výrobků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(p)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(respektive služeb)</a:t>
            </a:r>
          </a:p>
          <a:p>
            <a:pPr marL="180975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 = p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Q</a:t>
            </a:r>
            <a:endParaRPr lang="en-US" sz="2000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29300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727075" lvl="1" indent="-547688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Objem výroby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(označen symbolem 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) v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naturálních jednotkách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ks, m</a:t>
            </a:r>
            <a:r>
              <a:rPr lang="cs-CZ" sz="2000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, kg, l, kWh, atd.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objem poskytnutých služeb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počet m</a:t>
            </a:r>
            <a:r>
              <a:rPr lang="cs-CZ" sz="2000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uklízených kancelářských prostor, počet zaúčtovaných položek v účetních knihách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27075" lvl="1" indent="-547688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Cena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(označena symbolem p)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vyjadřuje peněžní ekvivalent výkonu obsaženého v jednotkovém objemu produkce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Kč/ks, Kč/kWh, Kč/m</a:t>
            </a:r>
            <a:r>
              <a:rPr lang="cs-CZ" sz="2000" i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, Kč/l, ….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54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13619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 rámci výuky předmětu „Podniková ekonomika“ jsme předpokládali, že:</a:t>
            </a:r>
          </a:p>
          <a:p>
            <a:pPr lvl="1">
              <a:spcBef>
                <a:spcPct val="50000"/>
              </a:spcBef>
              <a:defRPr/>
            </a:pP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výnosy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byly prezentovány pouze “. 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„tržbami“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7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18543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Náklady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podnikatelského subjektu jsou peněžní částky vynaložené na získání výnosů.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Náklady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podnikatelského subjektu lze charakterizovat jako peněžně vyjádřenou 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spotřebu výrobních faktorů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1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22959" y="432392"/>
            <a:ext cx="579870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Vztah mezi základními ekonomickými veličinami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17631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 posuzování úspěšnosti (neúspěšnosti) hospodaření podnikatelských subjektů jak v oblasti výrobní činnosti tak v oblasti služeb se využívá veličin:</a:t>
            </a:r>
          </a:p>
          <a:p>
            <a:pPr marL="990600" lvl="1" indent="-5334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výnosy,</a:t>
            </a:r>
          </a:p>
          <a:p>
            <a:pPr marL="990600" lvl="1" indent="-5334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náklady,</a:t>
            </a:r>
          </a:p>
          <a:p>
            <a:pPr marL="990600" lvl="1" indent="-5334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výsledek hospodaření,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1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22959" y="432392"/>
            <a:ext cx="579870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Vztah mezi základními ekonomickými veličinami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14527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Rozdíl mezi výnosy a náklady se označuje jako </a:t>
            </a: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výsledek hospodaření. 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V případě, že výnosy mají vyšší hodnotu než náklady hovoříme o </a:t>
            </a: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>zisku</a:t>
            </a:r>
            <a:r>
              <a:rPr lang="en-US" sz="2000" b="1" i="1" u="sng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v případě, že hodnota výnosů nedosahuje výše nákladů, hovoříme o </a:t>
            </a: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>ztrátě</a:t>
            </a:r>
            <a:endParaRPr lang="en-US" sz="20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9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22959" y="432392"/>
            <a:ext cx="579870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Vztah mezi základními ekonomickými veličinami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68480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Přehled o výnosech nákladech a výsledku hospodaření podává </a:t>
            </a: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výkaz zisku a ztrát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stručně označovaný jako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výsledovka</a:t>
            </a:r>
            <a:endParaRPr lang="en-US" sz="2000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9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10311" y="432392"/>
            <a:ext cx="222400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Nákladová funkce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85342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Nákladová funkce vyjadřuje formou matematického zápisu závislost celkových nákladů na realizovaném objemu produkce.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Pokud se náklady vyvíjejí v závislosti na objemu produkce lineárně,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jde o proporcionální náklady.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folHlink"/>
              </a:buClr>
              <a:tabLst>
                <a:tab pos="446088" algn="l"/>
                <a:tab pos="539750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Existuje ještě závislost: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folHlink"/>
              </a:buClr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cs-CZ" sz="20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nadproporcionální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(progresivní)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folHlink"/>
              </a:buClr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podproporcionální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(degresivní)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2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10311" y="432392"/>
            <a:ext cx="222400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Nákladová funkce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Pro sestavování a analýzu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nákladové funkce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 předpokládá členění nákladů do dvou základních skupin:</a:t>
            </a:r>
          </a:p>
          <a:p>
            <a:pPr marL="803275" lvl="1" indent="-346075" algn="just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fixní</a:t>
            </a:r>
            <a:r>
              <a:rPr lang="cs-CZ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(konstantní náklady)</a:t>
            </a:r>
          </a:p>
          <a:p>
            <a:pPr marL="803275" lvl="1" indent="-346075" algn="just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variabilní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 proměnné) náklady.</a:t>
            </a:r>
          </a:p>
          <a:p>
            <a:pPr algn="just"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Uvedené členění nákladů je výsledkem závislosti nákladů na množství (objemu) produkce.</a:t>
            </a:r>
          </a:p>
          <a:p>
            <a:pPr algn="just"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fixní náklady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(má se na myslí celková výše fixních 	nákladů za určité období) jsou vůči změnám objemu 	produkce netečné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2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5356" y="432392"/>
            <a:ext cx="751391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Závislost fixních nákladů na množství (objemu ) produkce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47347735"/>
              </p:ext>
            </p:extLst>
          </p:nvPr>
        </p:nvGraphicFramePr>
        <p:xfrm>
          <a:off x="143508" y="987574"/>
          <a:ext cx="8367685" cy="4050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Document" r:id="rId4" imgW="5765684" imgH="3435190" progId="Word.Document.8">
                  <p:embed/>
                </p:oleObj>
              </mc:Choice>
              <mc:Fallback>
                <p:oleObj name="Document" r:id="rId4" imgW="5765684" imgH="3435190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08" y="987574"/>
                        <a:ext cx="8367685" cy="405067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61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Přehled základních pojmů a ekonomických vztahů z předmětů „</a:t>
            </a:r>
            <a:r>
              <a:rPr lang="cs-CZ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Podniková ekonomika </a:t>
            </a:r>
            <a:r>
              <a:rPr lang="cs-CZ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Podnikové propočty“</a:t>
            </a:r>
          </a:p>
          <a:p>
            <a:pPr>
              <a:defRPr/>
            </a:pP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64629" y="432392"/>
            <a:ext cx="231537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Variabilní náklady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49179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4988" indent="-534988"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Variabilní náklady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mění svou výši v závislosti na množství produkce, které bylo v daném období vyrobeno. Jednou z položek variabilních nákladů při výrobě psacích stolů ve firmě „ Nábytek ze dřeva, s. r. o.“ je spotřeba dřeva na zhotovení vrchní desky. Dalšími položkami jsou: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dřevěné boční stěny stolu,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kování,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barva a lak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spojovací šrouby,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a řada dalších položek.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61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64629" y="432392"/>
            <a:ext cx="231537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Variabilní náklady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56624566"/>
              </p:ext>
            </p:extLst>
          </p:nvPr>
        </p:nvGraphicFramePr>
        <p:xfrm>
          <a:off x="323528" y="1203598"/>
          <a:ext cx="8568952" cy="3888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Document" r:id="rId4" imgW="5815243" imgH="3429053" progId="Word.Document.8">
                  <p:embed/>
                </p:oleObj>
              </mc:Choice>
              <mc:Fallback>
                <p:oleObj name="Document" r:id="rId4" imgW="5815243" imgH="3429053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03598"/>
                        <a:ext cx="8568952" cy="388843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197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75310" y="432392"/>
            <a:ext cx="629403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Metody pro stanovení parametrů nákladových funkcí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5304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5725">
              <a:lnSpc>
                <a:spcPct val="120000"/>
              </a:lnSpc>
              <a:spcBef>
                <a:spcPct val="50000"/>
              </a:spcBef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Přehled vybraných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metodických postupů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k stanovení matematické (grafické) formy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nákladové funkce: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klasifikační analýza (expertní analýza),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metoda dvou období,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grafické řešení (bodový diagram),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metoda dvou bodů.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regresní a korelační analýza,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aj.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432392"/>
            <a:ext cx="7272808" cy="4385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Diagram bodu zvratu</a:t>
            </a:r>
            <a:endParaRPr lang="en-GB" sz="24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81157888"/>
              </p:ext>
            </p:extLst>
          </p:nvPr>
        </p:nvGraphicFramePr>
        <p:xfrm>
          <a:off x="418640" y="1131590"/>
          <a:ext cx="8102103" cy="3779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Document" r:id="rId4" imgW="5746651" imgH="3447089" progId="Word.Document.8">
                  <p:embed/>
                </p:oleObj>
              </mc:Choice>
              <mc:Fallback>
                <p:oleObj name="Document" r:id="rId4" imgW="5746651" imgH="3447089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40" y="1131590"/>
                        <a:ext cx="8102103" cy="37797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913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49314" y="432392"/>
            <a:ext cx="41460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Optimální kapitálová struktura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49179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5725"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Optimální kapitálová struktura zajišťuje minimální náklady na použitý kapitál. Je výslednicí správně stanoveného poměru mezi vlastním a cizí kapitálem.</a:t>
            </a:r>
          </a:p>
          <a:p>
            <a:pPr marL="85725"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Celkové náklady na kapitál:</a:t>
            </a:r>
          </a:p>
          <a:p>
            <a:pPr marL="1014413" lvl="1"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(nebo-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WACC)  ∙ C =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∙ (1 – t)∙D + k</a:t>
            </a:r>
            <a:r>
              <a:rPr lang="cs-CZ" sz="2400" i="1" baseline="-25000" dirty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∙ E</a:t>
            </a:r>
          </a:p>
          <a:p>
            <a:pPr marL="1014413" lvl="1"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∙ (1 – t) ∙ D/C + k</a:t>
            </a:r>
            <a:r>
              <a:rPr lang="cs-CZ" sz="2400" i="1" baseline="-25000" dirty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∙ E/C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7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49314" y="432392"/>
            <a:ext cx="41460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Optimální kapitálová struktura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54565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(nebo-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WACC) = 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∙ (1 – t)∙D/C + k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∙ E/C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kde: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náklady na 1 Kč celkového kapitálu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nebo 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∙ 100  v  %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náklady na 1Kč cizího kapitálu před zdaněním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nebo 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kd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∙100  v %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t	míra zdanění zisku (sazba daně z příjmu)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56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49314" y="432392"/>
            <a:ext cx="41460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Optimální kapitálová struktura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5314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defRPr/>
            </a:pPr>
            <a:r>
              <a:rPr lang="cs-CZ" sz="2000" i="1" dirty="0"/>
              <a:t>k</a:t>
            </a:r>
            <a:r>
              <a:rPr lang="cs-CZ" sz="2000" i="1" baseline="-25000" dirty="0"/>
              <a:t>e</a:t>
            </a:r>
            <a:r>
              <a:rPr lang="cs-CZ" sz="2000" i="1" dirty="0"/>
              <a:t>	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náklady na 1 Kč vlastního kapitálu po zdanění zisku</a:t>
            </a:r>
          </a:p>
          <a:p>
            <a:pPr marL="180975"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nebo ke ∙ 100  v %</a:t>
            </a:r>
          </a:p>
          <a:p>
            <a:pPr marL="180975">
              <a:defRPr/>
            </a:pP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marL="180975"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C	celkový kapitál (celková tržní hodnota firmy) v Kč</a:t>
            </a:r>
          </a:p>
          <a:p>
            <a:pPr marL="180975">
              <a:defRPr/>
            </a:pP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marL="180975"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E	tržní hodnota vlastního kapitálu v Kč</a:t>
            </a:r>
          </a:p>
          <a:p>
            <a:pPr marL="180975">
              <a:defRPr/>
            </a:pP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marL="180975"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D	tržní hodnota cizího kapitálu v Kč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7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49314" y="432392"/>
            <a:ext cx="41460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Optimální kapitálová struktura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24400737"/>
              </p:ext>
            </p:extLst>
          </p:nvPr>
        </p:nvGraphicFramePr>
        <p:xfrm>
          <a:off x="323528" y="1131590"/>
          <a:ext cx="8294191" cy="3816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Document" r:id="rId4" imgW="5898200" imgH="3435190" progId="Word.Document.8">
                  <p:embed/>
                </p:oleObj>
              </mc:Choice>
              <mc:Fallback>
                <p:oleObj name="Document" r:id="rId4" imgW="5898200" imgH="3435190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131590"/>
                        <a:ext cx="8294191" cy="381642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123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33839" y="432392"/>
            <a:ext cx="3576941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Ekonomická přidaná hodnota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989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246188" lvl="1" indent="-517525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buFont typeface="Wingdings" pitchFamily="2" charset="2"/>
              <a:buChar char="q"/>
              <a:defRPr/>
            </a:pPr>
            <a:r>
              <a:rPr lang="cs-CZ" dirty="0"/>
              <a:t>EVA = EBIT </a:t>
            </a:r>
            <a:r>
              <a:rPr lang="cs-CZ" baseline="30000" dirty="0"/>
              <a:t>.</a:t>
            </a:r>
            <a:r>
              <a:rPr lang="cs-CZ" dirty="0"/>
              <a:t> (1- t) – C </a:t>
            </a:r>
            <a:r>
              <a:rPr lang="cs-CZ" baseline="30000" dirty="0"/>
              <a:t>.</a:t>
            </a:r>
            <a:r>
              <a:rPr lang="cs-CZ" dirty="0" err="1"/>
              <a:t>k</a:t>
            </a:r>
            <a:r>
              <a:rPr lang="cs-CZ" baseline="-25000" dirty="0" err="1"/>
              <a:t>O</a:t>
            </a:r>
            <a:endParaRPr lang="cs-CZ" i="1" dirty="0"/>
          </a:p>
          <a:p>
            <a:pPr marL="1246188" lvl="1" indent="-517525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buFont typeface="Wingdings" pitchFamily="2" charset="2"/>
              <a:buChar char="q"/>
              <a:defRPr/>
            </a:pPr>
            <a:r>
              <a:rPr lang="cs-CZ" dirty="0"/>
              <a:t>VH = EBIT(1 – t) – </a:t>
            </a:r>
            <a:r>
              <a:rPr lang="cs-CZ" dirty="0" err="1"/>
              <a:t>k</a:t>
            </a:r>
            <a:r>
              <a:rPr lang="cs-CZ" baseline="-25000" dirty="0" err="1"/>
              <a:t>d</a:t>
            </a:r>
            <a:r>
              <a:rPr lang="cs-CZ" dirty="0"/>
              <a:t> ∙ D∙(1 – t)        →  </a:t>
            </a:r>
            <a:r>
              <a:rPr lang="cs-CZ" dirty="0" err="1"/>
              <a:t>k</a:t>
            </a:r>
            <a:r>
              <a:rPr lang="cs-CZ" baseline="-25000" dirty="0" err="1"/>
              <a:t>d</a:t>
            </a:r>
            <a:r>
              <a:rPr lang="cs-CZ" dirty="0"/>
              <a:t> ∙ D = úroky z úvěru</a:t>
            </a:r>
            <a:endParaRPr lang="cs-CZ" i="1" dirty="0"/>
          </a:p>
          <a:p>
            <a:pPr marL="1246188" lvl="1" indent="-517525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buFont typeface="Wingdings" pitchFamily="2" charset="2"/>
              <a:buChar char="q"/>
              <a:defRPr/>
            </a:pPr>
            <a:r>
              <a:rPr lang="cs-CZ" dirty="0"/>
              <a:t>VH = (EBIT – úroky) ∙ (1 – t)</a:t>
            </a:r>
            <a:endParaRPr lang="cs-CZ" i="1" dirty="0"/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2852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bylo zopakovat základní pojmy z oblasti podnikových propočtů a podnikové ekonomiky.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Byly představeny koncepty jako jsou: náklady, výnosy, hospodářský výsledek, množství </a:t>
            </a:r>
            <a:r>
              <a:rPr lang="cs-CZ" sz="240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bodu </a:t>
            </a:r>
            <a:r>
              <a:rPr lang="cs-CZ" sz="240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zvratu.</a:t>
            </a: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Dále byl představen model optimálních nákladů na kapitál a optimální kapitálové struktury.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2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02390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je zopakovat základní pojmy z oblasti podnikových propočtů a podnikové ekonomiky.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Koncepty jako jsou: náklady, výnosy, hospodářský výsledek, množství bodu zvratu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Model optimálních nákladů na kapitál a optimální kapitálové struktury.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46877" y="432392"/>
            <a:ext cx="750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Úvod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9318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rámci přednášek a seminářů bude uplatňován následující princip v použité symbolice:</a:t>
            </a: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VELKÝMI PÍSMENY BUDOU OZNAČOVÁNY VELIČINY A UKAZATELE, JEJICHŽ HODNOTA BUDE VYKAZOVÁNA V ABSOLUTNÍ VÝŠI.</a:t>
            </a: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>NAPŘ.:</a:t>
            </a: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CELKOVÉ NÁKLADY        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OBJEM (VÝŠE) PRODUKCE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ks, m</a:t>
            </a:r>
            <a:r>
              <a:rPr lang="cs-CZ" sz="2000" b="1" i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, kg, l, KWh, …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VÝSLEDEK HOSPODAŘENÍ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VH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TRŽBY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53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46877" y="432392"/>
            <a:ext cx="750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Úvod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547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malými písmeny budou označovány veličiny a ukazatelé, jejichž hodnota bude vztažena na jednotkovou velikost:</a:t>
            </a: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celkové náklady na jednotku produkce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n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Kč/ks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variabilní náklady na jednotku produkce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Kč/kg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cena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p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Kč/kWh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8392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rámci výuky předmětu podniková ekonomika šlo o následující pojmy:</a:t>
            </a:r>
          </a:p>
          <a:p>
            <a:pPr>
              <a:tabLst>
                <a:tab pos="539750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Účetní výkazy:</a:t>
            </a:r>
          </a:p>
          <a:p>
            <a:pPr>
              <a:tabLst>
                <a:tab pos="539750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q"/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rozvaha (majetková struktura a kapitálová struktura)</a:t>
            </a:r>
          </a:p>
          <a:p>
            <a:pPr>
              <a:buClr>
                <a:srgbClr val="FFFF00"/>
              </a:buClr>
              <a:buFont typeface="Wingdings" pitchFamily="2" charset="2"/>
              <a:buChar char="q"/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výkaz zisku a ztrát  (výnosy, náklady)</a:t>
            </a:r>
          </a:p>
          <a:p>
            <a:pPr>
              <a:buClr>
                <a:srgbClr val="FFFF00"/>
              </a:buClr>
              <a:buFont typeface="Wingdings" pitchFamily="2" charset="2"/>
              <a:buChar char="q"/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výkaz cash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(příjmy, výdaje)</a:t>
            </a:r>
          </a:p>
          <a:p>
            <a:pPr>
              <a:tabLst>
                <a:tab pos="539750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Výkon, výnos, tržba, výsledek hospodaření, nákladová funkce,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188365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60000"/>
              </a:spcAf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Výnosy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jsou finančním (peněžním) ohodnocením všech </a:t>
            </a:r>
            <a:r>
              <a:rPr lang="cs-CZ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výkonů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 které podnik prostřednictvím své činnosti realizoval za určité časové období. </a:t>
            </a:r>
            <a:r>
              <a:rPr lang="cs-CZ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(tržby za prodej výrobků či služeb, zvýšení stavu nedokončené výroby či hotových výrobků, výroba náhradních dílů na sklad).</a:t>
            </a:r>
            <a:r>
              <a:rPr lang="cs-CZ" sz="20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Bez ohledu na to, zda v tomto období došlo k fyzickému inkasu peněžních prostředků.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87112" y="432392"/>
            <a:ext cx="307039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Výnos (modelová situace)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33168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 jakou hodnotu výnosů za měsíc červenec může kalkulovat vedení hotelu „Student“ jestliže v měsíci červenci roku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2021: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AutoNum type="alphaLcParenR"/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od klientů hotelu přijato v </a:t>
            </a:r>
            <a:r>
              <a:rPr lang="cs-CZ" sz="2000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hotovosti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269 320 Kč; </a:t>
            </a:r>
          </a:p>
          <a:p>
            <a:pPr>
              <a:buClr>
                <a:srgbClr val="FFFF00"/>
              </a:buClr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a další skupiny klientů uhradí červencový pobyt v hotelu 	formou faktury a to: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rgbClr val="FFFF00"/>
              </a:buClr>
              <a:buFont typeface="Wingdings" pitchFamily="2" charset="2"/>
              <a:buAutoNum type="alphaLcParenR" startAt="2"/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1. skupina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fakturou v hodnotě 36 200 Kč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se splatností </a:t>
            </a:r>
            <a:b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	30. července </a:t>
            </a:r>
            <a:r>
              <a:rPr lang="cs-CZ" sz="2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2021,</a:t>
            </a:r>
            <a:endParaRPr lang="cs-CZ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rgbClr val="FFFF00"/>
              </a:buClr>
              <a:buFont typeface="Wingdings" pitchFamily="2" charset="2"/>
              <a:buAutoNum type="alphaLcParenR" startAt="2"/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2. skupina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fakturou v hodnotě 40 365 Kč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se splatností </a:t>
            </a:r>
            <a:b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	15. srpna </a:t>
            </a:r>
            <a:r>
              <a:rPr lang="cs-CZ" sz="2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2021.</a:t>
            </a:r>
            <a:endParaRPr lang="cs-CZ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176401" y="432392"/>
            <a:ext cx="169181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Výkon, výnos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55720077"/>
              </p:ext>
            </p:extLst>
          </p:nvPr>
        </p:nvGraphicFramePr>
        <p:xfrm>
          <a:off x="683568" y="1131590"/>
          <a:ext cx="7992888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Dokument" r:id="rId4" imgW="6101525" imgH="2179603" progId="Word.Document.8">
                  <p:embed/>
                </p:oleObj>
              </mc:Choice>
              <mc:Fallback>
                <p:oleObj name="Dokument" r:id="rId4" imgW="6101525" imgH="2179603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131590"/>
                        <a:ext cx="7992888" cy="31683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2388</TotalTime>
  <Words>1262</Words>
  <Application>Microsoft Office PowerPoint</Application>
  <PresentationFormat>Předvádění na obrazovce (16:9)</PresentationFormat>
  <Paragraphs>138</Paragraphs>
  <Slides>29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29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SLU</vt:lpstr>
      <vt:lpstr>Dokument</vt:lpstr>
      <vt:lpstr>Document</vt:lpstr>
      <vt:lpstr>Název prezentace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74</cp:revision>
  <cp:lastPrinted>2018-03-27T09:30:31Z</cp:lastPrinted>
  <dcterms:created xsi:type="dcterms:W3CDTF">2016-07-06T15:42:34Z</dcterms:created>
  <dcterms:modified xsi:type="dcterms:W3CDTF">2021-09-02T10:18:09Z</dcterms:modified>
</cp:coreProperties>
</file>